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7" r:id="rId1"/>
  </p:sldMasterIdLst>
  <p:notesMasterIdLst>
    <p:notesMasterId r:id="rId20"/>
  </p:notesMasterIdLst>
  <p:sldIdLst>
    <p:sldId id="256" r:id="rId2"/>
    <p:sldId id="330" r:id="rId3"/>
    <p:sldId id="262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41" r:id="rId13"/>
    <p:sldId id="339" r:id="rId14"/>
    <p:sldId id="340" r:id="rId15"/>
    <p:sldId id="342" r:id="rId16"/>
    <p:sldId id="343" r:id="rId17"/>
    <p:sldId id="344" r:id="rId18"/>
    <p:sldId id="345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75"/>
    <a:srgbClr val="FF8585"/>
    <a:srgbClr val="FFCDCD"/>
    <a:srgbClr val="0060A8"/>
    <a:srgbClr val="005A9E"/>
    <a:srgbClr val="FFDC6D"/>
    <a:srgbClr val="FFFF99"/>
    <a:srgbClr val="FFFF66"/>
    <a:srgbClr val="FFFFCC"/>
    <a:srgbClr val="CDE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6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54559027877968"/>
          <c:y val="0.1499013347481078"/>
          <c:w val="0.46484067875507667"/>
          <c:h val="0.74399897708752383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4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1.2088330591314936E-2"/>
                  <c:y val="-0.155116661641163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114668753128443E-2"/>
                  <c:y val="-0.14542151246006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6481104745474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205749629833478"/>
                  <c:y val="-5.3321221235357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0857429431082257E-2"/>
                  <c:y val="-8.7252907476039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4514457658649353E-2"/>
                  <c:y val="-0.14542151246006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200066867252527E-2"/>
                  <c:y val="-0.14542151246006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Sheet1!$B$1:$J$1</c:f>
              <c:strCache>
                <c:ptCount val="9"/>
                <c:pt idx="0">
                  <c:v>сельское хозяйство  0,80 %</c:v>
                </c:pt>
                <c:pt idx="1">
                  <c:v>промышленная деятельность3%</c:v>
                </c:pt>
                <c:pt idx="2">
                  <c:v>потребительский рынок 43,5%</c:v>
                </c:pt>
                <c:pt idx="3">
                  <c:v>транспорт и связь 5,5%</c:v>
                </c:pt>
                <c:pt idx="4">
                  <c:v>курортно-туристская сфера 19,1%</c:v>
                </c:pt>
                <c:pt idx="5">
                  <c:v>строительство 8,4%</c:v>
                </c:pt>
                <c:pt idx="6">
                  <c:v>операции с недвижимым имуществом 8,8%</c:v>
                </c:pt>
                <c:pt idx="7">
                  <c:v>прочие услуги 5,4%</c:v>
                </c:pt>
                <c:pt idx="8">
                  <c:v>вид деятельности не указан 4,6%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 formatCode="0.00%">
                  <c:v>8.0000000000000002E-3</c:v>
                </c:pt>
                <c:pt idx="1">
                  <c:v>0.03</c:v>
                </c:pt>
                <c:pt idx="2" formatCode="0.00%">
                  <c:v>0.435</c:v>
                </c:pt>
                <c:pt idx="3" formatCode="0.00%">
                  <c:v>5.5E-2</c:v>
                </c:pt>
                <c:pt idx="4" formatCode="0.00%">
                  <c:v>0.191</c:v>
                </c:pt>
                <c:pt idx="5" formatCode="0.00%">
                  <c:v>8.4000000000000005E-2</c:v>
                </c:pt>
                <c:pt idx="6" formatCode="0.00%">
                  <c:v>8.7999999999999995E-2</c:v>
                </c:pt>
                <c:pt idx="7" formatCode="0.00%">
                  <c:v>5.3999999999999999E-2</c:v>
                </c:pt>
                <c:pt idx="8" formatCode="0.00%">
                  <c:v>4.5999999999999999E-2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2"/>
      </c:doughnutChart>
    </c:plotArea>
    <c:legend>
      <c:legendPos val="r"/>
      <c:layout>
        <c:manualLayout>
          <c:xMode val="edge"/>
          <c:yMode val="edge"/>
          <c:x val="0.62131768073653182"/>
          <c:y val="1.9236861490780463E-3"/>
          <c:w val="0.37557575828394402"/>
          <c:h val="0.96222055977740206"/>
        </c:manualLayout>
      </c:layout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88048911244312E-2"/>
          <c:y val="0.1416716611356893"/>
          <c:w val="0.43455475282084582"/>
          <c:h val="0.99497790883157677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3.0546573769580335E-3"/>
                  <c:y val="-0.14264034104987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668879935157713E-2"/>
                  <c:y val="-0.11521276438036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783503676963801E-2"/>
                  <c:y val="-5.874469756813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0976347765231327E-2"/>
                  <c:y val="-5.3792019720917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629593016701787E-2"/>
                  <c:y val="-0.13985925127438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Sheet1!$B$1:$J$1</c:f>
              <c:strCache>
                <c:ptCount val="6"/>
                <c:pt idx="0">
                  <c:v>Безработные граждане 7%</c:v>
                </c:pt>
                <c:pt idx="1">
                  <c:v>Лица, занятые ведением домашнего хозяйства 9%</c:v>
                </c:pt>
                <c:pt idx="2">
                  <c:v>Другое 0,08%</c:v>
                </c:pt>
                <c:pt idx="3">
                  <c:v>Пенсионеры 7,7 %</c:v>
                </c:pt>
                <c:pt idx="4">
                  <c:v>Работающие граждане56%</c:v>
                </c:pt>
                <c:pt idx="5">
                  <c:v>Учащиеся 4,4%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 formatCode="0.00%">
                  <c:v>7.0000000000000007E-2</c:v>
                </c:pt>
                <c:pt idx="1">
                  <c:v>0.09</c:v>
                </c:pt>
                <c:pt idx="2" formatCode="0.00%">
                  <c:v>8.0000000000000004E-4</c:v>
                </c:pt>
                <c:pt idx="3" formatCode="0.00%">
                  <c:v>7.6999999999999999E-2</c:v>
                </c:pt>
                <c:pt idx="4" formatCode="0.00%">
                  <c:v>0.56000000000000005</c:v>
                </c:pt>
                <c:pt idx="5" formatCode="0.00%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2"/>
      </c:doughnutChart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52141448058560291"/>
          <c:y val="6.0451220389786335E-2"/>
          <c:w val="0.47551887629166628"/>
          <c:h val="0.9331362572853887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27174358061248"/>
          <c:y val="0.1499013347481078"/>
          <c:w val="0.44241757518914243"/>
          <c:h val="0.76903572312879787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5.8833469616430181E-3"/>
                  <c:y val="-0.16113546161138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129571768644603E-2"/>
                  <c:y val="-0.13546731111579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806579694990492E-3"/>
                  <c:y val="-4.825768845672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806579694990492E-3"/>
                  <c:y val="2.4128844228361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522631877996197E-2"/>
                  <c:y val="4.825768845672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7942370962967665E-2"/>
                  <c:y val="-7.7212301530756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6255133298478125E-2"/>
                  <c:y val="-0.13447137882095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4732501420481902E-2"/>
                  <c:y val="-0.135121527678824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8"/>
                <c:pt idx="0">
                  <c:v>сельское хозяйство  1 %</c:v>
                </c:pt>
                <c:pt idx="1">
                  <c:v>промышленная деятельность5,5%</c:v>
                </c:pt>
                <c:pt idx="2">
                  <c:v>потребительский рынок40%</c:v>
                </c:pt>
                <c:pt idx="3">
                  <c:v>транспорт и связь 10%</c:v>
                </c:pt>
                <c:pt idx="4">
                  <c:v>курортно-туристская сфера 34%</c:v>
                </c:pt>
                <c:pt idx="5">
                  <c:v>строительство 7,1%</c:v>
                </c:pt>
                <c:pt idx="6">
                  <c:v>операции с недвижимым имуществом1,4%</c:v>
                </c:pt>
                <c:pt idx="7">
                  <c:v>прочие услуги11%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 formatCode="0.00%">
                  <c:v>0.01</c:v>
                </c:pt>
                <c:pt idx="1">
                  <c:v>5.5E-2</c:v>
                </c:pt>
                <c:pt idx="2" formatCode="0.00%">
                  <c:v>0.4</c:v>
                </c:pt>
                <c:pt idx="3" formatCode="0.00%">
                  <c:v>0.1</c:v>
                </c:pt>
                <c:pt idx="4" formatCode="0.00%">
                  <c:v>0.34</c:v>
                </c:pt>
                <c:pt idx="5" formatCode="0.00%">
                  <c:v>7.0999999999999994E-2</c:v>
                </c:pt>
                <c:pt idx="6" formatCode="0.00%">
                  <c:v>1.4E-2</c:v>
                </c:pt>
                <c:pt idx="7" formatCode="0.00%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2"/>
      </c:doughnutChart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64724369799363302"/>
          <c:y val="1.9236861490780463E-3"/>
          <c:w val="0.34964972786855125"/>
          <c:h val="0.96222055977740206"/>
        </c:manualLayout>
      </c:layout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88059697005229E-2"/>
          <c:y val="5.0219721165872576E-3"/>
          <c:w val="0.43455475282084582"/>
          <c:h val="0.99497790883157677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explosion val="21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1.6010873019395019E-2"/>
                  <c:y val="-0.15889237499900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039286918455926E-2"/>
                  <c:y val="-0.16373953169033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588234123917534E-2"/>
                  <c:y val="-0.13416800389592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393256340766834E-2"/>
                  <c:y val="-5.5764456047070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542024301575814E-2"/>
                  <c:y val="-0.101389920085582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Sheet1!$B$1:$J$1</c:f>
              <c:strCache>
                <c:ptCount val="6"/>
                <c:pt idx="0">
                  <c:v>Безработные граждане 3,5%</c:v>
                </c:pt>
                <c:pt idx="1">
                  <c:v>Лица, занятые ведением домашнего хозяйства 3%</c:v>
                </c:pt>
                <c:pt idx="2">
                  <c:v>Другое 1,3%</c:v>
                </c:pt>
                <c:pt idx="3">
                  <c:v>Пенсионеры 3,7 %</c:v>
                </c:pt>
                <c:pt idx="4">
                  <c:v>Работающие граждане 83%</c:v>
                </c:pt>
                <c:pt idx="5">
                  <c:v>Учащиеся 5,5%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 formatCode="0.00%">
                  <c:v>3.5000000000000003E-2</c:v>
                </c:pt>
                <c:pt idx="1">
                  <c:v>0.03</c:v>
                </c:pt>
                <c:pt idx="2" formatCode="0.00%">
                  <c:v>1.2999999999999999E-2</c:v>
                </c:pt>
                <c:pt idx="3" formatCode="0.00%">
                  <c:v>3.6999999999999998E-2</c:v>
                </c:pt>
                <c:pt idx="4" formatCode="0.00%">
                  <c:v>0.83</c:v>
                </c:pt>
                <c:pt idx="5" formatCode="0.00%">
                  <c:v>5.5E-2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2"/>
      </c:doughnutChart>
      <c:spPr>
        <a:noFill/>
        <a:ln w="25400">
          <a:noFill/>
        </a:ln>
      </c:spPr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48224181082886231"/>
          <c:y val="6.5828004374935134E-2"/>
          <c:w val="0.51460831218065295"/>
          <c:h val="0.9331362572853887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0.62959</cdr:x>
      <cdr:y>0.12981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2640128" cy="340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2017 год</a:t>
          </a:r>
          <a:endParaRPr lang="ru-R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3.911E-7</cdr:y>
    </cdr:from>
    <cdr:to>
      <cdr:x>1</cdr:x>
      <cdr:y>0.10275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"/>
          <a:ext cx="4165826" cy="262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/>
            <a:t>2017 год</a:t>
          </a:r>
          <a:endParaRPr lang="ru-RU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0.23631</cdr:x>
      <cdr:y>0</cdr:y>
    </cdr:from>
    <cdr:to>
      <cdr:x>0.53225</cdr:x>
      <cdr:y>0.10401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1823" y="0"/>
          <a:ext cx="1304716" cy="263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2018 год</a:t>
          </a:r>
          <a:endParaRPr lang="ru-RU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0.00902</cdr:x>
      <cdr:y>0</cdr:y>
    </cdr:from>
    <cdr:to>
      <cdr:x>0.98976</cdr:x>
      <cdr:y>0.08477</cdr:y>
    </cdr:to>
    <cdr:sp macro="" textlink="">
      <cdr:nvSpPr>
        <cdr:cNvPr id="2" name="TextBox 1"/>
        <cdr:cNvSpPr txBox="1"/>
      </cdr:nvSpPr>
      <cdr:spPr>
        <a:xfrm xmlns:a="http://schemas.openxmlformats.org/drawingml/2006/main" flipH="1">
          <a:off x="35377" y="0"/>
          <a:ext cx="3845379" cy="212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/>
            <a:t>2018 год</a:t>
          </a:r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38DD0-9242-4C39-AFC1-86B1DCDAC877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D01E9-4F27-4B4F-AB47-1AB9411F3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3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D01E9-4F27-4B4F-AB47-1AB9411F36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0148-A22F-4C1A-AD66-D97BA6D4F701}" type="datetime1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EE6C-5BD5-428E-8D30-27DF9370F2E8}" type="datetime1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CCF-E4CA-47C2-8266-B9A7810D3C4F}" type="datetime1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4F31-CD97-4096-97C7-425CD16C1989}" type="datetime1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04DA-1B20-4EA1-A2E2-C68CA11C4383}" type="datetime1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AF10-362B-49D4-9612-FA69BFBFB70D}" type="datetime1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92C1-F586-406E-B04F-1BF9A4A0B6BB}" type="datetime1">
              <a:rPr lang="ru-RU" smtClean="0"/>
              <a:t>12.02.2019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BE47-4DFB-476F-B298-23DD67DE1962}" type="datetime1">
              <a:rPr lang="ru-RU" smtClean="0"/>
              <a:t>12.02.2019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1E3B-603B-4296-BE5B-F101A06211C7}" type="datetime1">
              <a:rPr lang="ru-RU" smtClean="0"/>
              <a:t>12.02.2019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0A08-52B2-4463-9F0F-611B4D3529F4}" type="datetime1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810C-B18E-4708-B807-35347FEE84E8}" type="datetime1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FB94206-0D0E-42BD-BCCE-9500EA45D100}" type="datetime1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5464315-4452-4BF9-A02E-952D88CBE12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26.jpg"/><Relationship Id="rId4" Type="http://schemas.openxmlformats.org/officeDocument/2006/relationships/image" Target="../media/image4.pn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5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8.wdp"/><Relationship Id="rId10" Type="http://schemas.openxmlformats.org/officeDocument/2006/relationships/image" Target="../media/image29.jpeg"/><Relationship Id="rId4" Type="http://schemas.openxmlformats.org/officeDocument/2006/relationships/image" Target="../media/image17.png"/><Relationship Id="rId9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microsoft.com/office/2007/relationships/hdphoto" Target="../media/hdphoto5.wdp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microsoft.com/office/2007/relationships/hdphoto" Target="../media/hdphoto12.wdp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microsoft.com/office/2007/relationships/hdphoto" Target="../media/hdphoto13.wdp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8.png"/><Relationship Id="rId3" Type="http://schemas.microsoft.com/office/2007/relationships/hdphoto" Target="../media/hdphoto5.wdp"/><Relationship Id="rId7" Type="http://schemas.microsoft.com/office/2007/relationships/hdphoto" Target="../media/hdphoto9.wdp"/><Relationship Id="rId12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microsoft.com/office/2007/relationships/hdphoto" Target="../media/hdphoto14.wdp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36.jpg"/><Relationship Id="rId4" Type="http://schemas.openxmlformats.org/officeDocument/2006/relationships/image" Target="../media/image4.png"/><Relationship Id="rId9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microsoft.com/office/2007/relationships/hdphoto" Target="../media/hdphoto8.wdp"/><Relationship Id="rId3" Type="http://schemas.microsoft.com/office/2007/relationships/hdphoto" Target="../media/hdphoto5.wdp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0.jpeg"/><Relationship Id="rId5" Type="http://schemas.microsoft.com/office/2007/relationships/hdphoto" Target="../media/hdphoto1.wdp"/><Relationship Id="rId10" Type="http://schemas.openxmlformats.org/officeDocument/2006/relationships/image" Target="../media/image39.jpg"/><Relationship Id="rId4" Type="http://schemas.openxmlformats.org/officeDocument/2006/relationships/image" Target="../media/image4.png"/><Relationship Id="rId9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microsoft.com/office/2007/relationships/hdphoto" Target="../media/hdphoto5.wdp"/><Relationship Id="rId7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microsoft.com/office/2007/relationships/hdphoto" Target="../media/hdphoto15.wdp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microsoft.com/office/2007/relationships/hdphoto" Target="../media/hdphoto5.wdp"/><Relationship Id="rId7" Type="http://schemas.openxmlformats.org/officeDocument/2006/relationships/image" Target="../media/image4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11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microsoft.com/office/2007/relationships/hdphoto" Target="../media/hdphoto8.wdp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8.wdp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microsoft.com/office/2007/relationships/hdphoto" Target="../media/hdphoto8.wdp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microsoft.com/office/2007/relationships/hdphoto" Target="../media/hdphoto4.wdp"/><Relationship Id="rId3" Type="http://schemas.microsoft.com/office/2007/relationships/hdphoto" Target="../media/hdphoto5.wdp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8.wdp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0" y="2745452"/>
            <a:ext cx="91440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состояния и развития конкурентной среды на рынках товаров, работ и услуг муниципального образования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 курорт  Сочи       за 2018 год</a:t>
            </a:r>
          </a:p>
          <a:p>
            <a:pPr algn="ctr"/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4" y="308054"/>
            <a:ext cx="16573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розничной торговли</a:t>
            </a:r>
            <a:endParaRPr lang="ru-RU" sz="30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43164" y="1585913"/>
            <a:ext cx="1883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высокая конкуренция 42% </a:t>
            </a:r>
          </a:p>
          <a:p>
            <a:r>
              <a:rPr lang="ru-RU" sz="1200" b="1" dirty="0" smtClean="0"/>
              <a:t>умеренная 30% </a:t>
            </a:r>
          </a:p>
          <a:p>
            <a:r>
              <a:rPr lang="ru-RU" sz="1200" b="1" dirty="0" smtClean="0"/>
              <a:t>очень высокая 20%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656355"/>
            <a:ext cx="280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b="1" dirty="0" smtClean="0"/>
              <a:t>увеличилось 52 %                                           не изменилось 17%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434" y="3470595"/>
            <a:ext cx="1614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давление со стороны конкурентов 32%</a:t>
            </a:r>
          </a:p>
          <a:p>
            <a:r>
              <a:rPr lang="ru-RU" sz="1200" b="1" dirty="0" smtClean="0"/>
              <a:t>Давление со стороны поставщиков </a:t>
            </a:r>
            <a:r>
              <a:rPr lang="ru-RU" sz="1200" b="1" dirty="0" smtClean="0"/>
              <a:t>18 %</a:t>
            </a:r>
            <a:endParaRPr lang="ru-RU" sz="1200" b="1" dirty="0" smtClean="0"/>
          </a:p>
          <a:p>
            <a:r>
              <a:rPr lang="ru-RU" sz="1200" b="1" dirty="0" smtClean="0"/>
              <a:t>высокие налоги 17% </a:t>
            </a:r>
          </a:p>
          <a:p>
            <a:endParaRPr lang="ru-RU" sz="12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539847" y="4995323"/>
            <a:ext cx="17866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количество административных барьеров не изменилось  56 %</a:t>
            </a:r>
          </a:p>
          <a:p>
            <a:r>
              <a:rPr lang="ru-RU" sz="1200" b="1" dirty="0"/>
              <a:t>б</a:t>
            </a:r>
            <a:r>
              <a:rPr lang="ru-RU" sz="1200" b="1" dirty="0" smtClean="0"/>
              <a:t>изнесу стало проще преодолевать барьеры  25 %</a:t>
            </a:r>
          </a:p>
          <a:p>
            <a:endParaRPr lang="ru-RU" sz="1200" b="1" dirty="0" smtClean="0"/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2260" y="1585913"/>
            <a:ext cx="563232" cy="57502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727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удовлетворен  46%</a:t>
            </a:r>
          </a:p>
          <a:p>
            <a:r>
              <a:rPr lang="ru-RU" sz="1200" b="1" dirty="0" smtClean="0"/>
              <a:t>скорее удовлетворен 18%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0" y="2596243"/>
            <a:ext cx="1497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достаточно 46%</a:t>
            </a:r>
            <a:endParaRPr lang="ru-RU" sz="1200" dirty="0"/>
          </a:p>
          <a:p>
            <a:r>
              <a:rPr lang="ru-RU" sz="1200" b="1" dirty="0" smtClean="0"/>
              <a:t>избыточно 47%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2261" y="2514600"/>
            <a:ext cx="685799" cy="661307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15" y="5360104"/>
            <a:ext cx="357459" cy="93879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7" name="Прямоугольник 36"/>
          <p:cNvSpPr/>
          <p:nvPr/>
        </p:nvSpPr>
        <p:spPr>
          <a:xfrm rot="10800000" flipV="1">
            <a:off x="1528789" y="5101811"/>
            <a:ext cx="7143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56% 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1857375" y="5190939"/>
            <a:ext cx="6213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25 % </a:t>
            </a:r>
            <a:endParaRPr lang="ru-RU" sz="100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78" y="3868491"/>
            <a:ext cx="856174" cy="74304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54" y="5553331"/>
            <a:ext cx="309899" cy="74294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09" y="3942466"/>
            <a:ext cx="4278333" cy="25318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87" y="1585913"/>
            <a:ext cx="992917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6" name="Стрелка вниз 35"/>
          <p:cNvSpPr/>
          <p:nvPr/>
        </p:nvSpPr>
        <p:spPr>
          <a:xfrm flipV="1">
            <a:off x="1822920" y="2401371"/>
            <a:ext cx="420215" cy="94422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Р</a:t>
            </a:r>
            <a:r>
              <a:rPr lang="ru-RU" sz="2500" dirty="0" smtClean="0"/>
              <a:t>ынок </a:t>
            </a:r>
            <a:r>
              <a:rPr lang="ru-RU" sz="2500" dirty="0"/>
              <a:t>услуг перевозок пассажиров наземным транспортом</a:t>
            </a:r>
            <a:endParaRPr lang="ru-RU" sz="25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78741" y="1518722"/>
            <a:ext cx="2093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умеренная </a:t>
            </a:r>
          </a:p>
          <a:p>
            <a:r>
              <a:rPr lang="ru-RU" sz="1200" b="1" dirty="0" smtClean="0"/>
              <a:t>конкуренция  70%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24054" y="2702560"/>
            <a:ext cx="2238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b="1" dirty="0" smtClean="0"/>
              <a:t>не изменилось 80 %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96565" y="3363904"/>
            <a:ext cx="22411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к</a:t>
            </a:r>
            <a:r>
              <a:rPr lang="ru-RU" sz="1200" b="1" dirty="0" smtClean="0"/>
              <a:t>онкуренция со стороны теневого бизнеса 15%</a:t>
            </a:r>
          </a:p>
          <a:p>
            <a:r>
              <a:rPr lang="ru-RU" sz="1200" b="1" dirty="0"/>
              <a:t>в</a:t>
            </a:r>
            <a:r>
              <a:rPr lang="ru-RU" sz="1200" b="1" dirty="0" smtClean="0"/>
              <a:t>ысокие транспортные и логистический издержки 15%</a:t>
            </a:r>
          </a:p>
          <a:p>
            <a:r>
              <a:rPr lang="ru-RU" sz="1200" b="1" dirty="0" smtClean="0"/>
              <a:t>недостаток квалифицированных кадров 10%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523958" y="5231529"/>
            <a:ext cx="1969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уровень и количество административных барьеров не изменился 23%</a:t>
            </a:r>
          </a:p>
          <a:p>
            <a:r>
              <a:rPr lang="ru-RU" sz="1200" b="1" dirty="0" smtClean="0"/>
              <a:t>бизнесу </a:t>
            </a:r>
            <a:r>
              <a:rPr lang="ru-RU" sz="1200" b="1" dirty="0"/>
              <a:t>стало </a:t>
            </a:r>
            <a:r>
              <a:rPr lang="ru-RU" sz="1200" b="1" dirty="0" smtClean="0"/>
              <a:t>сложнее </a:t>
            </a:r>
            <a:r>
              <a:rPr lang="ru-RU" sz="1200" b="1" dirty="0"/>
              <a:t>преодолевать барьеры  </a:t>
            </a:r>
            <a:r>
              <a:rPr lang="ru-RU" sz="1200" b="1" dirty="0" smtClean="0"/>
              <a:t>30 %</a:t>
            </a:r>
            <a:endParaRPr lang="ru-RU" sz="1200" b="1" dirty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2" y="1518722"/>
            <a:ext cx="677531" cy="7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удовлетворен  68%</a:t>
            </a:r>
          </a:p>
          <a:p>
            <a:r>
              <a:rPr lang="ru-RU" sz="1200" b="1" dirty="0" smtClean="0"/>
              <a:t>не удовлетворен 7%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достаточно 78%</a:t>
            </a:r>
            <a:endParaRPr lang="ru-RU" sz="1200" dirty="0"/>
          </a:p>
          <a:p>
            <a:r>
              <a:rPr lang="ru-RU" sz="1200" b="1" dirty="0" smtClean="0"/>
              <a:t>избыточно 33%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2262" y="2514600"/>
            <a:ext cx="597194" cy="595993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sp>
        <p:nvSpPr>
          <p:cNvPr id="40" name="Стрелка вниз 39"/>
          <p:cNvSpPr/>
          <p:nvPr/>
        </p:nvSpPr>
        <p:spPr>
          <a:xfrm flipV="1">
            <a:off x="1629913" y="2271713"/>
            <a:ext cx="615266" cy="107156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91" y="1518722"/>
            <a:ext cx="992072" cy="528856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2" y="3857483"/>
            <a:ext cx="755051" cy="74304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3" y="5519056"/>
            <a:ext cx="788282" cy="681969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60" y="3626650"/>
            <a:ext cx="4264202" cy="26761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4329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Р</a:t>
            </a:r>
            <a:r>
              <a:rPr lang="ru-RU" sz="2500" dirty="0" smtClean="0"/>
              <a:t>ынок услуг связи</a:t>
            </a:r>
            <a:endParaRPr lang="ru-RU" sz="25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2499356" y="1768973"/>
            <a:ext cx="21288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у</a:t>
            </a:r>
            <a:r>
              <a:rPr lang="ru-RU" sz="1200" b="1" dirty="0" smtClean="0"/>
              <a:t>меренная 99%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10" y="2891255"/>
            <a:ext cx="2800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b="1" dirty="0" smtClean="0"/>
              <a:t>увеличилось 96 %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78743" y="4138549"/>
            <a:ext cx="1521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недостаток квалифицированных кадров 97%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443162" y="5599625"/>
            <a:ext cx="18125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бизнесу стало проще преодолевать барьеры 90%</a:t>
            </a:r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2262" y="1518722"/>
            <a:ext cx="563230" cy="75299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2" name="Прямоугольник 21"/>
          <p:cNvSpPr/>
          <p:nvPr/>
        </p:nvSpPr>
        <p:spPr>
          <a:xfrm flipH="1">
            <a:off x="7269460" y="1728480"/>
            <a:ext cx="187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удовлетворен  76%</a:t>
            </a:r>
          </a:p>
          <a:p>
            <a:r>
              <a:rPr lang="ru-RU" sz="1200" b="1" dirty="0" smtClean="0"/>
              <a:t>скорее удовлетворен 15%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722480"/>
            <a:ext cx="1573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достаточно 55%</a:t>
            </a:r>
            <a:endParaRPr lang="ru-RU" sz="1200" dirty="0"/>
          </a:p>
          <a:p>
            <a:r>
              <a:rPr lang="ru-RU" sz="1200" b="1" dirty="0" smtClean="0"/>
              <a:t>мало 10 %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2261" y="2514600"/>
            <a:ext cx="597196" cy="75299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sp>
        <p:nvSpPr>
          <p:cNvPr id="40" name="Стрелка вниз 39"/>
          <p:cNvSpPr/>
          <p:nvPr/>
        </p:nvSpPr>
        <p:spPr>
          <a:xfrm flipV="1">
            <a:off x="1629913" y="2271713"/>
            <a:ext cx="598937" cy="107156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05" y="1507394"/>
            <a:ext cx="992072" cy="62848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09" y="5360104"/>
            <a:ext cx="342739" cy="93879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7" name="Прямоугольник 26"/>
          <p:cNvSpPr/>
          <p:nvPr/>
        </p:nvSpPr>
        <p:spPr>
          <a:xfrm>
            <a:off x="1782845" y="5051281"/>
            <a:ext cx="5262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90% </a:t>
            </a:r>
            <a:endParaRPr lang="ru-RU" sz="1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67" y="3583301"/>
            <a:ext cx="4434995" cy="275092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70" y="3995981"/>
            <a:ext cx="992072" cy="62848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0676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</a:t>
            </a:r>
            <a:r>
              <a:rPr lang="ru-RU" sz="25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социального обслуживания населения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4965" y="1385888"/>
            <a:ext cx="2602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высокая конкуренция 38%</a:t>
            </a:r>
          </a:p>
          <a:p>
            <a:r>
              <a:rPr lang="ru-RU" sz="1200" b="1" dirty="0"/>
              <a:t>у</a:t>
            </a:r>
            <a:r>
              <a:rPr lang="ru-RU" sz="1200" b="1" dirty="0" smtClean="0"/>
              <a:t>меренная </a:t>
            </a:r>
          </a:p>
          <a:p>
            <a:r>
              <a:rPr lang="ru-RU" sz="1200" b="1" dirty="0" smtClean="0"/>
              <a:t>конкуренция  38%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1915557" y="2584640"/>
            <a:ext cx="280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b="1" dirty="0" smtClean="0"/>
              <a:t>увеличилось 42 %</a:t>
            </a:r>
          </a:p>
          <a:p>
            <a:pPr lvl="1"/>
            <a:r>
              <a:rPr lang="ru-RU" sz="1200" b="1" dirty="0" smtClean="0"/>
              <a:t>не изменилось 33%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56956" y="3800236"/>
            <a:ext cx="2006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н</a:t>
            </a:r>
            <a:r>
              <a:rPr lang="ru-RU" sz="1200" b="1" dirty="0" smtClean="0"/>
              <a:t>едостаток квалифицированных кадров 25%</a:t>
            </a:r>
          </a:p>
          <a:p>
            <a:r>
              <a:rPr lang="ru-RU" sz="1200" b="1" dirty="0"/>
              <a:t>д</a:t>
            </a:r>
            <a:r>
              <a:rPr lang="ru-RU" sz="1200" b="1" dirty="0" smtClean="0"/>
              <a:t>авление со стороны конкурентов 25%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510946" y="5000565"/>
            <a:ext cx="19491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ранее административные барьеры отсутствовали, однако сейчас появились 50%</a:t>
            </a:r>
          </a:p>
          <a:p>
            <a:r>
              <a:rPr lang="ru-RU" sz="1200" b="1" dirty="0" smtClean="0"/>
              <a:t>бизнесу стало сложнее преодолевать барьеры 25%</a:t>
            </a:r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7269459" y="1585913"/>
            <a:ext cx="1682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удовлетворен  60%</a:t>
            </a:r>
          </a:p>
          <a:p>
            <a:r>
              <a:rPr lang="ru-RU" sz="1200" b="1" dirty="0" smtClean="0"/>
              <a:t>скорее не удовлетворен 15%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21727" y="2561829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мало 43%</a:t>
            </a:r>
            <a:endParaRPr lang="ru-RU" sz="1200" dirty="0"/>
          </a:p>
          <a:p>
            <a:r>
              <a:rPr lang="ru-RU" sz="1200" b="1" dirty="0" smtClean="0"/>
              <a:t>достаточно 31%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90" y="2540131"/>
            <a:ext cx="749129" cy="72746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15" y="3934691"/>
            <a:ext cx="342739" cy="93879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58" y="3942467"/>
            <a:ext cx="335381" cy="931024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0" name="Прямоугольник 29"/>
          <p:cNvSpPr/>
          <p:nvPr/>
        </p:nvSpPr>
        <p:spPr>
          <a:xfrm rot="10800000" flipV="1">
            <a:off x="1600198" y="3619512"/>
            <a:ext cx="442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20% </a:t>
            </a:r>
            <a:endParaRPr lang="ru-RU" sz="1000" dirty="0"/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1990107" y="3612072"/>
            <a:ext cx="5756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20% </a:t>
            </a:r>
            <a:endParaRPr lang="ru-RU" sz="1000" dirty="0"/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58" y="5360104"/>
            <a:ext cx="342739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78" y="5713270"/>
            <a:ext cx="335381" cy="56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7" name="Прямоугольник 36"/>
          <p:cNvSpPr/>
          <p:nvPr/>
        </p:nvSpPr>
        <p:spPr>
          <a:xfrm rot="10800000" flipV="1">
            <a:off x="1600198" y="4983083"/>
            <a:ext cx="442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50% 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043109" y="5360104"/>
            <a:ext cx="5226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25% </a:t>
            </a:r>
            <a:endParaRPr lang="ru-RU" sz="1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06" y="3555682"/>
            <a:ext cx="4343956" cy="272216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0" y="1445223"/>
            <a:ext cx="780169" cy="60235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2" y="2514601"/>
            <a:ext cx="597197" cy="66130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7" y="1585913"/>
            <a:ext cx="656992" cy="63477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6389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Рынок сельскохозяйственной продукции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92025" y="1569662"/>
            <a:ext cx="1421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умеренная 50% </a:t>
            </a:r>
          </a:p>
          <a:p>
            <a:r>
              <a:rPr lang="ru-RU" sz="1200" b="1" dirty="0" smtClean="0"/>
              <a:t>слабая 40%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748688"/>
            <a:ext cx="2800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b="1" dirty="0"/>
              <a:t>н</a:t>
            </a:r>
            <a:r>
              <a:rPr lang="ru-RU" sz="1200" b="1" dirty="0" smtClean="0"/>
              <a:t>е изменилось 80%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40591" y="3740694"/>
            <a:ext cx="22411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высокие барьеры доступа к финансовым ресурсам 20%</a:t>
            </a:r>
          </a:p>
          <a:p>
            <a:r>
              <a:rPr lang="ru-RU" sz="1200" b="1" dirty="0" smtClean="0"/>
              <a:t>конкуренция со стороны теневого сектора 20%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440591" y="5436761"/>
            <a:ext cx="2050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бизнесу </a:t>
            </a:r>
            <a:r>
              <a:rPr lang="ru-RU" sz="1200" b="1" dirty="0"/>
              <a:t>стало </a:t>
            </a:r>
            <a:r>
              <a:rPr lang="ru-RU" sz="1200" b="1" dirty="0" smtClean="0"/>
              <a:t>сложнее  преодолевать </a:t>
            </a:r>
            <a:r>
              <a:rPr lang="ru-RU" sz="1200" b="1" dirty="0"/>
              <a:t>барьеры </a:t>
            </a:r>
            <a:r>
              <a:rPr lang="ru-RU" sz="1200" b="1" dirty="0" smtClean="0"/>
              <a:t>70%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2262" y="1518722"/>
            <a:ext cx="563230" cy="75299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удовлетворен  76%</a:t>
            </a:r>
          </a:p>
          <a:p>
            <a:r>
              <a:rPr lang="ru-RU" sz="1200" b="1" dirty="0" smtClean="0"/>
              <a:t>не удовлетворен 4%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04164" y="2517855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достаточно 53%</a:t>
            </a:r>
            <a:endParaRPr lang="ru-RU" sz="1200" dirty="0"/>
          </a:p>
          <a:p>
            <a:r>
              <a:rPr lang="ru-RU" sz="1200" b="1" dirty="0" smtClean="0"/>
              <a:t>мало 15%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15" y="3934691"/>
            <a:ext cx="342739" cy="93879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0" name="Прямоугольник 29"/>
          <p:cNvSpPr/>
          <p:nvPr/>
        </p:nvSpPr>
        <p:spPr>
          <a:xfrm rot="10800000" flipV="1">
            <a:off x="1600198" y="3619512"/>
            <a:ext cx="442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20% </a:t>
            </a:r>
            <a:endParaRPr lang="ru-RU" sz="1000" dirty="0"/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289" y="3942466"/>
            <a:ext cx="344849" cy="922123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42" name="Прямоугольник 41"/>
          <p:cNvSpPr/>
          <p:nvPr/>
        </p:nvSpPr>
        <p:spPr>
          <a:xfrm rot="10800000" flipV="1">
            <a:off x="2043106" y="3631469"/>
            <a:ext cx="5111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20% </a:t>
            </a:r>
            <a:endParaRPr lang="ru-RU" sz="1000" dirty="0"/>
          </a:p>
        </p:txBody>
      </p:sp>
      <p:pic>
        <p:nvPicPr>
          <p:cNvPr id="2051" name="Picture 3" descr="C:\Обмен\Наташа\фото\сельское хозяйство\IMG_28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72" y="3640777"/>
            <a:ext cx="4426527" cy="2686544"/>
          </a:xfrm>
          <a:prstGeom prst="rect">
            <a:avLst/>
          </a:prstGeom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90" y="1445223"/>
            <a:ext cx="856174" cy="669327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41" y="2514601"/>
            <a:ext cx="992072" cy="62848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6" name="Стрелка вниз 35"/>
          <p:cNvSpPr/>
          <p:nvPr/>
        </p:nvSpPr>
        <p:spPr>
          <a:xfrm flipV="1">
            <a:off x="1728737" y="5141391"/>
            <a:ext cx="598937" cy="107156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492056"/>
            <a:ext cx="589032" cy="73283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507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Рынок  </a:t>
            </a:r>
            <a:r>
              <a:rPr lang="ru-RU" sz="2800" b="1" dirty="0"/>
              <a:t>бытовых </a:t>
            </a:r>
            <a:r>
              <a:rPr lang="ru-RU" sz="2800" b="1" dirty="0" smtClean="0"/>
              <a:t> услуг</a:t>
            </a:r>
            <a:endParaRPr lang="ru-RU" sz="25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2310" y="1668303"/>
            <a:ext cx="1844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умеренная 82 %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1929309" y="2891808"/>
            <a:ext cx="2800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b="1" dirty="0"/>
              <a:t>н</a:t>
            </a:r>
            <a:r>
              <a:rPr lang="ru-RU" sz="1200" b="1" dirty="0" smtClean="0"/>
              <a:t>е  изменилось 85%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22992" y="3878814"/>
            <a:ext cx="2112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недостаток квалифицированных </a:t>
            </a:r>
            <a:r>
              <a:rPr lang="ru-RU" sz="1200" b="1" dirty="0" smtClean="0"/>
              <a:t>кадров 79 %</a:t>
            </a:r>
          </a:p>
          <a:p>
            <a:r>
              <a:rPr lang="ru-RU" sz="1200" b="1" dirty="0" smtClean="0"/>
              <a:t>высокие налоги 15%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439734" y="4894477"/>
            <a:ext cx="20231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уровень и количество административных барьеров не изменился 63%</a:t>
            </a:r>
          </a:p>
          <a:p>
            <a:r>
              <a:rPr lang="ru-RU" sz="1200" b="1" dirty="0"/>
              <a:t>р</a:t>
            </a:r>
            <a:r>
              <a:rPr lang="ru-RU" sz="1200" b="1" dirty="0" smtClean="0"/>
              <a:t>анее административные барьеры отсутствовали однако сейчас появились 10% </a:t>
            </a:r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2262" y="1518722"/>
            <a:ext cx="563228" cy="75299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удовлетворен  81%</a:t>
            </a:r>
          </a:p>
          <a:p>
            <a:r>
              <a:rPr lang="ru-RU" sz="1200" b="1" dirty="0" smtClean="0"/>
              <a:t>не удовлетворен 4,1%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35250" y="2601547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достаточно 53%</a:t>
            </a:r>
            <a:endParaRPr lang="ru-RU" sz="1200" dirty="0"/>
          </a:p>
          <a:p>
            <a:r>
              <a:rPr lang="ru-RU" sz="1200" b="1" dirty="0" smtClean="0"/>
              <a:t>мало 7%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3263" y="2546414"/>
            <a:ext cx="621226" cy="68154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15" y="3934691"/>
            <a:ext cx="342739" cy="93879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91" y="4230255"/>
            <a:ext cx="335381" cy="643236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0" name="Прямоугольник 29"/>
          <p:cNvSpPr/>
          <p:nvPr/>
        </p:nvSpPr>
        <p:spPr>
          <a:xfrm rot="10800000" flipV="1">
            <a:off x="1600198" y="3619512"/>
            <a:ext cx="442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79% </a:t>
            </a:r>
            <a:endParaRPr lang="ru-RU" sz="1000" dirty="0"/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1963595" y="3959710"/>
            <a:ext cx="4786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15% </a:t>
            </a:r>
            <a:endParaRPr lang="ru-RU" sz="1000" dirty="0"/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58" y="5360104"/>
            <a:ext cx="342739" cy="93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78" y="5995561"/>
            <a:ext cx="335381" cy="282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7" name="Прямоугольник 36"/>
          <p:cNvSpPr/>
          <p:nvPr/>
        </p:nvSpPr>
        <p:spPr>
          <a:xfrm rot="10800000" flipV="1">
            <a:off x="1600198" y="4983083"/>
            <a:ext cx="442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63% 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1963595" y="5667879"/>
            <a:ext cx="5906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10% </a:t>
            </a:r>
            <a:endParaRPr lang="ru-RU" sz="1000" dirty="0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09" y="1518722"/>
            <a:ext cx="990250" cy="528856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40" name="Стрелка вниз 39"/>
          <p:cNvSpPr/>
          <p:nvPr/>
        </p:nvSpPr>
        <p:spPr>
          <a:xfrm flipV="1">
            <a:off x="1540229" y="2271713"/>
            <a:ext cx="662708" cy="107156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05" y="3617181"/>
            <a:ext cx="4292951" cy="26606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596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/>
              <a:t>Р</a:t>
            </a:r>
            <a:r>
              <a:rPr lang="ru-RU" sz="2500" b="1" dirty="0" smtClean="0"/>
              <a:t>ынок </a:t>
            </a:r>
            <a:r>
              <a:rPr lang="ru-RU" sz="2500" b="1" dirty="0"/>
              <a:t>санаторно-курортных и туристических услуг</a:t>
            </a:r>
            <a:endParaRPr lang="ru-RU" sz="25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4965" y="1453242"/>
            <a:ext cx="1991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о</a:t>
            </a:r>
            <a:r>
              <a:rPr lang="ru-RU" sz="1200" b="1" dirty="0" smtClean="0"/>
              <a:t>чень высокая  50%</a:t>
            </a:r>
          </a:p>
          <a:p>
            <a:r>
              <a:rPr lang="ru-RU" sz="1200" b="1" dirty="0"/>
              <a:t>в</a:t>
            </a:r>
            <a:r>
              <a:rPr lang="ru-RU" sz="1200" b="1" dirty="0" smtClean="0"/>
              <a:t>ысокая  49%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1865193" y="2712749"/>
            <a:ext cx="2800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1200" b="1" dirty="0" smtClean="0"/>
          </a:p>
          <a:p>
            <a:pPr lvl="1"/>
            <a:r>
              <a:rPr lang="ru-RU" sz="1200" b="1" dirty="0" smtClean="0"/>
              <a:t>увеличилось 98% </a:t>
            </a:r>
            <a:endParaRPr lang="ru-RU" sz="1200" b="1" dirty="0"/>
          </a:p>
          <a:p>
            <a:pPr lvl="1"/>
            <a:endParaRPr lang="ru-RU" sz="1200" b="1" dirty="0" smtClean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94203" y="3836047"/>
            <a:ext cx="2081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конкуренция </a:t>
            </a:r>
            <a:r>
              <a:rPr lang="ru-RU" sz="1200" b="1" dirty="0"/>
              <a:t>со стороны теневого сектора, </a:t>
            </a:r>
            <a:r>
              <a:rPr lang="ru-RU" sz="1200" b="1" dirty="0" smtClean="0"/>
              <a:t>давление </a:t>
            </a:r>
            <a:r>
              <a:rPr lang="ru-RU" sz="1200" b="1" dirty="0"/>
              <a:t>со стороны </a:t>
            </a:r>
            <a:r>
              <a:rPr lang="ru-RU" sz="1200" b="1" dirty="0" smtClean="0"/>
              <a:t>конкурентов 98%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431200" y="5142176"/>
            <a:ext cx="2020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бизнесу </a:t>
            </a:r>
            <a:r>
              <a:rPr lang="ru-RU" sz="1200" b="1" dirty="0"/>
              <a:t>стало </a:t>
            </a:r>
            <a:r>
              <a:rPr lang="ru-RU" sz="1200" b="1" dirty="0" smtClean="0"/>
              <a:t>проще  преодолевать барьеры 50%</a:t>
            </a:r>
          </a:p>
          <a:p>
            <a:r>
              <a:rPr lang="ru-RU" sz="1200" b="1" dirty="0"/>
              <a:t>у</a:t>
            </a:r>
            <a:r>
              <a:rPr lang="ru-RU" sz="1200" b="1" dirty="0" smtClean="0"/>
              <a:t>ровень и количество административных барьеров не изменился 49% </a:t>
            </a:r>
            <a:endParaRPr lang="ru-RU" sz="1200" b="1" dirty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2262" y="1518722"/>
            <a:ext cx="563229" cy="75299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удовлетворен 80%</a:t>
            </a:r>
          </a:p>
          <a:p>
            <a:r>
              <a:rPr lang="ru-RU" sz="1200" b="1" dirty="0" smtClean="0"/>
              <a:t>скорее не удовлетворен 6%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организаций 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достаточно  46%</a:t>
            </a:r>
            <a:endParaRPr lang="ru-RU" sz="1200" dirty="0"/>
          </a:p>
          <a:p>
            <a:r>
              <a:rPr lang="ru-RU" sz="1200" b="1" dirty="0" smtClean="0"/>
              <a:t>избыточно  43%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2261" y="2514600"/>
            <a:ext cx="597196" cy="75299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75" y="5360104"/>
            <a:ext cx="342739" cy="93879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78" y="5393771"/>
            <a:ext cx="335381" cy="909531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7" name="Прямоугольник 36"/>
          <p:cNvSpPr/>
          <p:nvPr/>
        </p:nvSpPr>
        <p:spPr>
          <a:xfrm rot="10800000" flipV="1">
            <a:off x="1600198" y="4983083"/>
            <a:ext cx="442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50% 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1954214" y="5147550"/>
            <a:ext cx="6000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49 % </a:t>
            </a:r>
            <a:endParaRPr lang="ru-RU" sz="1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8" y="3555685"/>
            <a:ext cx="2121695" cy="13178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3555684"/>
            <a:ext cx="2175163" cy="13299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85633"/>
            <a:ext cx="2121694" cy="151710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4885634"/>
            <a:ext cx="2175163" cy="15171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09" y="1518722"/>
            <a:ext cx="990250" cy="528856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47" name="Стрелка вниз 46"/>
          <p:cNvSpPr/>
          <p:nvPr/>
        </p:nvSpPr>
        <p:spPr>
          <a:xfrm flipV="1">
            <a:off x="1665169" y="2274037"/>
            <a:ext cx="502880" cy="107156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flipV="1">
            <a:off x="1665169" y="3626650"/>
            <a:ext cx="502880" cy="107156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</a:t>
            </a:r>
            <a:r>
              <a:rPr lang="ru-RU" sz="2800" b="1" dirty="0" smtClean="0"/>
              <a:t>ынок </a:t>
            </a:r>
            <a:r>
              <a:rPr lang="ru-RU" sz="2800" b="1" dirty="0"/>
              <a:t>пищевой продукции</a:t>
            </a:r>
            <a:endParaRPr lang="ru-RU" sz="25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4965" y="1518723"/>
            <a:ext cx="197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высокая </a:t>
            </a:r>
          </a:p>
          <a:p>
            <a:r>
              <a:rPr lang="ru-RU" sz="1200" b="1" dirty="0" smtClean="0"/>
              <a:t>конкуренция  50%                            нет конкуренции 50%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1960828" y="2564082"/>
            <a:ext cx="2800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1200" b="1" dirty="0" smtClean="0"/>
          </a:p>
          <a:p>
            <a:pPr lvl="1"/>
            <a:r>
              <a:rPr lang="ru-RU" sz="1200" b="1" dirty="0" smtClean="0"/>
              <a:t>увеличилось 99% </a:t>
            </a:r>
            <a:endParaRPr lang="ru-RU" sz="1200" b="1" dirty="0"/>
          </a:p>
          <a:p>
            <a:pPr lvl="1"/>
            <a:endParaRPr lang="ru-RU" sz="1200" b="1" dirty="0" smtClean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42280" y="3835309"/>
            <a:ext cx="2009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сложность </a:t>
            </a:r>
            <a:r>
              <a:rPr lang="ru-RU" sz="1200" b="1" dirty="0"/>
              <a:t>получения доступа к земельным </a:t>
            </a:r>
            <a:r>
              <a:rPr lang="ru-RU" sz="1200" b="1" dirty="0" smtClean="0"/>
              <a:t>участкам 50%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491792" y="4965823"/>
            <a:ext cx="19601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административные </a:t>
            </a:r>
            <a:r>
              <a:rPr lang="ru-RU" sz="1200" b="1" dirty="0"/>
              <a:t>барьеры были полностью устранены 50</a:t>
            </a:r>
            <a:r>
              <a:rPr lang="ru-RU" sz="1200" b="1" dirty="0" smtClean="0"/>
              <a:t>% </a:t>
            </a:r>
          </a:p>
          <a:p>
            <a:r>
              <a:rPr lang="ru-RU" sz="1200" b="1" dirty="0" smtClean="0"/>
              <a:t>бизнесу </a:t>
            </a:r>
            <a:r>
              <a:rPr lang="ru-RU" sz="1200" b="1" dirty="0"/>
              <a:t>стало сложнее преодолевать административные барьеры, чем </a:t>
            </a:r>
            <a:r>
              <a:rPr lang="ru-RU" sz="1200" b="1" dirty="0" smtClean="0"/>
              <a:t>раньше 50%</a:t>
            </a:r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2" y="1518722"/>
            <a:ext cx="677531" cy="75299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удовлетворен  78%</a:t>
            </a:r>
          </a:p>
          <a:p>
            <a:r>
              <a:rPr lang="ru-RU" sz="1200" b="1" dirty="0" smtClean="0"/>
              <a:t>не удовлетворен 4%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организаций 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достаточно 56%</a:t>
            </a:r>
            <a:endParaRPr lang="ru-RU" sz="1200" dirty="0"/>
          </a:p>
          <a:p>
            <a:r>
              <a:rPr lang="ru-RU" sz="1200" b="1" dirty="0" smtClean="0"/>
              <a:t>избыточно 32%</a:t>
            </a:r>
            <a:endParaRPr lang="ru-RU" sz="1200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1" y="2514600"/>
            <a:ext cx="711496" cy="75299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47" name="Стрелка вниз 46"/>
          <p:cNvSpPr/>
          <p:nvPr/>
        </p:nvSpPr>
        <p:spPr>
          <a:xfrm flipV="1">
            <a:off x="1577899" y="2279232"/>
            <a:ext cx="660886" cy="107156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83" y="5510893"/>
            <a:ext cx="805798" cy="72365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60" y="3621785"/>
            <a:ext cx="4401001" cy="27809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2" name="Стрелка вниз 31"/>
          <p:cNvSpPr/>
          <p:nvPr/>
        </p:nvSpPr>
        <p:spPr>
          <a:xfrm flipV="1">
            <a:off x="1636483" y="3621785"/>
            <a:ext cx="716996" cy="107156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28" y="1518723"/>
            <a:ext cx="736229" cy="52885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7646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</a:t>
            </a:r>
            <a:r>
              <a:rPr lang="ru-RU" sz="2800" b="1" dirty="0" smtClean="0"/>
              <a:t>ынок </a:t>
            </a:r>
            <a:r>
              <a:rPr lang="ru-RU" sz="2800" b="1" dirty="0"/>
              <a:t>продукции легкой промышленности</a:t>
            </a:r>
            <a:endParaRPr lang="ru-RU" sz="25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36929" y="1446692"/>
            <a:ext cx="197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высокая </a:t>
            </a:r>
          </a:p>
          <a:p>
            <a:r>
              <a:rPr lang="ru-RU" sz="1200" b="1" dirty="0" smtClean="0"/>
              <a:t>конкуренция  50%</a:t>
            </a:r>
          </a:p>
          <a:p>
            <a:r>
              <a:rPr lang="ru-RU" sz="1200" b="1" dirty="0" smtClean="0"/>
              <a:t>умеренная 32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1987595" y="2459641"/>
            <a:ext cx="280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1200" b="1" dirty="0" smtClean="0"/>
          </a:p>
          <a:p>
            <a:pPr lvl="1"/>
            <a:r>
              <a:rPr lang="ru-RU" sz="1200" b="1" dirty="0" smtClean="0"/>
              <a:t>увеличилось 42%                                          не изменилось 52 % </a:t>
            </a:r>
            <a:endParaRPr lang="ru-RU" sz="1200" b="1" dirty="0"/>
          </a:p>
          <a:p>
            <a:pPr lvl="1"/>
            <a:endParaRPr lang="ru-RU" sz="1200" b="1" dirty="0" smtClean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36229" y="3869904"/>
            <a:ext cx="1532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высокие </a:t>
            </a:r>
            <a:r>
              <a:rPr lang="ru-RU" sz="1200" b="1" dirty="0"/>
              <a:t>барьеры доступа к финансовым </a:t>
            </a:r>
            <a:r>
              <a:rPr lang="ru-RU" sz="1200" b="1" dirty="0" smtClean="0"/>
              <a:t>ресурсам  49%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609669" y="4957509"/>
            <a:ext cx="1962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ранее административные барьеры отсутствовали, однако сейчас появились 34%</a:t>
            </a:r>
          </a:p>
          <a:p>
            <a:r>
              <a:rPr lang="ru-RU" sz="1200" b="1" dirty="0" smtClean="0"/>
              <a:t>уровень и количество административных барьеров не изменился 30% </a:t>
            </a:r>
          </a:p>
          <a:p>
            <a:endParaRPr lang="ru-RU" sz="1200" b="1" dirty="0" smtClean="0"/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2262" y="1518723"/>
            <a:ext cx="563230" cy="66114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удовлетворен  80%</a:t>
            </a:r>
          </a:p>
          <a:p>
            <a:r>
              <a:rPr lang="ru-RU" sz="1200" b="1" dirty="0" smtClean="0"/>
              <a:t>не удовлетворен 3%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организаций 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235492" y="2576669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достаточно 51%</a:t>
            </a:r>
            <a:endParaRPr lang="ru-RU" sz="1200" dirty="0"/>
          </a:p>
          <a:p>
            <a:r>
              <a:rPr lang="ru-RU" sz="1200" b="1" dirty="0" smtClean="0"/>
              <a:t>мало 14%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63" y="5486400"/>
            <a:ext cx="838166" cy="759486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60" y="3567426"/>
            <a:ext cx="4401002" cy="29095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92" y="1438949"/>
            <a:ext cx="838166" cy="56246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10" y="2605958"/>
            <a:ext cx="838166" cy="56246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21" y="4037414"/>
            <a:ext cx="990250" cy="528856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492057"/>
            <a:ext cx="589032" cy="67636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827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0024" y="469345"/>
            <a:ext cx="89439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/>
              <a:t>Структура </a:t>
            </a:r>
            <a:r>
              <a:rPr lang="ru-RU" sz="1500" b="1" dirty="0" smtClean="0"/>
              <a:t>хозяйствующих </a:t>
            </a:r>
            <a:r>
              <a:rPr lang="ru-RU" sz="1500" b="1" dirty="0"/>
              <a:t>субъектов по видам экономической </a:t>
            </a:r>
            <a:r>
              <a:rPr lang="ru-RU" sz="1500" b="1" dirty="0" smtClean="0"/>
              <a:t>деятельности, </a:t>
            </a:r>
            <a:r>
              <a:rPr lang="ru-RU" sz="1500" b="1" dirty="0"/>
              <a:t>принявших участие в опросе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4" y="100013"/>
            <a:ext cx="894397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приняли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1 010 предприятий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3 355 жителей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Сочи</a:t>
            </a:r>
          </a:p>
        </p:txBody>
      </p:sp>
      <p:graphicFrame>
        <p:nvGraphicFramePr>
          <p:cNvPr id="5" name="officeArt object"/>
          <p:cNvGraphicFramePr/>
          <p:nvPr>
            <p:extLst>
              <p:ext uri="{D42A27DB-BD31-4B8C-83A1-F6EECF244321}">
                <p14:modId xmlns:p14="http://schemas.microsoft.com/office/powerpoint/2010/main" val="2519303780"/>
              </p:ext>
            </p:extLst>
          </p:nvPr>
        </p:nvGraphicFramePr>
        <p:xfrm>
          <a:off x="4822029" y="1023343"/>
          <a:ext cx="4193383" cy="261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fficeArt object"/>
          <p:cNvGraphicFramePr/>
          <p:nvPr>
            <p:extLst>
              <p:ext uri="{D42A27DB-BD31-4B8C-83A1-F6EECF244321}">
                <p14:modId xmlns:p14="http://schemas.microsoft.com/office/powerpoint/2010/main" val="781442557"/>
              </p:ext>
            </p:extLst>
          </p:nvPr>
        </p:nvGraphicFramePr>
        <p:xfrm>
          <a:off x="4849586" y="4121498"/>
          <a:ext cx="4165826" cy="255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 rot="10800000" flipV="1">
            <a:off x="314323" y="3750111"/>
            <a:ext cx="90154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Категория жителей города Сочи принявших </a:t>
            </a:r>
            <a:r>
              <a:rPr lang="ru-RU" sz="1500" b="1" dirty="0"/>
              <a:t>участие в опросе</a:t>
            </a:r>
          </a:p>
        </p:txBody>
      </p:sp>
      <p:graphicFrame>
        <p:nvGraphicFramePr>
          <p:cNvPr id="8" name="officeArt object"/>
          <p:cNvGraphicFramePr/>
          <p:nvPr>
            <p:extLst>
              <p:ext uri="{D42A27DB-BD31-4B8C-83A1-F6EECF244321}">
                <p14:modId xmlns:p14="http://schemas.microsoft.com/office/powerpoint/2010/main" val="3234826140"/>
              </p:ext>
            </p:extLst>
          </p:nvPr>
        </p:nvGraphicFramePr>
        <p:xfrm>
          <a:off x="375557" y="963386"/>
          <a:ext cx="4408715" cy="263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fficeArt object"/>
          <p:cNvGraphicFramePr/>
          <p:nvPr>
            <p:extLst>
              <p:ext uri="{D42A27DB-BD31-4B8C-83A1-F6EECF244321}">
                <p14:modId xmlns:p14="http://schemas.microsoft.com/office/powerpoint/2010/main" val="236406418"/>
              </p:ext>
            </p:extLst>
          </p:nvPr>
        </p:nvGraphicFramePr>
        <p:xfrm>
          <a:off x="348342" y="4121499"/>
          <a:ext cx="4223657" cy="250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66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ая папка (2)\Оксана 2016\Конкуренция\Годовой отчет\Отчет 2018 г\Отчет 2018 г\Мониторинг в разрезе рынков\750@450@2038ca95d7f7066d9321c3fbd0c5af89-MGRlMDJhYTc4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43494"/>
            <a:ext cx="4506686" cy="283522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0" y="3919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услуг дошкольного образования </a:t>
            </a:r>
            <a:endParaRPr lang="ru-RU" sz="30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86039" y="1585913"/>
            <a:ext cx="1349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высокая 28% </a:t>
            </a:r>
            <a:endParaRPr lang="ru-RU" sz="1000" dirty="0"/>
          </a:p>
          <a:p>
            <a:r>
              <a:rPr lang="ru-RU" sz="1000" b="1" dirty="0"/>
              <a:t>у</a:t>
            </a:r>
            <a:r>
              <a:rPr lang="ru-RU" sz="1000" b="1" dirty="0" smtClean="0"/>
              <a:t>меренная 27%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1917442" y="2533243"/>
            <a:ext cx="2497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1000" b="1" dirty="0" smtClean="0"/>
              <a:t>увеличилось 16%</a:t>
            </a:r>
            <a:endParaRPr lang="ru-RU" sz="1000" dirty="0"/>
          </a:p>
          <a:p>
            <a:pPr lvl="1" algn="just"/>
            <a:r>
              <a:rPr lang="ru-RU" sz="1000" b="1" dirty="0" smtClean="0"/>
              <a:t>затрудняются  </a:t>
            </a:r>
            <a:endParaRPr lang="ru-RU" sz="1000" b="1" dirty="0"/>
          </a:p>
          <a:p>
            <a:pPr lvl="1" algn="just"/>
            <a:r>
              <a:rPr lang="ru-RU" sz="1000" b="1" dirty="0"/>
              <a:t>ответить 38%</a:t>
            </a:r>
            <a:r>
              <a:rPr lang="ru-RU" sz="1000" dirty="0"/>
              <a:t>	</a:t>
            </a:r>
            <a:r>
              <a:rPr lang="ru-RU" sz="1000" dirty="0" smtClean="0"/>
              <a:t>                     </a:t>
            </a:r>
            <a:r>
              <a:rPr lang="ru-RU" sz="1000" b="1" dirty="0" smtClean="0"/>
              <a:t>не изменилось 16 %</a:t>
            </a:r>
            <a:endParaRPr lang="ru-RU" sz="1000" b="1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2" y="3749075"/>
            <a:ext cx="1739455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41" y="3643338"/>
            <a:ext cx="365805" cy="93879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24" y="4088515"/>
            <a:ext cx="319577" cy="49362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14" name="Прямоугольник 13"/>
          <p:cNvSpPr/>
          <p:nvPr/>
        </p:nvSpPr>
        <p:spPr>
          <a:xfrm rot="10800000" flipV="1">
            <a:off x="1739453" y="3418245"/>
            <a:ext cx="4385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35% </a:t>
            </a:r>
            <a:endParaRPr lang="ru-RU" sz="900" dirty="0"/>
          </a:p>
        </p:txBody>
      </p:sp>
      <p:sp>
        <p:nvSpPr>
          <p:cNvPr id="15" name="Прямоугольник 14"/>
          <p:cNvSpPr/>
          <p:nvPr/>
        </p:nvSpPr>
        <p:spPr>
          <a:xfrm rot="10641177" flipV="1">
            <a:off x="2183065" y="3850894"/>
            <a:ext cx="4611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23% </a:t>
            </a:r>
            <a:endParaRPr lang="ru-RU" sz="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49398" y="3555684"/>
            <a:ext cx="17021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давление со стороны конкурентов 23% недостаток </a:t>
            </a:r>
            <a:r>
              <a:rPr lang="ru-RU" sz="1000" b="1" dirty="0"/>
              <a:t>квалифицированных кадров </a:t>
            </a:r>
            <a:r>
              <a:rPr lang="ru-RU" sz="1000" b="1" dirty="0" smtClean="0"/>
              <a:t>35</a:t>
            </a:r>
            <a:r>
              <a:rPr lang="ru-RU" sz="1000" b="1" dirty="0"/>
              <a:t> % </a:t>
            </a:r>
            <a:endParaRPr lang="ru-RU" sz="10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586037" y="4662754"/>
            <a:ext cx="1828799" cy="2115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b="1" dirty="0" smtClean="0"/>
              <a:t>- </a:t>
            </a:r>
            <a:r>
              <a:rPr lang="ru-RU" sz="1000" b="1" dirty="0" smtClean="0"/>
              <a:t>ранее административные барьеры  отсутствовали, однако сейчас появились 27%</a:t>
            </a:r>
          </a:p>
          <a:p>
            <a:r>
              <a:rPr lang="ru-RU" sz="1000" b="1" dirty="0" smtClean="0"/>
              <a:t>- количество  административных барьеров  не изменилось  17%</a:t>
            </a:r>
          </a:p>
          <a:p>
            <a:r>
              <a:rPr lang="ru-RU" sz="1000" b="1" dirty="0" smtClean="0"/>
              <a:t>- стало проще преодолевать административные барьеры 22 %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1997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56%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/>
              <a:t>скорее                                      </a:t>
            </a:r>
          </a:p>
          <a:p>
            <a:r>
              <a:rPr lang="ru-RU" sz="1200" b="1" dirty="0" smtClean="0"/>
              <a:t>    </a:t>
            </a:r>
            <a:r>
              <a:rPr lang="ru-RU" sz="1200" b="1" dirty="0" smtClean="0"/>
              <a:t>удовлетворен </a:t>
            </a:r>
            <a:r>
              <a:rPr lang="ru-RU" sz="1200" b="1" dirty="0" smtClean="0"/>
              <a:t>30%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достаточно 53 %</a:t>
            </a:r>
            <a:endParaRPr lang="ru-RU" sz="1200" dirty="0"/>
          </a:p>
          <a:p>
            <a:r>
              <a:rPr lang="ru-RU" sz="1200" b="1" dirty="0" smtClean="0"/>
              <a:t>- мало 30%</a:t>
            </a:r>
            <a:endParaRPr lang="ru-RU" sz="1200" dirty="0"/>
          </a:p>
          <a:p>
            <a:r>
              <a:rPr lang="ru-RU" sz="1200" b="1" dirty="0" smtClean="0"/>
              <a:t>- много 16 %</a:t>
            </a:r>
            <a:endParaRPr lang="ru-RU" sz="12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4" y="5256271"/>
            <a:ext cx="856174" cy="114096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68" y="1489201"/>
            <a:ext cx="856174" cy="74304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97" y="2468035"/>
            <a:ext cx="856174" cy="74304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71" y="1537557"/>
            <a:ext cx="557212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47" y="2564748"/>
            <a:ext cx="557212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396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19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услуг детского отдыха и оздоровления</a:t>
            </a:r>
            <a:endParaRPr lang="ru-RU" sz="30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86038" y="1585913"/>
            <a:ext cx="1643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высокая 50% </a:t>
            </a:r>
            <a:endParaRPr lang="ru-RU" sz="1000" dirty="0"/>
          </a:p>
          <a:p>
            <a:r>
              <a:rPr lang="ru-RU" sz="1000" b="1" dirty="0" smtClean="0"/>
              <a:t>слабая 50%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610188"/>
            <a:ext cx="233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1000" b="1" dirty="0" smtClean="0"/>
              <a:t>не изменилось 50% </a:t>
            </a:r>
          </a:p>
          <a:p>
            <a:pPr lvl="1" algn="just"/>
            <a:r>
              <a:rPr lang="ru-RU" sz="1000" b="1" dirty="0" smtClean="0"/>
              <a:t>затрудняются  </a:t>
            </a:r>
          </a:p>
          <a:p>
            <a:pPr lvl="1" algn="just"/>
            <a:r>
              <a:rPr lang="ru-RU" sz="1000" b="1" dirty="0" smtClean="0"/>
              <a:t>ответить 50%</a:t>
            </a:r>
            <a:r>
              <a:rPr lang="ru-RU" sz="1000" dirty="0"/>
              <a:t>	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2" y="3749075"/>
            <a:ext cx="1731301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20" y="3771207"/>
            <a:ext cx="297791" cy="93879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37" y="3772504"/>
            <a:ext cx="288534" cy="93750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14" name="Прямоугольник 13"/>
          <p:cNvSpPr/>
          <p:nvPr/>
        </p:nvSpPr>
        <p:spPr>
          <a:xfrm rot="10800000" flipV="1">
            <a:off x="1681041" y="3540375"/>
            <a:ext cx="5143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50% </a:t>
            </a:r>
            <a:endParaRPr lang="ru-RU" sz="900" dirty="0"/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1836620" y="3566381"/>
            <a:ext cx="7942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50% </a:t>
            </a:r>
            <a:endParaRPr lang="ru-RU" sz="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86037" y="3692863"/>
            <a:ext cx="27003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высокие налоги 50% </a:t>
            </a:r>
          </a:p>
          <a:p>
            <a:r>
              <a:rPr lang="ru-RU" sz="1000" b="1" dirty="0" smtClean="0"/>
              <a:t>недостаток </a:t>
            </a:r>
            <a:r>
              <a:rPr lang="ru-RU" sz="1000" b="1" dirty="0"/>
              <a:t>квалифицированных кадров 35 %</a:t>
            </a:r>
            <a:endParaRPr lang="ru-RU" sz="10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586038" y="5321842"/>
            <a:ext cx="2383477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b="1" dirty="0" smtClean="0"/>
              <a:t>-</a:t>
            </a:r>
            <a:r>
              <a:rPr lang="ru-RU" sz="1000" b="1" dirty="0" smtClean="0"/>
              <a:t>бизнесу стало проще   преодолевать барьеры  50%</a:t>
            </a:r>
          </a:p>
          <a:p>
            <a:r>
              <a:rPr lang="ru-RU" sz="1000" b="1" dirty="0" smtClean="0"/>
              <a:t>- ранее </a:t>
            </a:r>
            <a:r>
              <a:rPr lang="ru-RU" sz="1000" b="1" dirty="0"/>
              <a:t>административные барьеры  отсутствовали, однако сейчас появились </a:t>
            </a:r>
            <a:r>
              <a:rPr lang="ru-RU" sz="1000" b="1" dirty="0" smtClean="0"/>
              <a:t>50%</a:t>
            </a:r>
            <a:endParaRPr lang="ru-RU" sz="1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2261" y="1581335"/>
            <a:ext cx="563231" cy="69037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- удовлетворен  53 %</a:t>
            </a:r>
          </a:p>
          <a:p>
            <a:r>
              <a:rPr lang="ru-RU" sz="1000" b="1" dirty="0" smtClean="0"/>
              <a:t>- скорее удовлетворен 23%  </a:t>
            </a:r>
            <a:endParaRPr lang="ru-RU" sz="1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- достаточно 46%</a:t>
            </a:r>
            <a:endParaRPr lang="ru-RU" sz="1000" dirty="0"/>
          </a:p>
          <a:p>
            <a:r>
              <a:rPr lang="ru-RU" sz="1000" b="1" dirty="0" smtClean="0"/>
              <a:t>- мало 32%</a:t>
            </a:r>
            <a:endParaRPr lang="ru-RU" sz="1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4" y="3861708"/>
            <a:ext cx="3857626" cy="2667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86" y="1494064"/>
            <a:ext cx="1165451" cy="61506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97" y="2468035"/>
            <a:ext cx="856174" cy="74304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97" y="5392749"/>
            <a:ext cx="856174" cy="74304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47" y="2564748"/>
            <a:ext cx="557212" cy="71729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96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spc="200" dirty="0" smtClean="0">
                <a:latin typeface="Times New Roman" pitchFamily="18" charset="0"/>
                <a:cs typeface="Times New Roman" panose="02020603050405020304" pitchFamily="18" charset="0"/>
              </a:rPr>
              <a:t>Рынок услуг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43163" y="1585913"/>
            <a:ext cx="2843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умеренная 50 %</a:t>
            </a:r>
          </a:p>
          <a:p>
            <a:r>
              <a:rPr lang="ru-RU" sz="1000" b="1" dirty="0" smtClean="0"/>
              <a:t>высокая 25 % 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1" name="Стрелка вниз 10"/>
          <p:cNvSpPr/>
          <p:nvPr/>
        </p:nvSpPr>
        <p:spPr>
          <a:xfrm flipV="1">
            <a:off x="1629913" y="2514598"/>
            <a:ext cx="613349" cy="828675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579410"/>
            <a:ext cx="225947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000" b="1" dirty="0" smtClean="0"/>
              <a:t>не изменилось</a:t>
            </a:r>
          </a:p>
          <a:p>
            <a:pPr lvl="1"/>
            <a:r>
              <a:rPr lang="ru-RU" sz="1000" b="1" dirty="0" smtClean="0"/>
              <a:t>100%                                           </a:t>
            </a:r>
            <a:r>
              <a:rPr lang="ru-RU" sz="1400" dirty="0"/>
              <a:t>	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8094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1516554" y="3692863"/>
            <a:ext cx="4307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</a:t>
            </a:r>
            <a:endParaRPr lang="ru-RU" sz="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86037" y="3267591"/>
            <a:ext cx="17165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н</a:t>
            </a:r>
            <a:r>
              <a:rPr lang="ru-RU" sz="1000" b="1" dirty="0" smtClean="0"/>
              <a:t>едостаток квалифицированных кадров 20%                                       недостаток </a:t>
            </a:r>
            <a:r>
              <a:rPr lang="ru-RU" sz="1000" b="1" dirty="0"/>
              <a:t>квалифицированных кадров </a:t>
            </a:r>
            <a:r>
              <a:rPr lang="ru-RU" sz="1000" b="1" dirty="0" smtClean="0"/>
              <a:t>20%</a:t>
            </a:r>
          </a:p>
          <a:p>
            <a:r>
              <a:rPr lang="ru-RU" sz="1000" b="1" dirty="0"/>
              <a:t>давление со стороны конкурентов 23%</a:t>
            </a:r>
          </a:p>
          <a:p>
            <a:endParaRPr lang="ru-RU" sz="10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700399" y="5035931"/>
            <a:ext cx="1828799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b="1" dirty="0" smtClean="0"/>
              <a:t>- </a:t>
            </a:r>
            <a:r>
              <a:rPr lang="ru-RU" sz="1000" b="1" dirty="0" smtClean="0"/>
              <a:t>бизнесу стало проще преодолевать барьеры  25%</a:t>
            </a:r>
          </a:p>
          <a:p>
            <a:r>
              <a:rPr lang="ru-RU" sz="1000" b="1" dirty="0" smtClean="0"/>
              <a:t>- количество  административных барьеров  не изменилось  41%</a:t>
            </a:r>
          </a:p>
          <a:p>
            <a:endParaRPr lang="ru-RU" sz="115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0" y="1649186"/>
            <a:ext cx="677531" cy="622527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2" name="Прямоугольник 21"/>
          <p:cNvSpPr/>
          <p:nvPr/>
        </p:nvSpPr>
        <p:spPr>
          <a:xfrm flipH="1">
            <a:off x="7358061" y="1585913"/>
            <a:ext cx="2028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</a:t>
            </a:r>
            <a:r>
              <a:rPr lang="ru-RU" sz="1000" b="1" dirty="0" smtClean="0"/>
              <a:t>удовлетворен  61 %</a:t>
            </a:r>
          </a:p>
          <a:p>
            <a:pPr marL="171450" indent="-171450">
              <a:buFontTx/>
              <a:buChar char="-"/>
            </a:pPr>
            <a:r>
              <a:rPr lang="ru-RU" sz="1000" b="1" dirty="0" smtClean="0"/>
              <a:t>скорее </a:t>
            </a:r>
          </a:p>
          <a:p>
            <a:r>
              <a:rPr lang="ru-RU" sz="1000" b="1" dirty="0"/>
              <a:t> </a:t>
            </a:r>
            <a:r>
              <a:rPr lang="ru-RU" sz="1000" b="1" dirty="0" smtClean="0"/>
              <a:t>    </a:t>
            </a:r>
            <a:r>
              <a:rPr lang="ru-RU" sz="1000" b="1" dirty="0" smtClean="0"/>
              <a:t>удовлетворен </a:t>
            </a:r>
            <a:r>
              <a:rPr lang="ru-RU" sz="1000" b="1" dirty="0" smtClean="0"/>
              <a:t>20 %  </a:t>
            </a:r>
            <a:endParaRPr lang="ru-RU" sz="1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- достаточно 55 %</a:t>
            </a:r>
            <a:endParaRPr lang="ru-RU" sz="1000" dirty="0"/>
          </a:p>
          <a:p>
            <a:r>
              <a:rPr lang="ru-RU" sz="1000" b="1" dirty="0" smtClean="0"/>
              <a:t>- мало 23 %</a:t>
            </a:r>
            <a:endParaRPr lang="ru-RU" sz="1000" dirty="0"/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1809446" y="4240609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3" y="3892779"/>
            <a:ext cx="856174" cy="687386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2" y="5272269"/>
            <a:ext cx="856175" cy="752973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59" y="4062195"/>
            <a:ext cx="4300538" cy="25590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87" y="1585913"/>
            <a:ext cx="873554" cy="5334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1" y="2564748"/>
            <a:ext cx="711498" cy="70284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396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19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000" b="1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ынок </a:t>
            </a:r>
            <a:r>
              <a:rPr lang="ru-RU" sz="30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услуг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1518721"/>
            <a:ext cx="1149124" cy="603993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2677885" y="1585913"/>
            <a:ext cx="18288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высокая 100 %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334917" y="2579410"/>
            <a:ext cx="19676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000" b="1" dirty="0" smtClean="0"/>
              <a:t>увеличилось 95 %               сократилось 5%</a:t>
            </a:r>
            <a:r>
              <a:rPr lang="ru-RU" sz="1400" dirty="0"/>
              <a:t>	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586037" y="5520682"/>
            <a:ext cx="1828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- стало проще преодолевать 95%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48%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/>
              <a:t>скорее  </a:t>
            </a:r>
            <a:r>
              <a:rPr lang="ru-RU" sz="1200" b="1" dirty="0" smtClean="0"/>
              <a:t>не    </a:t>
            </a:r>
            <a:r>
              <a:rPr lang="ru-RU" sz="1200" b="1" dirty="0" smtClean="0"/>
              <a:t>   </a:t>
            </a:r>
          </a:p>
          <a:p>
            <a:r>
              <a:rPr lang="ru-RU" sz="1200" b="1" dirty="0"/>
              <a:t> </a:t>
            </a:r>
            <a:r>
              <a:rPr lang="ru-RU" sz="1200" b="1" dirty="0" smtClean="0"/>
              <a:t>  </a:t>
            </a:r>
            <a:r>
              <a:rPr lang="ru-RU" sz="1200" b="1" dirty="0" smtClean="0"/>
              <a:t>удовлетворен  </a:t>
            </a:r>
            <a:r>
              <a:rPr lang="ru-RU" sz="1200" b="1" dirty="0" smtClean="0"/>
              <a:t>24%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- достаточно 43 %</a:t>
            </a:r>
            <a:endParaRPr lang="ru-RU" sz="1000" dirty="0"/>
          </a:p>
          <a:p>
            <a:r>
              <a:rPr lang="ru-RU" sz="1000" b="1" dirty="0" smtClean="0"/>
              <a:t>- мало 34%</a:t>
            </a:r>
            <a:endParaRPr lang="ru-RU" sz="1000" dirty="0"/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1297098" y="3655793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29" y="3886626"/>
            <a:ext cx="334792" cy="93879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0" name="Прямоугольник 29"/>
          <p:cNvSpPr/>
          <p:nvPr/>
        </p:nvSpPr>
        <p:spPr>
          <a:xfrm rot="10800000" flipV="1">
            <a:off x="1600199" y="3640404"/>
            <a:ext cx="6163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/>
              <a:t>95 % </a:t>
            </a:r>
            <a:endParaRPr lang="ru-RU" sz="1000" dirty="0"/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37" y="5532507"/>
            <a:ext cx="335381" cy="766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9" name="Прямоугольник 38"/>
          <p:cNvSpPr/>
          <p:nvPr/>
        </p:nvSpPr>
        <p:spPr>
          <a:xfrm rot="10800000" flipV="1">
            <a:off x="1715167" y="5225769"/>
            <a:ext cx="532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95% </a:t>
            </a:r>
            <a:endParaRPr lang="ru-RU" sz="1000" dirty="0"/>
          </a:p>
        </p:txBody>
      </p:sp>
      <p:sp>
        <p:nvSpPr>
          <p:cNvPr id="40" name="Стрелка вниз 39"/>
          <p:cNvSpPr/>
          <p:nvPr/>
        </p:nvSpPr>
        <p:spPr>
          <a:xfrm flipV="1">
            <a:off x="1709196" y="2438915"/>
            <a:ext cx="613349" cy="906681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84022" y="3778161"/>
            <a:ext cx="14450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недостаток квалифицированных кадров </a:t>
            </a:r>
            <a:r>
              <a:rPr lang="ru-RU" sz="1000" b="1" dirty="0" smtClean="0"/>
              <a:t>95 </a:t>
            </a:r>
            <a:r>
              <a:rPr lang="ru-RU" sz="1000" b="1" dirty="0"/>
              <a:t>%</a:t>
            </a: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20" y="6064203"/>
            <a:ext cx="334792" cy="2347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64" y="4596494"/>
            <a:ext cx="335381" cy="225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7" y="2488423"/>
            <a:ext cx="711498" cy="70284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7" y="1557656"/>
            <a:ext cx="711498" cy="70284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5123" name="Picture 3" descr="D:\Новая папка (2)\Оксана 2016\Конкуренция\Годовой отчет\Отчет 2018 г\Отчет 2018 г\Мониторинг в разрезе рынков\d60888616a52e7be1129f3c22ab016a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5793"/>
            <a:ext cx="4572000" cy="2643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40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8" y="2386133"/>
            <a:ext cx="685268" cy="797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0" y="39192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ынок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услуг психолого-педагогического сопровождения детей с ограниченными возможностями здоровья</a:t>
            </a:r>
            <a:endParaRPr lang="ru-RU" sz="23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518721"/>
            <a:ext cx="1228725" cy="58766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2586037" y="1585913"/>
            <a:ext cx="2700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</a:t>
            </a:r>
            <a:r>
              <a:rPr lang="ru-RU" sz="1200" b="1" dirty="0" smtClean="0"/>
              <a:t>ысокая 58 % </a:t>
            </a:r>
            <a:endParaRPr lang="ru-RU" sz="1200" dirty="0"/>
          </a:p>
          <a:p>
            <a:r>
              <a:rPr lang="ru-RU" sz="1200" b="1" dirty="0"/>
              <a:t>о</a:t>
            </a:r>
            <a:r>
              <a:rPr lang="ru-RU" sz="1200" b="1" dirty="0" smtClean="0"/>
              <a:t>чень высокая 36%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182013" y="2595958"/>
            <a:ext cx="1785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b="1" dirty="0" smtClean="0"/>
              <a:t>увеличилось 95%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79907" y="3841094"/>
            <a:ext cx="1649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конкуренция  со стороны теневого бизнеса 98 %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586037" y="4935908"/>
            <a:ext cx="1828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стало проще преодолевать административные барьеры  51%</a:t>
            </a:r>
          </a:p>
          <a:p>
            <a:r>
              <a:rPr lang="ru-RU" sz="1200" b="1" dirty="0" smtClean="0"/>
              <a:t>- количество административных барьеров не изменилось 43%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7269459" y="1585913"/>
            <a:ext cx="187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удовлетворен  53 %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/>
              <a:t>скорее  </a:t>
            </a:r>
            <a:r>
              <a:rPr lang="ru-RU" sz="1200" b="1" dirty="0" smtClean="0"/>
              <a:t>не    </a:t>
            </a:r>
            <a:r>
              <a:rPr lang="ru-RU" sz="1200" b="1" dirty="0" smtClean="0"/>
              <a:t>   </a:t>
            </a:r>
          </a:p>
          <a:p>
            <a:r>
              <a:rPr lang="ru-RU" sz="1200" b="1" dirty="0"/>
              <a:t> </a:t>
            </a:r>
            <a:r>
              <a:rPr lang="ru-RU" sz="1200" b="1" dirty="0" smtClean="0"/>
              <a:t>  </a:t>
            </a:r>
            <a:r>
              <a:rPr lang="ru-RU" sz="1200" b="1" dirty="0" smtClean="0"/>
              <a:t>удовлетворен  </a:t>
            </a:r>
            <a:r>
              <a:rPr lang="ru-RU" sz="1200" b="1" dirty="0" smtClean="0"/>
              <a:t>19%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- мало 43,5%</a:t>
            </a:r>
            <a:endParaRPr lang="ru-RU" sz="1200" dirty="0"/>
          </a:p>
          <a:p>
            <a:r>
              <a:rPr lang="ru-RU" sz="1200" b="1" dirty="0" smtClean="0"/>
              <a:t>- достаточно 30 %</a:t>
            </a: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1782845" y="3437605"/>
            <a:ext cx="4926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/>
              <a:t>98% </a:t>
            </a:r>
            <a:endParaRPr lang="ru-RU" sz="1000" dirty="0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87" y="5360104"/>
            <a:ext cx="357459" cy="93879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13" y="5543954"/>
            <a:ext cx="335381" cy="75494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7" name="Прямоугольник 36"/>
          <p:cNvSpPr/>
          <p:nvPr/>
        </p:nvSpPr>
        <p:spPr>
          <a:xfrm rot="10800000" flipV="1">
            <a:off x="1708315" y="5101811"/>
            <a:ext cx="5348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51% 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2168048" y="5256447"/>
            <a:ext cx="5016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43% 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38" y="3683826"/>
            <a:ext cx="4380316" cy="291291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40" name="Стрелка вниз 39"/>
          <p:cNvSpPr/>
          <p:nvPr/>
        </p:nvSpPr>
        <p:spPr>
          <a:xfrm flipV="1">
            <a:off x="1721568" y="3694160"/>
            <a:ext cx="613349" cy="1057453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2" y="2514601"/>
            <a:ext cx="661989" cy="73478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1" y="1557656"/>
            <a:ext cx="651703" cy="70284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635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ынок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услуг в сфере культуры</a:t>
            </a:r>
            <a:endParaRPr lang="ru-RU" sz="30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43163" y="1585913"/>
            <a:ext cx="1696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з</a:t>
            </a:r>
            <a:r>
              <a:rPr lang="ru-RU" sz="900" b="1" dirty="0" smtClean="0"/>
              <a:t>атрудняются ответить 100 %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043109" y="2771770"/>
            <a:ext cx="24925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900" b="1" dirty="0" smtClean="0"/>
              <a:t>не изменилось 75 %</a:t>
            </a:r>
            <a:endParaRPr lang="ru-RU" sz="900" b="1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586037" y="5120574"/>
            <a:ext cx="1828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ранее </a:t>
            </a:r>
            <a:r>
              <a:rPr lang="ru-RU" sz="900" b="1" dirty="0"/>
              <a:t>административные барьеры отсутствовали, однако сейчас появились 50</a:t>
            </a:r>
            <a:r>
              <a:rPr lang="ru-RU" sz="900" b="1" dirty="0" smtClean="0"/>
              <a:t>%</a:t>
            </a:r>
          </a:p>
          <a:p>
            <a:r>
              <a:rPr lang="ru-RU" sz="900" b="1" dirty="0"/>
              <a:t>у</a:t>
            </a:r>
            <a:r>
              <a:rPr lang="ru-RU" sz="900" b="1" dirty="0" smtClean="0"/>
              <a:t>ровень </a:t>
            </a:r>
            <a:r>
              <a:rPr lang="ru-RU" sz="900" b="1" dirty="0"/>
              <a:t>и количество административных барьеров не </a:t>
            </a:r>
            <a:r>
              <a:rPr lang="ru-RU" sz="900" b="1" dirty="0" smtClean="0"/>
              <a:t>изменились 25%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2262" y="1585913"/>
            <a:ext cx="563230" cy="5939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2" name="Прямоугольник 21"/>
          <p:cNvSpPr/>
          <p:nvPr/>
        </p:nvSpPr>
        <p:spPr>
          <a:xfrm flipH="1">
            <a:off x="7235492" y="1741028"/>
            <a:ext cx="1874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- удовлетворен  70%</a:t>
            </a:r>
          </a:p>
          <a:p>
            <a:r>
              <a:rPr lang="ru-RU" sz="900" b="1" dirty="0" smtClean="0"/>
              <a:t>- </a:t>
            </a:r>
            <a:r>
              <a:rPr lang="ru-RU" sz="900" b="1" dirty="0"/>
              <a:t>с</a:t>
            </a:r>
            <a:r>
              <a:rPr lang="ru-RU" sz="900" b="1" dirty="0" smtClean="0"/>
              <a:t>корее  </a:t>
            </a:r>
            <a:r>
              <a:rPr lang="ru-RU" sz="900" b="1" dirty="0" smtClean="0"/>
              <a:t>удовлетворен  </a:t>
            </a:r>
            <a:r>
              <a:rPr lang="ru-RU" sz="900" b="1" dirty="0" smtClean="0"/>
              <a:t>17%  </a:t>
            </a:r>
            <a:endParaRPr lang="ru-RU" sz="9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279794" y="2710783"/>
            <a:ext cx="1785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- достаточно 52%</a:t>
            </a:r>
            <a:endParaRPr lang="ru-RU" sz="900" dirty="0"/>
          </a:p>
          <a:p>
            <a:r>
              <a:rPr lang="ru-RU" sz="900" b="1" dirty="0" smtClean="0"/>
              <a:t>- мало 24%</a:t>
            </a:r>
            <a:endParaRPr lang="ru-RU" sz="900" dirty="0"/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87" y="5360104"/>
            <a:ext cx="357459" cy="93879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26" y="5897081"/>
            <a:ext cx="335381" cy="40182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7" name="Прямоугольник 36"/>
          <p:cNvSpPr/>
          <p:nvPr/>
        </p:nvSpPr>
        <p:spPr>
          <a:xfrm rot="10800000" flipV="1">
            <a:off x="1708315" y="5101811"/>
            <a:ext cx="5348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50% 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2067507" y="5650860"/>
            <a:ext cx="5348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25 % </a:t>
            </a:r>
            <a:endParaRPr lang="ru-RU" sz="1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79" y="3555684"/>
            <a:ext cx="4384221" cy="28470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585913"/>
            <a:ext cx="642937" cy="520473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46" y="2603145"/>
            <a:ext cx="981757" cy="49496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602328" y="3372459"/>
            <a:ext cx="162676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сложность, </a:t>
            </a:r>
            <a:r>
              <a:rPr lang="ru-RU" sz="900" b="1" dirty="0"/>
              <a:t>затянутость процедуры получения разрешений/ лицензий 25 </a:t>
            </a:r>
            <a:r>
              <a:rPr lang="ru-RU" sz="900" b="1" dirty="0" smtClean="0"/>
              <a:t>%</a:t>
            </a:r>
          </a:p>
          <a:p>
            <a:r>
              <a:rPr lang="ru-RU" sz="900" b="1" dirty="0" smtClean="0"/>
              <a:t>высокие </a:t>
            </a:r>
            <a:r>
              <a:rPr lang="ru-RU" sz="900" b="1" dirty="0"/>
              <a:t>барьеры доступа к финансовым ресурсам 25 </a:t>
            </a:r>
            <a:r>
              <a:rPr lang="ru-RU" sz="900" b="1" dirty="0" smtClean="0"/>
              <a:t>%</a:t>
            </a:r>
          </a:p>
          <a:p>
            <a:r>
              <a:rPr lang="ru-RU" sz="900" b="1" dirty="0"/>
              <a:t>к</a:t>
            </a:r>
            <a:r>
              <a:rPr lang="ru-RU" sz="900" b="1" dirty="0" smtClean="0"/>
              <a:t>онкуренция </a:t>
            </a:r>
            <a:r>
              <a:rPr lang="ru-RU" sz="900" b="1" dirty="0"/>
              <a:t>со стороны теневого </a:t>
            </a:r>
            <a:r>
              <a:rPr lang="ru-RU" sz="900" b="1" dirty="0" smtClean="0"/>
              <a:t>сектора 25 %</a:t>
            </a:r>
            <a:endParaRPr lang="ru-RU" sz="900" b="1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20" y="3857483"/>
            <a:ext cx="856174" cy="74304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619015"/>
            <a:ext cx="607465" cy="50339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842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338" y="5863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ынок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услуг жилищно-коммунального хозяйства</a:t>
            </a:r>
            <a:endParaRPr lang="ru-RU" sz="3000" b="1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4315-4452-4BF9-A02E-952D88CBE12A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814218"/>
            <a:ext cx="4229093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</a:t>
            </a: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бизнеса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14218"/>
            <a:ext cx="4571999" cy="40011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Оценка потребителей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85913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Оценка конкуренции </a:t>
            </a:r>
            <a:r>
              <a:rPr lang="ru-RU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02327" y="1585913"/>
            <a:ext cx="1626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у</a:t>
            </a:r>
            <a:r>
              <a:rPr lang="ru-RU" sz="900" b="1" dirty="0" smtClean="0"/>
              <a:t>меренная 77% </a:t>
            </a:r>
          </a:p>
          <a:p>
            <a:r>
              <a:rPr lang="ru-RU" sz="900" b="1" dirty="0" smtClean="0"/>
              <a:t>слабая  12 %</a:t>
            </a:r>
            <a:endParaRPr lang="ru-RU" sz="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386133"/>
            <a:ext cx="1600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Изменилось количество конкурентов</a:t>
            </a:r>
            <a:r>
              <a:rPr lang="ru-RU" sz="1400" b="1" dirty="0"/>
              <a:t> </a:t>
            </a:r>
            <a:r>
              <a:rPr lang="ru-RU" sz="1400" b="1" dirty="0" smtClean="0"/>
              <a:t>за </a:t>
            </a:r>
            <a:r>
              <a:rPr lang="ru-RU" sz="1400" b="1" dirty="0"/>
              <a:t>последние 3 года </a:t>
            </a:r>
            <a:r>
              <a:rPr lang="ru-RU" sz="1400" dirty="0"/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107781" y="2696658"/>
            <a:ext cx="2307051" cy="3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900" b="1" dirty="0" smtClean="0"/>
              <a:t>не изменилось 82%</a:t>
            </a:r>
          </a:p>
          <a:p>
            <a:pPr lvl="1"/>
            <a:r>
              <a:rPr lang="ru-RU" sz="900" b="1" dirty="0" smtClean="0"/>
              <a:t>увеличилось 18 %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-1" y="3942466"/>
            <a:ext cx="178284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Наиболее</a:t>
            </a:r>
          </a:p>
          <a:p>
            <a:r>
              <a:rPr lang="ru-RU" sz="1400" b="1" dirty="0"/>
              <a:t>существенные</a:t>
            </a:r>
          </a:p>
          <a:p>
            <a:r>
              <a:rPr lang="ru-RU" sz="1250" b="1" dirty="0" smtClean="0"/>
              <a:t>административные</a:t>
            </a:r>
            <a:endParaRPr lang="ru-RU" sz="1250" b="1" dirty="0"/>
          </a:p>
          <a:p>
            <a:r>
              <a:rPr lang="ru-RU" sz="1400" b="1" dirty="0"/>
              <a:t>барьеры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256270"/>
            <a:ext cx="173945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Насколько</a:t>
            </a:r>
          </a:p>
          <a:p>
            <a:r>
              <a:rPr lang="ru-RU" sz="1400" b="1" dirty="0" smtClean="0"/>
              <a:t>изменился уровень </a:t>
            </a:r>
            <a:endParaRPr lang="ru-RU" sz="1400" b="1" dirty="0"/>
          </a:p>
          <a:p>
            <a:r>
              <a:rPr lang="ru-RU" sz="1250" b="1" dirty="0" smtClean="0"/>
              <a:t>административных</a:t>
            </a:r>
            <a:endParaRPr lang="ru-RU" sz="1250" b="1" dirty="0"/>
          </a:p>
          <a:p>
            <a:r>
              <a:rPr lang="ru-RU" sz="1400" b="1" dirty="0" smtClean="0"/>
              <a:t>барьеров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2602328" y="5249306"/>
            <a:ext cx="181250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количество административных барьеров не изменилось  60%</a:t>
            </a:r>
          </a:p>
          <a:p>
            <a:r>
              <a:rPr lang="ru-RU" sz="900" b="1" dirty="0" smtClean="0"/>
              <a:t>Бизнесу стало проще преодолевать барьеры  18%</a:t>
            </a:r>
          </a:p>
          <a:p>
            <a:endParaRPr lang="ru-RU" sz="1200" b="1" dirty="0" smtClean="0"/>
          </a:p>
          <a:p>
            <a:pPr marL="171450" indent="-171450">
              <a:buFontTx/>
              <a:buChar char="-"/>
            </a:pPr>
            <a:endParaRPr lang="ru-RU" sz="12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585913"/>
            <a:ext cx="210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Удовлетворенность</a:t>
            </a:r>
            <a:r>
              <a:rPr lang="ru-RU" sz="1500" b="1" dirty="0"/>
              <a:t> </a:t>
            </a:r>
            <a:r>
              <a:rPr lang="ru-RU" sz="1500" b="1" dirty="0" smtClean="0"/>
              <a:t>выбором товаров и услуг</a:t>
            </a:r>
            <a:r>
              <a:rPr lang="ru-RU" dirty="0"/>
              <a:t>	</a:t>
            </a: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7269459" y="1585913"/>
            <a:ext cx="16459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удовлетворен  52 %</a:t>
            </a:r>
          </a:p>
          <a:p>
            <a:r>
              <a:rPr lang="ru-RU" sz="900" b="1" dirty="0" smtClean="0"/>
              <a:t>скорее  не  удовлетворен  20 %  </a:t>
            </a:r>
            <a:endParaRPr lang="ru-RU" sz="9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514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Удовлетворённость количеством </a:t>
            </a:r>
            <a:r>
              <a:rPr lang="ru-RU" sz="1500" b="1" dirty="0"/>
              <a:t>организаций </a:t>
            </a:r>
            <a:r>
              <a:rPr lang="ru-RU" dirty="0"/>
              <a:t>	</a:t>
            </a: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7358062" y="2514601"/>
            <a:ext cx="1785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достаточно 40%</a:t>
            </a:r>
            <a:endParaRPr lang="ru-RU" sz="900" dirty="0"/>
          </a:p>
          <a:p>
            <a:r>
              <a:rPr lang="ru-RU" sz="900" b="1" dirty="0" smtClean="0"/>
              <a:t>мало 37%</a:t>
            </a:r>
            <a:endParaRPr lang="ru-RU" sz="900" dirty="0"/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1248583" y="3626650"/>
            <a:ext cx="9194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       </a:t>
            </a:r>
            <a:endParaRPr lang="ru-RU" sz="9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16" y="3886625"/>
            <a:ext cx="334792" cy="93879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46" y="4616700"/>
            <a:ext cx="328617" cy="208723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0" name="Прямоугольник 29"/>
          <p:cNvSpPr/>
          <p:nvPr/>
        </p:nvSpPr>
        <p:spPr>
          <a:xfrm rot="10800000" flipV="1">
            <a:off x="1557867" y="3529612"/>
            <a:ext cx="5301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/>
              <a:t>60 % </a:t>
            </a:r>
            <a:endParaRPr lang="ru-RU" sz="1000" dirty="0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87" y="5360104"/>
            <a:ext cx="357459" cy="93879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61" y="5995678"/>
            <a:ext cx="335381" cy="303223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7" name="Прямоугольник 36"/>
          <p:cNvSpPr/>
          <p:nvPr/>
        </p:nvSpPr>
        <p:spPr>
          <a:xfrm rot="10800000" flipV="1">
            <a:off x="1708315" y="5101811"/>
            <a:ext cx="5348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60% 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2163360" y="5369291"/>
            <a:ext cx="5390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10 % 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29" y="3623827"/>
            <a:ext cx="4290733" cy="26461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55" y="1525245"/>
            <a:ext cx="820845" cy="49066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42" name="Стрелка вниз 41"/>
          <p:cNvSpPr/>
          <p:nvPr/>
        </p:nvSpPr>
        <p:spPr>
          <a:xfrm flipV="1">
            <a:off x="1822920" y="2401371"/>
            <a:ext cx="420215" cy="94422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702379" y="3742064"/>
            <a:ext cx="14450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недостаток квалифицированных кадров </a:t>
            </a:r>
            <a:r>
              <a:rPr lang="ru-RU" sz="900" b="1" dirty="0" smtClean="0"/>
              <a:t>60% </a:t>
            </a:r>
            <a:endParaRPr lang="ru-RU" sz="900" dirty="0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1" y="1557656"/>
            <a:ext cx="597197" cy="63037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2" y="2514600"/>
            <a:ext cx="661989" cy="71845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75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TM01859866[[fn=Макрос]]</Template>
  <TotalTime>4820</TotalTime>
  <Words>1591</Words>
  <Application>Microsoft Office PowerPoint</Application>
  <PresentationFormat>Экран (4:3)</PresentationFormat>
  <Paragraphs>521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Ковтун Юлия Викторовна</dc:creator>
  <cp:lastModifiedBy>Макаренко Елена Владимировна</cp:lastModifiedBy>
  <cp:revision>490</cp:revision>
  <cp:lastPrinted>2019-02-12T09:50:57Z</cp:lastPrinted>
  <dcterms:created xsi:type="dcterms:W3CDTF">2016-09-06T13:02:19Z</dcterms:created>
  <dcterms:modified xsi:type="dcterms:W3CDTF">2019-02-12T12:08:55Z</dcterms:modified>
</cp:coreProperties>
</file>