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84" r:id="rId2"/>
  </p:sldMasterIdLst>
  <p:notesMasterIdLst>
    <p:notesMasterId r:id="rId17"/>
  </p:notesMasterIdLst>
  <p:sldIdLst>
    <p:sldId id="257" r:id="rId3"/>
    <p:sldId id="266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270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1A319FC-D2B9-4D9B-8DB7-1A0A16D7D627}">
          <p14:sldIdLst>
            <p14:sldId id="257"/>
            <p14:sldId id="266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</p14:sldIdLst>
        </p14:section>
        <p14:section name="Раздел без заголовка" id="{0AC6311C-4492-472F-810D-A5B2DBFD0D37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ысенко Татьяна Александровна" initials="ЛТА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BA"/>
    <a:srgbClr val="0A66C2"/>
    <a:srgbClr val="7BA8DF"/>
    <a:srgbClr val="C5D9F1"/>
    <a:srgbClr val="DA0000"/>
    <a:srgbClr val="334286"/>
    <a:srgbClr val="FFC32E"/>
    <a:srgbClr val="FFD365"/>
    <a:srgbClr val="E1D473"/>
    <a:srgbClr val="E1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 varScale="1">
        <p:scale>
          <a:sx n="114" d="100"/>
          <a:sy n="114" d="100"/>
        </p:scale>
        <p:origin x="438" y="114"/>
      </p:cViewPr>
      <p:guideLst>
        <p:guide orient="horz" pos="164"/>
        <p:guide pos="1277"/>
        <p:guide pos="23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14.09.2023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EC475-6065-984E-8A7B-A4F90A032B8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65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2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40"/>
            <a:ext cx="8026401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7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4" y="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767368" cy="90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9" y="2191462"/>
            <a:ext cx="438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КРАСНОДАРСКОМУ КРАЮ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РЕСПУБЛИКЕ АДЫГЕЯ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7" y="3845860"/>
            <a:ext cx="4860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8" y="5527412"/>
            <a:ext cx="55657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3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2045315" y="3016317"/>
            <a:ext cx="4381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(КРАСНОДАРСТАТ)</a:t>
            </a:r>
          </a:p>
        </p:txBody>
      </p:sp>
    </p:spTree>
    <p:extLst>
      <p:ext uri="{BB962C8B-B14F-4D97-AF65-F5344CB8AC3E}">
        <p14:creationId xmlns:p14="http://schemas.microsoft.com/office/powerpoint/2010/main" val="206158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2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1" y="-1610"/>
            <a:ext cx="5545817" cy="133200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9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3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80" y="1308393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6" y="105219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7" y="457347"/>
            <a:ext cx="3831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КРАСНОДАРСТАТ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1" y="1400375"/>
            <a:ext cx="3936999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62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8" y="1295163"/>
            <a:ext cx="767368" cy="90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191462"/>
            <a:ext cx="438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КРАСНОДАРСКОМУ КРАЮ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РЕСПУБЛИКЕ АДЫГЕЯ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2045313" y="3016311"/>
            <a:ext cx="4381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(КРАСНОДАРСТАТ)</a:t>
            </a:r>
          </a:p>
        </p:txBody>
      </p:sp>
    </p:spTree>
    <p:extLst>
      <p:ext uri="{BB962C8B-B14F-4D97-AF65-F5344CB8AC3E}">
        <p14:creationId xmlns:p14="http://schemas.microsoft.com/office/powerpoint/2010/main" val="96400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-1610"/>
            <a:ext cx="5545817" cy="133200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КРАСНОДАРСТАТ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009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73251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586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95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652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7360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281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02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247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7688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015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692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2054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8989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597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434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035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310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62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1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8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8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1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4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5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84B4-E5F3-461E-A640-B5D293CD5FA6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2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5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5AB3-F235-45DB-BDF2-A292E48FC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09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5448" y="3492420"/>
            <a:ext cx="8265435" cy="1450118"/>
          </a:xfrm>
        </p:spPr>
        <p:txBody>
          <a:bodyPr anchor="ctr"/>
          <a:lstStyle/>
          <a:p>
            <a:pPr algn="ctr"/>
            <a:r>
              <a:rPr sz="2400" dirty="0"/>
              <a:t>Об особенностях заполнения формы </a:t>
            </a:r>
            <a:br>
              <a:rPr lang="en-US" sz="2400" dirty="0"/>
            </a:br>
            <a:r>
              <a:rPr sz="2400" dirty="0"/>
              <a:t>федерального статистического наблюдения</a:t>
            </a:r>
          </a:p>
          <a:p>
            <a:pPr algn="ctr"/>
            <a:r>
              <a:rPr sz="2400" dirty="0"/>
              <a:t>№ П-2 «Сведения об инвестициях в нефинансовые активы» (квартальная)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48795" y="3105835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747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2B5CC-E040-89F1-5CD9-626695FD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6FE09-4EAE-4336-9ECF-F6D4578D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18" y="409726"/>
            <a:ext cx="1336587" cy="1098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6925D-2D84-4BFE-8E8A-89122F548907}"/>
              </a:ext>
            </a:extLst>
          </p:cNvPr>
          <p:cNvSpPr txBox="1"/>
          <p:nvPr/>
        </p:nvSpPr>
        <p:spPr>
          <a:xfrm>
            <a:off x="2776173" y="639268"/>
            <a:ext cx="2517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Важно знать!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79559" y="1900033"/>
            <a:ext cx="11136467" cy="3918545"/>
          </a:xfrm>
          <a:prstGeom prst="rect">
            <a:avLst/>
          </a:prstGeom>
        </p:spPr>
        <p:txBody>
          <a:bodyPr/>
          <a:lstStyle/>
          <a:p>
            <a:pPr indent="180000">
              <a:spcBef>
                <a:spcPts val="0"/>
              </a:spcBef>
            </a:pPr>
            <a:r>
              <a:rPr lang="ru-RU" sz="1400" dirty="0">
                <a:solidFill>
                  <a:srgbClr val="334286"/>
                </a:solidFill>
              </a:rPr>
              <a:t>Не включаются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инвестиции в основной капитал затраты на приобретение нефинансовых активов стоимостью не </a:t>
            </a:r>
            <a:r>
              <a:rPr lang="ru-RU" sz="1400" dirty="0">
                <a:solidFill>
                  <a:srgbClr val="334286"/>
                </a:solidFill>
              </a:rPr>
              <a:t>более</a:t>
            </a:r>
            <a:br>
              <a:rPr lang="ru-RU" sz="1400" dirty="0">
                <a:solidFill>
                  <a:srgbClr val="334286"/>
                </a:solidFill>
              </a:rPr>
            </a:br>
            <a:r>
              <a:rPr lang="ru-RU" sz="1400" dirty="0">
                <a:solidFill>
                  <a:srgbClr val="334286"/>
                </a:solidFill>
              </a:rPr>
              <a:t>40 тысяч рублей за единицу</a:t>
            </a:r>
            <a:r>
              <a:rPr lang="ru-RU" sz="1400" dirty="0"/>
              <a:t>,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если они не отражаются в бухгалтерском учете в составе основных средств (в соответствии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Положением по бухгалтерскому учету "Учет основных средств" ПБУ 6/01, утвержденным приказом Минфина России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 30 марта 2001 № 26н (зарегистрирован Минюстом России 28 апреля 2001 № 2689)).</a:t>
            </a:r>
          </a:p>
          <a:p>
            <a:pPr indent="180000">
              <a:spcBef>
                <a:spcPts val="0"/>
              </a:spcBef>
            </a:pPr>
            <a:endParaRPr lang="ru-RU" sz="1400" dirty="0"/>
          </a:p>
          <a:p>
            <a:pPr indent="180000">
              <a:spcBef>
                <a:spcPts val="0"/>
              </a:spcBef>
            </a:pPr>
            <a:r>
              <a:rPr lang="ru-RU" sz="1400" dirty="0">
                <a:solidFill>
                  <a:srgbClr val="334286"/>
                </a:solidFill>
              </a:rPr>
              <a:t>По государственным (муниципальным) бюджетным и автономным учреждениям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334286"/>
                </a:solidFill>
              </a:rPr>
              <a:t>не включаются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инвестиции в основной капитал затраты на создание и (или) приобретение основных средств по стоимости, определенной Федеральным стандартом бухгалтерского учета для организаций государственного сектора «Основные средства», утвержденным приказом Минфина России от 31.12.2016 №257н (зарегистрирован Минюстом России 27.04.2017  № 46518),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334286"/>
                </a:solidFill>
              </a:rPr>
              <a:t>учет которых осуществляется</a:t>
            </a:r>
            <a:br>
              <a:rPr lang="ru-RU" sz="1400" dirty="0">
                <a:solidFill>
                  <a:srgbClr val="334286"/>
                </a:solidFill>
              </a:rPr>
            </a:br>
            <a:r>
              <a:rPr lang="ru-RU" sz="1400" dirty="0">
                <a:solidFill>
                  <a:srgbClr val="334286"/>
                </a:solidFill>
              </a:rPr>
              <a:t>на забалансовом счете.</a:t>
            </a:r>
          </a:p>
          <a:p>
            <a:pPr indent="180000">
              <a:spcBef>
                <a:spcPts val="0"/>
              </a:spcBef>
            </a:pPr>
            <a:endParaRPr lang="ru-RU" sz="1400" dirty="0"/>
          </a:p>
          <a:p>
            <a:pPr indent="180000">
              <a:spcBef>
                <a:spcPts val="0"/>
              </a:spcBef>
            </a:pPr>
            <a:r>
              <a:rPr lang="ru-RU" sz="1400" dirty="0">
                <a:solidFill>
                  <a:srgbClr val="334286"/>
                </a:solidFill>
              </a:rPr>
              <a:t>Для кредитных организаций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лимит стоимости предметов для принятия к бухгалтерскому учету в составе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основных средств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334286"/>
                </a:solidFill>
              </a:rPr>
              <a:t>определяется руководителем</a:t>
            </a:r>
            <a:r>
              <a:rPr lang="ru-RU" sz="1400" dirty="0"/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кредитной организации (в соответствии c Положением о Плане счетов бухгалтерского учета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кредитных организаций и порядке его применения, утвержденным Банком России 27.02.2017 № 579-П (зарегистрировано Минюстом России 20.03.2017 № 46021)).</a:t>
            </a:r>
          </a:p>
          <a:p>
            <a:pPr indent="180000">
              <a:spcBef>
                <a:spcPts val="0"/>
              </a:spcBef>
            </a:pPr>
            <a:endParaRPr lang="ru-RU" sz="1400" dirty="0"/>
          </a:p>
          <a:p>
            <a:pPr indent="180000">
              <a:spcBef>
                <a:spcPts val="0"/>
              </a:spcBef>
            </a:pPr>
            <a:r>
              <a:rPr lang="ru-RU" sz="1400" dirty="0">
                <a:solidFill>
                  <a:srgbClr val="334286"/>
                </a:solidFill>
              </a:rPr>
              <a:t>Для организаций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лимит стоимости предметов для принятия к бухгалтерскому учету в составе основных средств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определяется руководителем организации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(в соответствии с приказом Министерства финансов Российской Федерации от 17 сентября 2020 г.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№ 204н «Об утверждении федеральных стандартов бухгалтерского учета ФСБУ 6/2020 «Основные средства» и ФСБУ 26/2020 «Капитальные вложения») (зарегистрировано Минюстом России 15 октября 2020 г., регистрационный № 60399).</a:t>
            </a:r>
          </a:p>
          <a:p>
            <a:pPr indent="180000">
              <a:spcBef>
                <a:spcPts val="0"/>
              </a:spcBef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2893BC5-8330-B010-1D46-226ED49DD2C3}"/>
              </a:ext>
            </a:extLst>
          </p:cNvPr>
          <p:cNvGrpSpPr/>
          <p:nvPr/>
        </p:nvGrpSpPr>
        <p:grpSpPr>
          <a:xfrm>
            <a:off x="1979741" y="180467"/>
            <a:ext cx="9826721" cy="261367"/>
            <a:chOff x="1988373" y="180466"/>
            <a:chExt cx="9823989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35C59172-52F5-77E8-AEFD-D0E249F51530}"/>
                </a:ext>
              </a:extLst>
            </p:cNvPr>
            <p:cNvSpPr/>
            <p:nvPr/>
          </p:nvSpPr>
          <p:spPr>
            <a:xfrm>
              <a:off x="1988373" y="234355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88DB2563-4940-3047-7D6B-68BD10695B57}"/>
                </a:ext>
              </a:extLst>
            </p:cNvPr>
            <p:cNvSpPr/>
            <p:nvPr/>
          </p:nvSpPr>
          <p:spPr>
            <a:xfrm flipV="1">
              <a:off x="5116362" y="180466"/>
              <a:ext cx="66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Группа 25">
              <a:extLst>
                <a:ext uri="{FF2B5EF4-FFF2-40B4-BE49-F238E27FC236}">
                  <a16:creationId xmlns:a16="http://schemas.microsoft.com/office/drawing/2014/main" id="{25BEDC69-AA8A-C936-AD46-7B86405430DF}"/>
                </a:ext>
              </a:extLst>
            </p:cNvPr>
            <p:cNvGrpSpPr/>
            <p:nvPr/>
          </p:nvGrpSpPr>
          <p:grpSpPr>
            <a:xfrm>
              <a:off x="4940934" y="182221"/>
              <a:ext cx="238082" cy="103714"/>
              <a:chOff x="2667374" y="2712291"/>
              <a:chExt cx="238082" cy="103714"/>
            </a:xfrm>
          </p:grpSpPr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id="{3148EC4F-7FBD-CDFE-5DA2-CAD04C87916A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ECBD4D11-D082-2F93-0E28-24EAA5E4841B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86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2B5CC-E040-89F1-5CD9-626695FD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CBE4E-A5EC-4C8D-9510-274D1AFA8BFF}"/>
              </a:ext>
            </a:extLst>
          </p:cNvPr>
          <p:cNvSpPr txBox="1"/>
          <p:nvPr/>
        </p:nvSpPr>
        <p:spPr>
          <a:xfrm>
            <a:off x="221852" y="56417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7C5CE1E-C99A-45D8-8288-6D75CA803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27705" y="665726"/>
            <a:ext cx="5339590" cy="529265"/>
          </a:xfrm>
        </p:spPr>
        <p:txBody>
          <a:bodyPr/>
          <a:lstStyle/>
          <a:p>
            <a:pPr algn="ctr"/>
            <a:r>
              <a:rPr lang="en-US" sz="2000" b="1" dirty="0"/>
              <a:t>II. </a:t>
            </a:r>
            <a:r>
              <a:rPr lang="ru-RU" sz="2000" b="1" dirty="0"/>
              <a:t>Источники инвестиций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E2A71B-ACB6-4DAF-B2ED-CC0977816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7" y="1194991"/>
            <a:ext cx="11384573" cy="4919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407DA033-A0B3-4D5D-A927-6315E4DE4FED}"/>
              </a:ext>
            </a:extLst>
          </p:cNvPr>
          <p:cNvSpPr/>
          <p:nvPr/>
        </p:nvSpPr>
        <p:spPr>
          <a:xfrm>
            <a:off x="6266918" y="1927904"/>
            <a:ext cx="2127183" cy="65233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CE6FB9A-D7D7-4F24-9429-98D40026D5B8}"/>
              </a:ext>
            </a:extLst>
          </p:cNvPr>
          <p:cNvSpPr/>
          <p:nvPr/>
        </p:nvSpPr>
        <p:spPr>
          <a:xfrm>
            <a:off x="8717084" y="1857722"/>
            <a:ext cx="2662953" cy="792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3495A-335D-4007-9AFD-6A5D6780A552}"/>
              </a:ext>
            </a:extLst>
          </p:cNvPr>
          <p:cNvSpPr txBox="1"/>
          <p:nvPr/>
        </p:nvSpPr>
        <p:spPr>
          <a:xfrm>
            <a:off x="6752452" y="1042587"/>
            <a:ext cx="1946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Данные из раздела 1 строки 01 графы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85C92D-39E6-46B3-A0CC-5FAADA0D6769}"/>
              </a:ext>
            </a:extLst>
          </p:cNvPr>
          <p:cNvSpPr txBox="1"/>
          <p:nvPr/>
        </p:nvSpPr>
        <p:spPr>
          <a:xfrm>
            <a:off x="9189291" y="1024370"/>
            <a:ext cx="2245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Данные из раздела 1 строки 20 графы 1</a:t>
            </a:r>
          </a:p>
        </p:txBody>
      </p: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10048560" y="1504936"/>
            <a:ext cx="1" cy="35278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8" idx="2"/>
          </p:cNvCxnSpPr>
          <p:nvPr/>
        </p:nvCxnSpPr>
        <p:spPr>
          <a:xfrm flipH="1">
            <a:off x="7725806" y="1565807"/>
            <a:ext cx="1" cy="39969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7166919" y="2691452"/>
            <a:ext cx="4800541" cy="460191"/>
          </a:xfrm>
          <a:prstGeom prst="wedgeRoundRectCallout">
            <a:avLst>
              <a:gd name="adj1" fmla="val -80741"/>
              <a:gd name="adj2" fmla="val -17188"/>
              <a:gd name="adj3" fmla="val 16667"/>
            </a:avLst>
          </a:prstGeom>
          <a:solidFill>
            <a:srgbClr val="0A6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За счет средств основной деятельности предприятия</a:t>
            </a:r>
          </a:p>
        </p:txBody>
      </p:sp>
      <p:sp>
        <p:nvSpPr>
          <p:cNvPr id="15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7166918" y="3262856"/>
            <a:ext cx="4800541" cy="443030"/>
          </a:xfrm>
          <a:prstGeom prst="wedgeRoundRectCallout">
            <a:avLst>
              <a:gd name="adj1" fmla="val -80741"/>
              <a:gd name="adj2" fmla="val 65242"/>
              <a:gd name="adj3" fmla="val 16667"/>
            </a:avLst>
          </a:prstGeom>
          <a:solidFill>
            <a:srgbClr val="0A6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</a:rPr>
              <a:t>Кроме банков</a:t>
            </a:r>
          </a:p>
        </p:txBody>
      </p:sp>
      <p:sp>
        <p:nvSpPr>
          <p:cNvPr id="16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7166918" y="3834260"/>
            <a:ext cx="4800541" cy="2435912"/>
          </a:xfrm>
          <a:prstGeom prst="wedgeRoundRectCallout">
            <a:avLst>
              <a:gd name="adj1" fmla="val -80999"/>
              <a:gd name="adj2" fmla="val -34147"/>
              <a:gd name="adj3" fmla="val 16667"/>
            </a:avLst>
          </a:prstGeom>
          <a:solidFill>
            <a:srgbClr val="0A6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/>
            <a:r>
              <a:rPr lang="ru-RU" sz="1400" dirty="0">
                <a:solidFill>
                  <a:schemeClr val="bg1"/>
                </a:solidFill>
              </a:rPr>
              <a:t>К инвестициям из-за рубежа относятся инвестиции, сделанные прямыми инвесторами (юридическими или физическими лицами) полностью владеющими организацией, или контролирующими не менее 10% акций или уставного (складочного капитала) организации, дающими право на участие в управлении организацией. Прямые инвестиции из-за рубежа могут осуществляться в виде денежных средств, либо в натуральной форме в виде предоставления машин и оборудования.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58C287A-D670-A313-E5FA-FAB757050C7D}"/>
              </a:ext>
            </a:extLst>
          </p:cNvPr>
          <p:cNvGrpSpPr/>
          <p:nvPr/>
        </p:nvGrpSpPr>
        <p:grpSpPr>
          <a:xfrm>
            <a:off x="1979741" y="180467"/>
            <a:ext cx="9826721" cy="261367"/>
            <a:chOff x="1988373" y="180466"/>
            <a:chExt cx="9823989" cy="261367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FD6BAF7F-3FF8-2137-1D35-DFD9459E22D1}"/>
                </a:ext>
              </a:extLst>
            </p:cNvPr>
            <p:cNvSpPr/>
            <p:nvPr/>
          </p:nvSpPr>
          <p:spPr>
            <a:xfrm>
              <a:off x="1988373" y="234355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8ECA50ED-68FD-5EDC-A4FD-0D3C5513BA0D}"/>
                </a:ext>
              </a:extLst>
            </p:cNvPr>
            <p:cNvSpPr/>
            <p:nvPr/>
          </p:nvSpPr>
          <p:spPr>
            <a:xfrm flipV="1">
              <a:off x="5116362" y="180466"/>
              <a:ext cx="66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Группа 25">
              <a:extLst>
                <a:ext uri="{FF2B5EF4-FFF2-40B4-BE49-F238E27FC236}">
                  <a16:creationId xmlns:a16="http://schemas.microsoft.com/office/drawing/2014/main" id="{051BF97B-0266-8550-EE65-A3C55C11006F}"/>
                </a:ext>
              </a:extLst>
            </p:cNvPr>
            <p:cNvGrpSpPr/>
            <p:nvPr/>
          </p:nvGrpSpPr>
          <p:grpSpPr>
            <a:xfrm>
              <a:off x="4940934" y="182221"/>
              <a:ext cx="238082" cy="103714"/>
              <a:chOff x="2667374" y="2712291"/>
              <a:chExt cx="238082" cy="103714"/>
            </a:xfrm>
          </p:grpSpPr>
          <p:sp>
            <p:nvSpPr>
              <p:cNvPr id="19" name="object 12">
                <a:extLst>
                  <a:ext uri="{FF2B5EF4-FFF2-40B4-BE49-F238E27FC236}">
                    <a16:creationId xmlns:a16="http://schemas.microsoft.com/office/drawing/2014/main" id="{D9EDBBB4-158E-1B6E-A56F-A73685466094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2">
                <a:extLst>
                  <a:ext uri="{FF2B5EF4-FFF2-40B4-BE49-F238E27FC236}">
                    <a16:creationId xmlns:a16="http://schemas.microsoft.com/office/drawing/2014/main" id="{FB8B0DBF-CF41-C32B-5E98-DE6C15560BC9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686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2B5CC-E040-89F1-5CD9-626695FD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A78935-CB51-4688-BAE9-53FBDA586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46" y="1484264"/>
            <a:ext cx="11412916" cy="31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5A93829E-D3E5-473B-8C5E-B423A99F3F38}"/>
              </a:ext>
            </a:extLst>
          </p:cNvPr>
          <p:cNvSpPr/>
          <p:nvPr/>
        </p:nvSpPr>
        <p:spPr>
          <a:xfrm>
            <a:off x="575602" y="1484264"/>
            <a:ext cx="1019219" cy="4903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88C6E-67F9-4E69-B226-8604E6D0749B}"/>
              </a:ext>
            </a:extLst>
          </p:cNvPr>
          <p:cNvSpPr txBox="1"/>
          <p:nvPr/>
        </p:nvSpPr>
        <p:spPr>
          <a:xfrm>
            <a:off x="1352102" y="2365517"/>
            <a:ext cx="485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DA0000"/>
                </a:solidFill>
              </a:rPr>
              <a:t>1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52A1D92-FC51-470D-A965-006EAC3973CC}"/>
              </a:ext>
            </a:extLst>
          </p:cNvPr>
          <p:cNvSpPr/>
          <p:nvPr/>
        </p:nvSpPr>
        <p:spPr>
          <a:xfrm>
            <a:off x="1064857" y="2274769"/>
            <a:ext cx="1019219" cy="4903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4324864" y="2144002"/>
            <a:ext cx="5955958" cy="621152"/>
          </a:xfrm>
          <a:prstGeom prst="wedgeRoundRectCallout">
            <a:avLst>
              <a:gd name="adj1" fmla="val -85470"/>
              <a:gd name="adj2" fmla="val 19521"/>
              <a:gd name="adj3" fmla="val 16667"/>
            </a:avLst>
          </a:prstGeom>
          <a:solidFill>
            <a:srgbClr val="0A6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/>
            <a:r>
              <a:rPr lang="ru-RU" sz="1400" dirty="0"/>
              <a:t>Заполняется при осуществлении затрат на охрану окружающей среды и рациональное использование природных ресурсов (отраженных по форме № 18-кс (годовая))</a:t>
            </a:r>
          </a:p>
        </p:txBody>
      </p:sp>
      <p:sp>
        <p:nvSpPr>
          <p:cNvPr id="8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1729946" y="4284895"/>
            <a:ext cx="6833286" cy="1806986"/>
          </a:xfrm>
          <a:prstGeom prst="wedgeRoundRectCallout">
            <a:avLst>
              <a:gd name="adj1" fmla="val 58452"/>
              <a:gd name="adj2" fmla="val -76844"/>
              <a:gd name="adj3" fmla="val 16667"/>
            </a:avLst>
          </a:prstGeom>
          <a:solidFill>
            <a:srgbClr val="0A6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/>
            <a:r>
              <a:rPr lang="ru-RU" sz="1400" dirty="0"/>
              <a:t>Отражается информация о подрядных организациях, которые</a:t>
            </a:r>
            <a:br>
              <a:rPr lang="ru-RU" sz="1400" dirty="0"/>
            </a:br>
            <a:r>
              <a:rPr lang="ru-RU" sz="1400" dirty="0"/>
              <a:t>в отчетном квартале выполнили работы по строительству</a:t>
            </a:r>
            <a:br>
              <a:rPr lang="ru-RU" sz="1400" dirty="0"/>
            </a:br>
            <a:r>
              <a:rPr lang="ru-RU" sz="1400" dirty="0"/>
              <a:t>и реконструкции основных фондов, отраженных по строкам 02 – 05 раздела 1 формы. Основанием для отражения в отчетности выполненного объема работ по договорам строительного подряда является документ – Справка</a:t>
            </a:r>
            <a:br>
              <a:rPr lang="ru-RU" sz="1400" dirty="0"/>
            </a:br>
            <a:r>
              <a:rPr lang="ru-RU" sz="1400" dirty="0"/>
              <a:t>о стоимости выполненных работ и затрат, подписанная заказчиком</a:t>
            </a:r>
            <a:br>
              <a:rPr lang="ru-RU" sz="1400" dirty="0"/>
            </a:br>
            <a:r>
              <a:rPr lang="ru-RU" sz="1400" dirty="0"/>
              <a:t>и подрядчиком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A2DC6E3-F6F2-4AF4-9884-16FC6A7BC9E5}"/>
              </a:ext>
            </a:extLst>
          </p:cNvPr>
          <p:cNvGrpSpPr/>
          <p:nvPr/>
        </p:nvGrpSpPr>
        <p:grpSpPr>
          <a:xfrm>
            <a:off x="1979741" y="180467"/>
            <a:ext cx="9826721" cy="261367"/>
            <a:chOff x="1988373" y="180466"/>
            <a:chExt cx="9823989" cy="261367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47A8F5FE-8C88-70C5-6C51-B9C500D3520B}"/>
                </a:ext>
              </a:extLst>
            </p:cNvPr>
            <p:cNvSpPr/>
            <p:nvPr/>
          </p:nvSpPr>
          <p:spPr>
            <a:xfrm>
              <a:off x="1988373" y="234355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409C38F-382E-FEDF-1978-27195FA44F50}"/>
                </a:ext>
              </a:extLst>
            </p:cNvPr>
            <p:cNvSpPr/>
            <p:nvPr/>
          </p:nvSpPr>
          <p:spPr>
            <a:xfrm flipV="1">
              <a:off x="5116362" y="180466"/>
              <a:ext cx="66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Группа 25">
              <a:extLst>
                <a:ext uri="{FF2B5EF4-FFF2-40B4-BE49-F238E27FC236}">
                  <a16:creationId xmlns:a16="http://schemas.microsoft.com/office/drawing/2014/main" id="{4EE30B40-B714-153D-F83D-0B187622A0E1}"/>
                </a:ext>
              </a:extLst>
            </p:cNvPr>
            <p:cNvGrpSpPr/>
            <p:nvPr/>
          </p:nvGrpSpPr>
          <p:grpSpPr>
            <a:xfrm>
              <a:off x="4940934" y="182221"/>
              <a:ext cx="238082" cy="103714"/>
              <a:chOff x="2667374" y="2712291"/>
              <a:chExt cx="238082" cy="103714"/>
            </a:xfrm>
          </p:grpSpPr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A98667A2-DEEE-02C8-3471-3D62C16065C7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id="{27A887F3-8B67-52A8-3465-173B321577A8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279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2B5CC-E040-89F1-5CD9-626695FD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" r="7252"/>
          <a:stretch>
            <a:fillRect/>
          </a:stretch>
        </p:blipFill>
        <p:spPr bwMode="auto">
          <a:xfrm>
            <a:off x="769182" y="964234"/>
            <a:ext cx="5505355" cy="427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CF77497-0E3B-CF2E-75A4-F95A10B5471E}"/>
              </a:ext>
            </a:extLst>
          </p:cNvPr>
          <p:cNvSpPr txBox="1">
            <a:spLocks/>
          </p:cNvSpPr>
          <p:nvPr/>
        </p:nvSpPr>
        <p:spPr>
          <a:xfrm>
            <a:off x="6507994" y="964234"/>
            <a:ext cx="5442822" cy="480837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dirty="0">
                <a:solidFill>
                  <a:srgbClr val="25353D"/>
                </a:solidFill>
                <a:latin typeface="+mj-lt"/>
              </a:rPr>
              <a:t>	</a:t>
            </a:r>
          </a:p>
          <a:p>
            <a:pPr algn="just">
              <a:lnSpc>
                <a:spcPct val="90000"/>
              </a:lnSpc>
            </a:pPr>
            <a:endParaRPr lang="ru-RU" sz="1600" dirty="0">
              <a:solidFill>
                <a:srgbClr val="25353D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1600" dirty="0">
              <a:solidFill>
                <a:srgbClr val="25353D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1600" dirty="0">
              <a:solidFill>
                <a:srgbClr val="25353D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1600" dirty="0">
              <a:solidFill>
                <a:srgbClr val="25353D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endParaRPr lang="ru-RU" sz="1050" dirty="0">
              <a:solidFill>
                <a:srgbClr val="25353D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ru-RU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Предоставление первичных статистических данных исключительно в электронной форме по сети ИНТЕРНЕТ с применением средств электронной подписи и криптографической защиты информации</a:t>
            </a:r>
          </a:p>
          <a:p>
            <a:pPr algn="just">
              <a:lnSpc>
                <a:spcPct val="90000"/>
              </a:lnSpc>
            </a:pPr>
            <a:endParaRPr lang="ru-RU" sz="16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Перечень форм, необходимых к предоставлению, и их XML-шаблоны размещены на сайте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Краснодарстата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https://</a:t>
            </a:r>
            <a:r>
              <a:rPr lang="ru-RU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23.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rosstat.gov.ru</a:t>
            </a:r>
            <a:r>
              <a:rPr lang="ru-RU" sz="1600" dirty="0">
                <a:solidFill>
                  <a:srgbClr val="25353D"/>
                </a:solidFill>
                <a:latin typeface="Arial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в разделе Респондентам или</a:t>
            </a:r>
            <a:br>
              <a:rPr lang="ru-RU" sz="1600" dirty="0">
                <a:solidFill>
                  <a:srgbClr val="25353D"/>
                </a:solidFill>
                <a:latin typeface="Arial"/>
              </a:rPr>
            </a:br>
            <a:r>
              <a:rPr lang="ru-RU" sz="1600" dirty="0">
                <a:solidFill>
                  <a:schemeClr val="tx1"/>
                </a:solidFill>
                <a:latin typeface="Arial"/>
              </a:rPr>
              <a:t>на сайте  </a:t>
            </a: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https://websbor.gks.ru</a:t>
            </a:r>
            <a:r>
              <a:rPr lang="ru-RU" sz="1600" dirty="0">
                <a:solidFill>
                  <a:srgbClr val="25353D"/>
                </a:solidFill>
                <a:latin typeface="Arial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в разделе Респонденты         Получить данные о кодах и формах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831E60-C99F-DC0C-0824-1DD7E0A60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506" y="952303"/>
            <a:ext cx="1807406" cy="13407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F9AC14-195D-621F-57A4-3C2E1F640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189" y="952303"/>
            <a:ext cx="1330651" cy="1450148"/>
          </a:xfrm>
          <a:prstGeom prst="rect">
            <a:avLst/>
          </a:prstGeom>
        </p:spPr>
      </p:pic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4F4BAACD-8F93-FD9A-0CBE-92BD48050654}"/>
              </a:ext>
            </a:extLst>
          </p:cNvPr>
          <p:cNvSpPr/>
          <p:nvPr/>
        </p:nvSpPr>
        <p:spPr>
          <a:xfrm rot="5400000">
            <a:off x="8874017" y="1510530"/>
            <a:ext cx="457200" cy="2459904"/>
          </a:xfrm>
          <a:prstGeom prst="rightBrace">
            <a:avLst/>
          </a:prstGeom>
          <a:ln w="28575" cap="flat" cmpd="sng" algn="ctr">
            <a:solidFill>
              <a:srgbClr val="0062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6528229" y="1291681"/>
            <a:ext cx="692906" cy="661962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4400" b="1" dirty="0">
                <a:solidFill>
                  <a:srgbClr val="FF0000"/>
                </a:solidFill>
                <a:cs typeface="Times New Roman" pitchFamily="18" charset="0"/>
              </a:rPr>
              <a:t>!</a:t>
            </a:r>
            <a:endParaRPr lang="ru-RU" sz="4400" dirty="0"/>
          </a:p>
          <a:p>
            <a:pPr algn="ctr"/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7E64C35-E246-62CA-9B8C-791D4C03E13B}"/>
              </a:ext>
            </a:extLst>
          </p:cNvPr>
          <p:cNvGrpSpPr/>
          <p:nvPr/>
        </p:nvGrpSpPr>
        <p:grpSpPr>
          <a:xfrm>
            <a:off x="1979741" y="180467"/>
            <a:ext cx="9826721" cy="261367"/>
            <a:chOff x="1988373" y="180466"/>
            <a:chExt cx="9823989" cy="261367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521FB9D-BC72-39D3-35D3-C908E28853A8}"/>
                </a:ext>
              </a:extLst>
            </p:cNvPr>
            <p:cNvSpPr/>
            <p:nvPr/>
          </p:nvSpPr>
          <p:spPr>
            <a:xfrm>
              <a:off x="1988373" y="234355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38A7B36-A25B-2AD8-E466-191BA6DC161F}"/>
                </a:ext>
              </a:extLst>
            </p:cNvPr>
            <p:cNvSpPr/>
            <p:nvPr/>
          </p:nvSpPr>
          <p:spPr>
            <a:xfrm flipV="1">
              <a:off x="5116362" y="180466"/>
              <a:ext cx="66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Группа 25">
              <a:extLst>
                <a:ext uri="{FF2B5EF4-FFF2-40B4-BE49-F238E27FC236}">
                  <a16:creationId xmlns:a16="http://schemas.microsoft.com/office/drawing/2014/main" id="{B409F5B1-A4F0-518B-A8A6-1447C8A635BE}"/>
                </a:ext>
              </a:extLst>
            </p:cNvPr>
            <p:cNvGrpSpPr/>
            <p:nvPr/>
          </p:nvGrpSpPr>
          <p:grpSpPr>
            <a:xfrm>
              <a:off x="4940934" y="182221"/>
              <a:ext cx="238082" cy="103714"/>
              <a:chOff x="2667374" y="2712291"/>
              <a:chExt cx="238082" cy="103714"/>
            </a:xfrm>
          </p:grpSpPr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DF26628A-39F2-E6C7-1C0C-29CEBC74F0C8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id="{87800B31-9D0A-16FB-CD0F-00AFB908731C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0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41444" y="2280062"/>
            <a:ext cx="8950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chemeClr val="bg1"/>
                </a:solidFill>
                <a:latin typeface="+mj-lt"/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0A1B4-571D-BD8E-A418-1555B174A8D2}"/>
              </a:ext>
            </a:extLst>
          </p:cNvPr>
          <p:cNvSpPr txBox="1"/>
          <p:nvPr/>
        </p:nvSpPr>
        <p:spPr>
          <a:xfrm>
            <a:off x="4462942" y="3514987"/>
            <a:ext cx="49243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8(862)264-83-54</a:t>
            </a:r>
          </a:p>
          <a:p>
            <a:r>
              <a:rPr lang="ru-RU" dirty="0">
                <a:solidFill>
                  <a:schemeClr val="bg1"/>
                </a:solidFill>
              </a:rPr>
              <a:t>8(862)264-89-15 </a:t>
            </a:r>
          </a:p>
          <a:p>
            <a:r>
              <a:rPr lang="ru-RU" dirty="0">
                <a:solidFill>
                  <a:schemeClr val="bg1"/>
                </a:solidFill>
              </a:rPr>
              <a:t>8(862)264-89-09</a:t>
            </a:r>
          </a:p>
          <a:p>
            <a:r>
              <a:rPr lang="ru-RU" dirty="0">
                <a:solidFill>
                  <a:schemeClr val="bg1"/>
                </a:solidFill>
              </a:rPr>
              <a:t>8(862)264-82-27</a:t>
            </a:r>
          </a:p>
          <a:p>
            <a:r>
              <a:rPr lang="ru-RU" dirty="0">
                <a:solidFill>
                  <a:schemeClr val="bg1"/>
                </a:solidFill>
              </a:rPr>
              <a:t>8(862)264-83-21</a:t>
            </a:r>
          </a:p>
        </p:txBody>
      </p:sp>
    </p:spTree>
    <p:extLst>
      <p:ext uri="{BB962C8B-B14F-4D97-AF65-F5344CB8AC3E}">
        <p14:creationId xmlns:p14="http://schemas.microsoft.com/office/powerpoint/2010/main" val="186098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81EEA-DF2A-1C47-9781-44818CAE4220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580827"/>
            <a:ext cx="5052447" cy="3807348"/>
          </a:xfr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особенностях заполнения формы 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федерального статистического наблюдения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№ П-2 «Сведения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 инвестициях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нефинансовые активы» (квартальная)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816489" y="1405260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100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E100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5816490" y="2537441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100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E100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1323C-2055-584D-A86B-5B9C74DDA48E}"/>
              </a:ext>
            </a:extLst>
          </p:cNvPr>
          <p:cNvSpPr txBox="1"/>
          <p:nvPr/>
        </p:nvSpPr>
        <p:spPr>
          <a:xfrm>
            <a:off x="5816490" y="3671209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100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E100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2416A-2EE2-4944-B030-405064208186}"/>
              </a:ext>
            </a:extLst>
          </p:cNvPr>
          <p:cNvSpPr txBox="1"/>
          <p:nvPr/>
        </p:nvSpPr>
        <p:spPr>
          <a:xfrm>
            <a:off x="6571825" y="1495964"/>
            <a:ext cx="6151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pc="-25" dirty="0">
                <a:latin typeface="Arial"/>
                <a:cs typeface="Arial"/>
              </a:rPr>
              <a:t>Форма № П-2 </a:t>
            </a:r>
            <a:r>
              <a:rPr lang="ru-RU" dirty="0"/>
              <a:t>«Сведения об инвестициях</a:t>
            </a:r>
            <a:br>
              <a:rPr lang="ru-RU" dirty="0"/>
            </a:br>
            <a:r>
              <a:rPr lang="ru-RU" dirty="0"/>
              <a:t>в нефинансовые активы»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1825" y="2707511"/>
            <a:ext cx="4161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Инвестиции в нефинансовые активы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1825" y="3879656"/>
            <a:ext cx="4325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Источники инвестиций</a:t>
            </a:r>
          </a:p>
        </p:txBody>
      </p:sp>
    </p:spTree>
    <p:extLst>
      <p:ext uri="{BB962C8B-B14F-4D97-AF65-F5344CB8AC3E}">
        <p14:creationId xmlns:p14="http://schemas.microsoft.com/office/powerpoint/2010/main" val="388985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2B5CC-E040-89F1-5CD9-626695FD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C3F213-76EE-4059-BF1F-E7BFD9F8D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65" y="476475"/>
            <a:ext cx="1176630" cy="107298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83786" y="408563"/>
            <a:ext cx="4416594" cy="60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B505AD-B881-4597-9F99-DB6CB6CC0246}"/>
              </a:ext>
            </a:extLst>
          </p:cNvPr>
          <p:cNvSpPr txBox="1"/>
          <p:nvPr/>
        </p:nvSpPr>
        <p:spPr>
          <a:xfrm>
            <a:off x="6428914" y="1237096"/>
            <a:ext cx="5625193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Форма федерального статистического наблюдения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cs typeface="Arial" panose="020B0604020202020204" pitchFamily="34" charset="0"/>
              </a:rPr>
              <a:t>№ П-2 «Сведения об инвестициях в нефинансовые активы»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утверждена Приказом Росстата №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535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от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29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.07.2022 (</a:t>
            </a:r>
            <a:r>
              <a:rPr kumimoji="0" lang="ru-RU" sz="15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введена в действие с отчета за 1 квартал 2023 года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cs typeface="Arial" panose="020B0604020202020204" pitchFamily="34" charset="0"/>
              </a:rPr>
              <a:t>Предоставляют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все юридические лица (кроме субъектов малого предпринимательства), осуществляющие все виды экономической деятельности.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cs typeface="Arial" panose="020B0604020202020204" pitchFamily="34" charset="0"/>
              </a:rPr>
              <a:t>Периодичность: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квартальная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cs typeface="Arial" panose="020B0604020202020204" pitchFamily="34" charset="0"/>
              </a:rPr>
              <a:t>Срок сдачи отчетности: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Январь-март (Ⅰ квартал)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Январь-июнь (Ⅰ полугодие)	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Январь-сентябрь (9 месяцев)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Январь-декабрь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Times New Roman" panose="02020603050405020304" pitchFamily="18" charset="0"/>
              </a:rPr>
              <a:t>	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</a:b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5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F5FC9D38-8F0A-4BEF-B69A-F1A4AC3B8FA1}"/>
              </a:ext>
            </a:extLst>
          </p:cNvPr>
          <p:cNvSpPr/>
          <p:nvPr/>
        </p:nvSpPr>
        <p:spPr>
          <a:xfrm>
            <a:off x="9482591" y="4044291"/>
            <a:ext cx="147352" cy="641727"/>
          </a:xfrm>
          <a:prstGeom prst="righ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9768795" y="3963537"/>
            <a:ext cx="256205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500" dirty="0">
                <a:solidFill>
                  <a:srgbClr val="FF0000"/>
                </a:solidFill>
              </a:rPr>
              <a:t>с 1-го по 20-е число месяца, следующего</a:t>
            </a:r>
            <a:br>
              <a:rPr lang="ru-RU" sz="1500" dirty="0">
                <a:solidFill>
                  <a:srgbClr val="FF0000"/>
                </a:solidFill>
              </a:rPr>
            </a:br>
            <a:r>
              <a:rPr lang="ru-RU" sz="1500" dirty="0">
                <a:solidFill>
                  <a:srgbClr val="FF0000"/>
                </a:solidFill>
              </a:rPr>
              <a:t>за отчетным периодом</a:t>
            </a:r>
            <a:endParaRPr lang="ru-RU" sz="1500" dirty="0">
              <a:solidFill>
                <a:srgbClr val="FF0000"/>
              </a:solidFill>
              <a:cs typeface="Arial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3CA38E2-10DF-4431-9DC2-1FA3A7CB2CC0}"/>
              </a:ext>
            </a:extLst>
          </p:cNvPr>
          <p:cNvCxnSpPr>
            <a:cxnSpLocks/>
          </p:cNvCxnSpPr>
          <p:nvPr/>
        </p:nvCxnSpPr>
        <p:spPr>
          <a:xfrm>
            <a:off x="8345364" y="4987636"/>
            <a:ext cx="1191237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8CD7FF3-F4BA-904E-84C4-FEE8822C08EA}"/>
              </a:ext>
            </a:extLst>
          </p:cNvPr>
          <p:cNvSpPr/>
          <p:nvPr/>
        </p:nvSpPr>
        <p:spPr>
          <a:xfrm>
            <a:off x="9768795" y="4776193"/>
            <a:ext cx="2562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500" dirty="0">
                <a:solidFill>
                  <a:srgbClr val="FF0000"/>
                </a:solidFill>
                <a:cs typeface="Arial"/>
              </a:rPr>
              <a:t>с 1-го рабочего дня января по 8 февраля года, следующего</a:t>
            </a:r>
            <a:br>
              <a:rPr lang="ru-RU" sz="1500" dirty="0">
                <a:solidFill>
                  <a:srgbClr val="FF0000"/>
                </a:solidFill>
                <a:cs typeface="Arial"/>
              </a:rPr>
            </a:br>
            <a:r>
              <a:rPr lang="ru-RU" sz="1500" dirty="0">
                <a:solidFill>
                  <a:srgbClr val="FF0000"/>
                </a:solidFill>
                <a:cs typeface="Arial"/>
              </a:rPr>
              <a:t>за отчетным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823ED91-60A0-3113-A069-0A373A6CC120}"/>
              </a:ext>
            </a:extLst>
          </p:cNvPr>
          <p:cNvGrpSpPr/>
          <p:nvPr/>
        </p:nvGrpSpPr>
        <p:grpSpPr>
          <a:xfrm>
            <a:off x="1979741" y="180467"/>
            <a:ext cx="9826721" cy="261367"/>
            <a:chOff x="1988373" y="180466"/>
            <a:chExt cx="9823989" cy="261367"/>
          </a:xfrm>
        </p:grpSpPr>
        <p:sp>
          <p:nvSpPr>
            <p:cNvPr id="4" name="object 9">
              <a:extLst>
                <a:ext uri="{FF2B5EF4-FFF2-40B4-BE49-F238E27FC236}">
                  <a16:creationId xmlns:a16="http://schemas.microsoft.com/office/drawing/2014/main" id="{4F2D52B0-71E8-9A29-2C30-F0B348B82126}"/>
                </a:ext>
              </a:extLst>
            </p:cNvPr>
            <p:cNvSpPr/>
            <p:nvPr/>
          </p:nvSpPr>
          <p:spPr>
            <a:xfrm>
              <a:off x="1988373" y="234355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F677F5BF-D702-5CB8-71BA-18EB7DE6E2BA}"/>
                </a:ext>
              </a:extLst>
            </p:cNvPr>
            <p:cNvSpPr/>
            <p:nvPr/>
          </p:nvSpPr>
          <p:spPr>
            <a:xfrm flipV="1">
              <a:off x="5116362" y="180466"/>
              <a:ext cx="66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6" name="Группа 25">
              <a:extLst>
                <a:ext uri="{FF2B5EF4-FFF2-40B4-BE49-F238E27FC236}">
                  <a16:creationId xmlns:a16="http://schemas.microsoft.com/office/drawing/2014/main" id="{8AD0F6FF-600C-E5BA-F04C-DD4FDB580DD5}"/>
                </a:ext>
              </a:extLst>
            </p:cNvPr>
            <p:cNvGrpSpPr/>
            <p:nvPr/>
          </p:nvGrpSpPr>
          <p:grpSpPr>
            <a:xfrm>
              <a:off x="4940934" y="182221"/>
              <a:ext cx="238082" cy="103714"/>
              <a:chOff x="2667374" y="2712291"/>
              <a:chExt cx="238082" cy="103714"/>
            </a:xfrm>
          </p:grpSpPr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id="{11A78D17-95DC-05F6-B08D-F77F9149AFB2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E51C2D23-9BCD-CFB4-8B02-5D5FA962472E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104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2B5CC-E040-89F1-5CD9-626695FD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E40304-340F-078E-9E0C-C8EB23BD1EE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" y="714135"/>
            <a:ext cx="914402" cy="91135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14549C-26BA-31C4-7FDB-36479873F710}"/>
              </a:ext>
            </a:extLst>
          </p:cNvPr>
          <p:cNvSpPr/>
          <p:nvPr/>
        </p:nvSpPr>
        <p:spPr>
          <a:xfrm>
            <a:off x="1804069" y="908202"/>
            <a:ext cx="35737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28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Данные в форме:</a:t>
            </a:r>
            <a:endParaRPr lang="ru-RU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6EB07A-5AD7-0FA4-C650-8CD314C7C7A2}"/>
              </a:ext>
            </a:extLst>
          </p:cNvPr>
          <p:cNvSpPr/>
          <p:nvPr/>
        </p:nvSpPr>
        <p:spPr>
          <a:xfrm>
            <a:off x="6814221" y="908202"/>
            <a:ext cx="35737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0B6D7EC1-DC7C-FC86-8EB3-794E14B5864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00124" y="1625489"/>
            <a:ext cx="5181601" cy="4904044"/>
          </a:xfrm>
          <a:prstGeom prst="rect">
            <a:avLst/>
          </a:prstGeom>
        </p:spPr>
        <p:txBody>
          <a:bodyPr/>
          <a:lstStyle/>
          <a:p>
            <a:pPr marL="2984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</a:rPr>
              <a:t>приводятся в </a:t>
            </a:r>
            <a:r>
              <a:rPr lang="ru-RU" sz="13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тысячах рублей</a:t>
            </a:r>
            <a:r>
              <a:rPr lang="ru-RU" sz="1300" dirty="0">
                <a:solidFill>
                  <a:schemeClr val="tx1"/>
                </a:solidFill>
              </a:rPr>
              <a:t>;</a:t>
            </a:r>
          </a:p>
          <a:p>
            <a:pPr marL="2984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</a:rPr>
              <a:t>Данные отражаются </a:t>
            </a:r>
            <a:r>
              <a:rPr sz="13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нарастающим итогом</a:t>
            </a:r>
            <a:r>
              <a:rPr lang="ru-RU" sz="13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98450" indent="-285750" algn="just">
              <a:buFont typeface="Wingdings" panose="05000000000000000000" pitchFamily="2" charset="2"/>
              <a:buChar char="Ø"/>
            </a:pPr>
            <a:r>
              <a:rPr lang="ru-RU" sz="13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налога на добавленную стоимость</a:t>
            </a:r>
            <a:br>
              <a:rPr lang="ru-RU" sz="13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>
                <a:solidFill>
                  <a:schemeClr val="tx1"/>
                </a:solidFill>
              </a:rPr>
              <a:t>(за исключением тех случаев, когда в соответствии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с законодательством РФ НДС учитывается в стоимости основных средств и нематериальных активов);</a:t>
            </a:r>
          </a:p>
          <a:p>
            <a:pPr marL="2984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</a:rPr>
              <a:t>не могут иметь </a:t>
            </a:r>
            <a:r>
              <a:rPr lang="ru-RU" sz="13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</a:t>
            </a:r>
            <a:r>
              <a:rPr lang="ru-RU" sz="1300" dirty="0">
                <a:solidFill>
                  <a:schemeClr val="tx1"/>
                </a:solidFill>
              </a:rPr>
              <a:t> </a:t>
            </a:r>
            <a:r>
              <a:rPr lang="ru-RU" sz="13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значения</a:t>
            </a:r>
            <a:r>
              <a:rPr lang="ru-RU" sz="1300" dirty="0">
                <a:solidFill>
                  <a:schemeClr val="tx1"/>
                </a:solidFill>
              </a:rPr>
              <a:t>;</a:t>
            </a:r>
          </a:p>
          <a:p>
            <a:pPr marL="298450" indent="-285750" algn="just">
              <a:buFont typeface="Wingdings" panose="05000000000000000000" pitchFamily="2" charset="2"/>
              <a:buChar char="Ø"/>
            </a:pPr>
            <a:r>
              <a:rPr lang="ru-RU" sz="13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расчеты</a:t>
            </a:r>
            <a:r>
              <a:rPr lang="ru-RU" sz="1300" dirty="0">
                <a:solidFill>
                  <a:schemeClr val="tx1"/>
                </a:solidFill>
              </a:rPr>
              <a:t> за выполненные работы (услуги) </a:t>
            </a:r>
            <a:r>
              <a:rPr lang="ru-RU" sz="13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иностранной валюте, пересчитываются</a:t>
            </a:r>
            <a:r>
              <a:rPr lang="ru-RU" sz="1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рубли </a:t>
            </a:r>
            <a:r>
              <a:rPr lang="ru-RU" sz="1300" dirty="0">
                <a:solidFill>
                  <a:schemeClr val="tx1"/>
                </a:solidFill>
              </a:rPr>
              <a:t>по курсу, установленному Центральным Банком Российской Федерации на момент выполнения работ (услуг);</a:t>
            </a:r>
          </a:p>
          <a:p>
            <a:pPr marL="2984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</a:rPr>
              <a:t>расходы на покупку машин, оборудования, других основных средств, произведенные в иностранной валюте, пересчитываются в рубли по курсу, установленному на дату принятия грузовой таможенной декларации к таможенному оформлению, моменту перехода границы или после момента смены собственника (по условиям контракта);</a:t>
            </a:r>
          </a:p>
          <a:p>
            <a:pPr marL="298450" indent="-285750" algn="just">
              <a:buFont typeface="Wingdings" panose="05000000000000000000" pitchFamily="2" charset="2"/>
              <a:buChar char="Ø"/>
            </a:pPr>
            <a:r>
              <a:rPr lang="ru-RU" sz="1300" dirty="0">
                <a:solidFill>
                  <a:schemeClr val="tx1"/>
                </a:solidFill>
              </a:rPr>
              <a:t>лизинговые компании и другие юридические лица, осуществляющие лизинговую деятельность, в форме отражают стоимость имущества приобретенного</a:t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</a:rPr>
              <a:t>для осуществления собственной хозяйственной деятельности. Стоимость имущества, переданного этими организациями в лизинг - </a:t>
            </a:r>
            <a:r>
              <a:rPr lang="ru-RU" sz="13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включается</a:t>
            </a:r>
            <a:r>
              <a:rPr lang="ru-RU" sz="1300" dirty="0">
                <a:solidFill>
                  <a:schemeClr val="tx1"/>
                </a:solidFill>
              </a:rPr>
              <a:t>.</a:t>
            </a:r>
          </a:p>
          <a:p>
            <a:pPr marL="2984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id="{EE0134DC-013C-975B-B3E3-2F15758817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/>
          <a:p>
            <a:pPr marL="298450" indent="-285750" algn="just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schemeClr val="tx1"/>
                </a:solidFill>
              </a:rPr>
              <a:t>реализацию инвестиционных проектов (строительство зданий и сооружений, реконструкцию объектов) осуществляет </a:t>
            </a:r>
            <a: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заказчик</a:t>
            </a:r>
            <a:r>
              <a:rPr lang="ru-RU" sz="1350" dirty="0">
                <a:solidFill>
                  <a:schemeClr val="tx1"/>
                </a:solidFill>
              </a:rPr>
              <a:t>, наделенный таковым правом инвестором (или группой инвесторов), </a:t>
            </a:r>
            <a: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данные по таким инвестициям предоставляет заказчик</a:t>
            </a:r>
            <a:r>
              <a:rPr lang="ru-RU" sz="1350" dirty="0">
                <a:solidFill>
                  <a:schemeClr val="tx1"/>
                </a:solidFill>
              </a:rPr>
              <a:t>. </a:t>
            </a:r>
            <a: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Инвестор,</a:t>
            </a:r>
            <a:b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являющийся заказчиком</a:t>
            </a:r>
            <a:r>
              <a:rPr lang="ru-RU" sz="13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350" dirty="0">
                <a:solidFill>
                  <a:schemeClr val="tx1"/>
                </a:solidFill>
              </a:rPr>
              <a:t>по строительству объектов, </a:t>
            </a:r>
            <a: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</a:t>
            </a:r>
            <a:r>
              <a:rPr lang="ru-RU" sz="1350" dirty="0">
                <a:solidFill>
                  <a:schemeClr val="tx1"/>
                </a:solidFill>
              </a:rPr>
              <a:t> по инвестициям на указанные объекты </a:t>
            </a:r>
            <a: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форму</a:t>
            </a:r>
            <a:b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включает;</a:t>
            </a:r>
            <a:endParaRPr lang="ru-RU" sz="1350" dirty="0">
              <a:solidFill>
                <a:schemeClr val="tx1"/>
              </a:solidFill>
            </a:endParaRPr>
          </a:p>
          <a:p>
            <a:pPr marL="298450" indent="-285750" algn="just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schemeClr val="tx1"/>
                </a:solidFill>
              </a:rPr>
              <a:t>строительство объекта осуществляется </a:t>
            </a:r>
            <a: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организацией-застройщиком</a:t>
            </a:r>
            <a:r>
              <a:rPr lang="ru-RU" sz="1350" dirty="0">
                <a:solidFill>
                  <a:schemeClr val="tx1"/>
                </a:solidFill>
              </a:rPr>
              <a:t> с привлечением денежных средств юридических лиц и граждан по договору участия в долевом строительстве, </a:t>
            </a:r>
            <a: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данные </a:t>
            </a:r>
            <a:r>
              <a:rPr lang="ru-RU" sz="1350" dirty="0">
                <a:solidFill>
                  <a:schemeClr val="tx1"/>
                </a:solidFill>
              </a:rPr>
              <a:t>по такому объекту </a:t>
            </a:r>
            <a:r>
              <a:rPr lang="ru-RU" sz="135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целом предоставляет застройщик </a:t>
            </a:r>
            <a:r>
              <a:rPr lang="ru-RU" sz="1350" dirty="0">
                <a:solidFill>
                  <a:schemeClr val="tx1"/>
                </a:solidFill>
              </a:rPr>
              <a:t>на общих основаниях. Участники долевого строительства, передавшие денежные средства застройщику, эти средства в форме не отражают;</a:t>
            </a:r>
          </a:p>
          <a:p>
            <a:pPr marL="298450" indent="-285750" algn="just">
              <a:buFont typeface="Wingdings" panose="05000000000000000000" pitchFamily="2" charset="2"/>
              <a:buChar char="Ø"/>
            </a:pPr>
            <a:r>
              <a:rPr lang="ru-RU" sz="1350" dirty="0">
                <a:solidFill>
                  <a:schemeClr val="tx1"/>
                </a:solidFill>
              </a:rPr>
              <a:t>организации-заказчики, производят инвестирование</a:t>
            </a:r>
            <a:br>
              <a:rPr lang="ru-RU" sz="1350" dirty="0">
                <a:solidFill>
                  <a:schemeClr val="tx1"/>
                </a:solidFill>
              </a:rPr>
            </a:br>
            <a:r>
              <a:rPr lang="ru-RU" sz="1350" dirty="0">
                <a:solidFill>
                  <a:schemeClr val="tx1"/>
                </a:solidFill>
              </a:rPr>
              <a:t>в основной капитал на территории двух и более субъектов Российской Федерации, то данные в форме выделяют</a:t>
            </a:r>
            <a:br>
              <a:rPr lang="ru-RU" sz="1350" dirty="0">
                <a:solidFill>
                  <a:schemeClr val="tx1"/>
                </a:solidFill>
              </a:rPr>
            </a:br>
            <a:r>
              <a:rPr lang="ru-RU" sz="1350" dirty="0">
                <a:solidFill>
                  <a:schemeClr val="tx1"/>
                </a:solidFill>
              </a:rPr>
              <a:t>на отдельных бланках по территории каждого региона</a:t>
            </a:r>
            <a:br>
              <a:rPr lang="ru-RU" sz="1350" dirty="0">
                <a:solidFill>
                  <a:schemeClr val="tx1"/>
                </a:solidFill>
              </a:rPr>
            </a:br>
            <a:r>
              <a:rPr lang="ru-RU" sz="1350" dirty="0">
                <a:solidFill>
                  <a:schemeClr val="tx1"/>
                </a:solidFill>
              </a:rPr>
              <a:t>и предоставляют их в территориальные органы Росстата</a:t>
            </a:r>
            <a:br>
              <a:rPr lang="ru-RU" sz="1350" dirty="0">
                <a:solidFill>
                  <a:schemeClr val="tx1"/>
                </a:solidFill>
              </a:rPr>
            </a:br>
            <a:r>
              <a:rPr lang="ru-RU" sz="1350" dirty="0">
                <a:solidFill>
                  <a:schemeClr val="tx1"/>
                </a:solidFill>
              </a:rPr>
              <a:t>по месту осуществления инвестиционной деятельности.</a:t>
            </a:r>
          </a:p>
          <a:p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7F908D0-C844-F685-530E-9463A4D3CD0A}"/>
              </a:ext>
            </a:extLst>
          </p:cNvPr>
          <p:cNvGrpSpPr/>
          <p:nvPr/>
        </p:nvGrpSpPr>
        <p:grpSpPr>
          <a:xfrm>
            <a:off x="1979741" y="180467"/>
            <a:ext cx="9826721" cy="261367"/>
            <a:chOff x="1988373" y="180466"/>
            <a:chExt cx="9823989" cy="261367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0CE62C5-E8DA-399C-2A15-39B2EAF1464A}"/>
                </a:ext>
              </a:extLst>
            </p:cNvPr>
            <p:cNvSpPr/>
            <p:nvPr/>
          </p:nvSpPr>
          <p:spPr>
            <a:xfrm>
              <a:off x="1988373" y="234355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679029D0-06E4-0BF8-4334-C591CF3A9058}"/>
                </a:ext>
              </a:extLst>
            </p:cNvPr>
            <p:cNvSpPr/>
            <p:nvPr/>
          </p:nvSpPr>
          <p:spPr>
            <a:xfrm flipV="1">
              <a:off x="5116362" y="180466"/>
              <a:ext cx="66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" name="Группа 25">
              <a:extLst>
                <a:ext uri="{FF2B5EF4-FFF2-40B4-BE49-F238E27FC236}">
                  <a16:creationId xmlns:a16="http://schemas.microsoft.com/office/drawing/2014/main" id="{4511FA37-1169-C9B0-C785-A465BDA173BE}"/>
                </a:ext>
              </a:extLst>
            </p:cNvPr>
            <p:cNvGrpSpPr/>
            <p:nvPr/>
          </p:nvGrpSpPr>
          <p:grpSpPr>
            <a:xfrm>
              <a:off x="4940934" y="182221"/>
              <a:ext cx="238082" cy="103714"/>
              <a:chOff x="2667374" y="2712291"/>
              <a:chExt cx="238082" cy="103714"/>
            </a:xfrm>
          </p:grpSpPr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037428B4-2861-4069-B9E9-66BF8CE020FC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71B35BEE-7F4F-F632-7318-57861BF85DB8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688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2B5CC-E040-89F1-5CD9-626695FD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DB4457-34C4-4406-B18C-DE14E8C2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5" y="450428"/>
            <a:ext cx="3584759" cy="755970"/>
          </a:xfrm>
          <a:prstGeom prst="rect">
            <a:avLst/>
          </a:prstGeom>
        </p:spPr>
      </p:pic>
      <p:sp useBgFill="1">
        <p:nvSpPr>
          <p:cNvPr id="4" name="Текст 3">
            <a:extLst>
              <a:ext uri="{FF2B5EF4-FFF2-40B4-BE49-F238E27FC236}">
                <a16:creationId xmlns:a16="http://schemas.microsoft.com/office/drawing/2014/main" id="{CA8EF2A4-1384-4FF6-B7E1-E5CEAAD7DD2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2994" y="1279044"/>
            <a:ext cx="11425187" cy="4302247"/>
          </a:xfrm>
          <a:prstGeom prst="rect">
            <a:avLst/>
          </a:prstGeom>
        </p:spPr>
        <p:txBody>
          <a:bodyPr anchor="ctr" anchorCtr="0"/>
          <a:lstStyle/>
          <a:p>
            <a:pPr lvl="0" indent="360000" algn="just"/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Сведения по форме федерального статистического наблюдения № П-2 предоставляют в территориальные органы Росстата все юридические лица – коммерческие и некоммерческие организации всех форм собственности (кроме субъектов малого предпринимательства), осуществляющие все виды экономической деятельности.</a:t>
            </a:r>
          </a:p>
          <a:p>
            <a:pPr lvl="0" indent="360000" algn="just">
              <a:spcBef>
                <a:spcPts val="600"/>
              </a:spcBef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  В случае отсутствия инвестиционной деятельности респондентом в </a:t>
            </a:r>
            <a:r>
              <a:rPr lang="ru-RU" sz="14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обязательном порядке предоставляется «пустой» отчет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(заполняются исключительно поля титульного раздела формы, в остальных разделах не должно указываться никаких значений данных, в том числе нулевых и прочерков).</a:t>
            </a:r>
            <a:endParaRPr lang="ru-RU" sz="2800" u="sng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Бланк формы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с указаниями по заполнению, а также обновленный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xml-</a:t>
            </a: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шаблон 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Вы можете найти на сайте </a:t>
            </a:r>
            <a:r>
              <a:rPr lang="ru-RU" sz="1400" dirty="0" err="1">
                <a:solidFill>
                  <a:schemeClr val="tx1"/>
                </a:solidFill>
                <a:cs typeface="Times New Roman" pitchFamily="18" charset="0"/>
              </a:rPr>
              <a:t>Краснодарстата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23.</a:t>
            </a:r>
            <a:r>
              <a:rPr lang="en-US" sz="1400" dirty="0">
                <a:solidFill>
                  <a:schemeClr val="tx1"/>
                </a:solidFill>
                <a:cs typeface="Times New Roman" pitchFamily="18" charset="0"/>
              </a:rPr>
              <a:t>rosstat.gov.ru</a:t>
            </a: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 в разделе Главная страница\ Респондентам\ Формы федерального статистического наблюдения и формы бухгалтерской (финансовой) отчетности\ Альбом форм федерального статистического наблюдения.</a:t>
            </a:r>
            <a:endParaRPr lang="ru-RU" sz="2800" u="sng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endParaRPr lang="ru-RU" sz="15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9A5CB85-9B2C-A98D-EFF8-DE19657D2102}"/>
              </a:ext>
            </a:extLst>
          </p:cNvPr>
          <p:cNvGrpSpPr/>
          <p:nvPr/>
        </p:nvGrpSpPr>
        <p:grpSpPr>
          <a:xfrm>
            <a:off x="1979741" y="180467"/>
            <a:ext cx="9826721" cy="261367"/>
            <a:chOff x="1988373" y="180466"/>
            <a:chExt cx="9823989" cy="261367"/>
          </a:xfrm>
        </p:grpSpPr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BF38F570-E352-1A73-7602-F94E1BCF76FD}"/>
                </a:ext>
              </a:extLst>
            </p:cNvPr>
            <p:cNvSpPr/>
            <p:nvPr/>
          </p:nvSpPr>
          <p:spPr>
            <a:xfrm>
              <a:off x="1988373" y="234355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1">
              <a:extLst>
                <a:ext uri="{FF2B5EF4-FFF2-40B4-BE49-F238E27FC236}">
                  <a16:creationId xmlns:a16="http://schemas.microsoft.com/office/drawing/2014/main" id="{D8DC5B51-543F-1E24-F69C-5CFB152C2692}"/>
                </a:ext>
              </a:extLst>
            </p:cNvPr>
            <p:cNvSpPr/>
            <p:nvPr/>
          </p:nvSpPr>
          <p:spPr>
            <a:xfrm flipV="1">
              <a:off x="5116362" y="180466"/>
              <a:ext cx="66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" name="Группа 25">
              <a:extLst>
                <a:ext uri="{FF2B5EF4-FFF2-40B4-BE49-F238E27FC236}">
                  <a16:creationId xmlns:a16="http://schemas.microsoft.com/office/drawing/2014/main" id="{E39FD55F-A4EC-460F-F428-426F00CBD3FE}"/>
                </a:ext>
              </a:extLst>
            </p:cNvPr>
            <p:cNvGrpSpPr/>
            <p:nvPr/>
          </p:nvGrpSpPr>
          <p:grpSpPr>
            <a:xfrm>
              <a:off x="4940934" y="182221"/>
              <a:ext cx="238082" cy="103714"/>
              <a:chOff x="2667374" y="2712291"/>
              <a:chExt cx="238082" cy="103714"/>
            </a:xfrm>
          </p:grpSpPr>
          <p:sp>
            <p:nvSpPr>
              <p:cNvPr id="9" name="object 12">
                <a:extLst>
                  <a:ext uri="{FF2B5EF4-FFF2-40B4-BE49-F238E27FC236}">
                    <a16:creationId xmlns:a16="http://schemas.microsoft.com/office/drawing/2014/main" id="{D7DD8D51-9BA8-24EF-FE0B-3B1FD15CE1C5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2">
                <a:extLst>
                  <a:ext uri="{FF2B5EF4-FFF2-40B4-BE49-F238E27FC236}">
                    <a16:creationId xmlns:a16="http://schemas.microsoft.com/office/drawing/2014/main" id="{9F5295A5-AF3C-FDF7-5FCE-F0AC926A0444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0426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2B5CC-E040-89F1-5CD9-626695FD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26AE04-F3CC-4882-BE4E-CD3DC0FAC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839" y="924673"/>
            <a:ext cx="1025085" cy="10182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F46DD0-2CAB-4F73-98A5-AC8841A00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078" y="835420"/>
            <a:ext cx="758125" cy="908383"/>
          </a:xfrm>
          <a:prstGeom prst="rect">
            <a:avLst/>
          </a:prstGeom>
        </p:spPr>
      </p:pic>
      <p:sp>
        <p:nvSpPr>
          <p:cNvPr id="5" name="Текст 11">
            <a:extLst>
              <a:ext uri="{FF2B5EF4-FFF2-40B4-BE49-F238E27FC236}">
                <a16:creationId xmlns:a16="http://schemas.microsoft.com/office/drawing/2014/main" id="{EB817EB1-4748-4853-A644-B35513F1F9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9637" y="441936"/>
            <a:ext cx="2613235" cy="936897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РОССТАТ</a:t>
            </a:r>
          </a:p>
          <a:p>
            <a:r>
              <a:rPr lang="ru-RU" sz="1400" b="1" dirty="0">
                <a:ln/>
                <a:solidFill>
                  <a:schemeClr val="bg2">
                    <a:lumMod val="25000"/>
                  </a:schemeClr>
                </a:solidFill>
              </a:rPr>
              <a:t>      (ПОЛУЧЕНИЕ ДАННЫХ)</a:t>
            </a:r>
          </a:p>
        </p:txBody>
      </p:sp>
      <p:sp>
        <p:nvSpPr>
          <p:cNvPr id="12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371475" y="1756796"/>
            <a:ext cx="5550179" cy="4443979"/>
          </a:xfrm>
          <a:prstGeom prst="wedgeRoundRectCallout">
            <a:avLst>
              <a:gd name="adj1" fmla="val 38144"/>
              <a:gd name="adj2" fmla="val -62882"/>
              <a:gd name="adj3" fmla="val 16667"/>
            </a:avLst>
          </a:prstGeom>
          <a:solidFill>
            <a:srgbClr val="006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71450"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</a:endParaRPr>
          </a:p>
          <a:p>
            <a:pPr marL="184150" indent="-171450"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</a:endParaRPr>
          </a:p>
          <a:p>
            <a:pPr marL="1841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заполняет настоящую форму и предоставляет ее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территориальный орган Росстата по месту своего нахождения;</a:t>
            </a:r>
          </a:p>
          <a:p>
            <a:pPr marL="1841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форма заполняется по юридическому лицу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с исключением первичных статистических данных обособленных подразделений;</a:t>
            </a:r>
          </a:p>
          <a:p>
            <a:pPr marL="1841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кредитными организациями возможно предоставление отчетности в целом по субъекту Российской Федерации;</a:t>
            </a:r>
          </a:p>
          <a:p>
            <a:pPr marL="1841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при реорганизации юридического лица юридическое лицо, являющееся правопреемником, должно предоставлять отчет по форме (</a:t>
            </a:r>
            <a:r>
              <a:rPr lang="ru-RU" sz="1400" u="sng" dirty="0">
                <a:solidFill>
                  <a:schemeClr val="bg1"/>
                </a:solidFill>
              </a:rPr>
              <a:t>включая данные реорганизованного юридического лица</a:t>
            </a:r>
            <a:r>
              <a:rPr lang="ru-RU" sz="1400" dirty="0">
                <a:solidFill>
                  <a:schemeClr val="bg1"/>
                </a:solidFill>
              </a:rPr>
              <a:t>) в срок, указанный в бланке формы за период с начала отчетного года;</a:t>
            </a:r>
          </a:p>
          <a:p>
            <a:pPr marL="1841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при наличии у юридического лица обособленных подразделении, осуществляющих деятельность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за пределами РФ, данные по ним в настоящую форму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включаются.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1861B194-676A-4A4C-BB23-69A3B04F0C74}"/>
              </a:ext>
            </a:extLst>
          </p:cNvPr>
          <p:cNvSpPr txBox="1">
            <a:spLocks/>
          </p:cNvSpPr>
          <p:nvPr/>
        </p:nvSpPr>
        <p:spPr>
          <a:xfrm>
            <a:off x="995645" y="1927462"/>
            <a:ext cx="4301837" cy="2657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Юридическое лицо</a:t>
            </a:r>
          </a:p>
        </p:txBody>
      </p:sp>
      <p:sp>
        <p:nvSpPr>
          <p:cNvPr id="14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6079205" y="1862361"/>
            <a:ext cx="5974902" cy="4338414"/>
          </a:xfrm>
          <a:prstGeom prst="wedgeRoundRectCallout">
            <a:avLst>
              <a:gd name="adj1" fmla="val -42524"/>
              <a:gd name="adj2" fmla="val -65448"/>
              <a:gd name="adj3" fmla="val 16667"/>
            </a:avLst>
          </a:prstGeom>
          <a:solidFill>
            <a:srgbClr val="006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indent="-171450"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bg1"/>
              </a:solidFill>
            </a:endParaRPr>
          </a:p>
          <a:p>
            <a:pPr marL="1841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заполняет настоящую форму и предоставляет ее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территориальный орган Росстата по месту фактического осуществления деятельности;</a:t>
            </a:r>
          </a:p>
          <a:p>
            <a:pPr marL="1841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заполняется отдельно по каждому обособленному подразделению;</a:t>
            </a:r>
          </a:p>
          <a:p>
            <a:pPr marL="1841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в качестве головного подразделения юридического лица выступает обособленное подразделение, где находится администрация предприятия или местонахождение которого соответствует зарегистрированному юридическому адресу;</a:t>
            </a:r>
          </a:p>
          <a:p>
            <a:pPr marL="184150" indent="-1714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bg1"/>
                </a:solidFill>
              </a:rPr>
              <a:t>все подразделения предприятия, расположенные на одной территории (по одному почтовому адресу), относятся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к одному обособленному подразделению, части предприятия, расположенные на разных территориях, отражаются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как разные обособленные подразделения.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F2C0EF5B-0A54-47D7-8916-D862EB47EAC7}"/>
              </a:ext>
            </a:extLst>
          </p:cNvPr>
          <p:cNvSpPr txBox="1">
            <a:spLocks/>
          </p:cNvSpPr>
          <p:nvPr/>
        </p:nvSpPr>
        <p:spPr>
          <a:xfrm>
            <a:off x="6604592" y="1927462"/>
            <a:ext cx="4924127" cy="2836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Обособленное подразделение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40DBC39-CD00-F72F-7EF4-050BF763587F}"/>
              </a:ext>
            </a:extLst>
          </p:cNvPr>
          <p:cNvGrpSpPr/>
          <p:nvPr/>
        </p:nvGrpSpPr>
        <p:grpSpPr>
          <a:xfrm>
            <a:off x="1979741" y="180467"/>
            <a:ext cx="9826721" cy="261367"/>
            <a:chOff x="1988373" y="180466"/>
            <a:chExt cx="9823989" cy="261367"/>
          </a:xfrm>
        </p:grpSpPr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6B975558-ABBE-DBA0-26F4-0229606E5748}"/>
                </a:ext>
              </a:extLst>
            </p:cNvPr>
            <p:cNvSpPr/>
            <p:nvPr/>
          </p:nvSpPr>
          <p:spPr>
            <a:xfrm>
              <a:off x="1988373" y="234355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9A355A67-1B95-5976-2CF3-81C5826A0937}"/>
                </a:ext>
              </a:extLst>
            </p:cNvPr>
            <p:cNvSpPr/>
            <p:nvPr/>
          </p:nvSpPr>
          <p:spPr>
            <a:xfrm flipV="1">
              <a:off x="5116362" y="180466"/>
              <a:ext cx="66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Группа 25">
              <a:extLst>
                <a:ext uri="{FF2B5EF4-FFF2-40B4-BE49-F238E27FC236}">
                  <a16:creationId xmlns:a16="http://schemas.microsoft.com/office/drawing/2014/main" id="{2ADFDFAD-D7FB-B1C6-3D02-2011B14DA17F}"/>
                </a:ext>
              </a:extLst>
            </p:cNvPr>
            <p:cNvGrpSpPr/>
            <p:nvPr/>
          </p:nvGrpSpPr>
          <p:grpSpPr>
            <a:xfrm>
              <a:off x="4940934" y="182221"/>
              <a:ext cx="238082" cy="103714"/>
              <a:chOff x="2667374" y="2712291"/>
              <a:chExt cx="238082" cy="103714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613B929F-E4A5-9171-BA4F-098AFE9F329A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>
                <a:extLst>
                  <a:ext uri="{FF2B5EF4-FFF2-40B4-BE49-F238E27FC236}">
                    <a16:creationId xmlns:a16="http://schemas.microsoft.com/office/drawing/2014/main" id="{BA156FDE-21EE-026E-D467-B91465D86519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962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2B5CC-E040-89F1-5CD9-626695FD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577E3-77E7-0642-A0BE-22BE0A730F5D}"/>
              </a:ext>
            </a:extLst>
          </p:cNvPr>
          <p:cNvSpPr txBox="1"/>
          <p:nvPr/>
        </p:nvSpPr>
        <p:spPr>
          <a:xfrm>
            <a:off x="315372" y="527747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1595721" y="462198"/>
            <a:ext cx="4442991" cy="520922"/>
          </a:xfrm>
        </p:spPr>
        <p:txBody>
          <a:bodyPr/>
          <a:lstStyle/>
          <a:p>
            <a:pPr algn="ctr"/>
            <a:r>
              <a:rPr lang="en-US" sz="2000" b="1" dirty="0"/>
              <a:t>I. </a:t>
            </a:r>
            <a:r>
              <a:rPr lang="ru-RU" sz="2000" b="1" dirty="0"/>
              <a:t>Инвестиции в нефинансовые активы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A29511-0CFD-40FD-B57C-3B02B4508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9" t="4655" r="4430"/>
          <a:stretch/>
        </p:blipFill>
        <p:spPr>
          <a:xfrm>
            <a:off x="189623" y="1170242"/>
            <a:ext cx="7170214" cy="5023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F6E42-6E75-4E9A-857A-EAECD9B77191}"/>
              </a:ext>
            </a:extLst>
          </p:cNvPr>
          <p:cNvSpPr txBox="1"/>
          <p:nvPr/>
        </p:nvSpPr>
        <p:spPr>
          <a:xfrm>
            <a:off x="7685509" y="1230899"/>
            <a:ext cx="4331387" cy="391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строкам 02 – 04 не отражается плата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землю при покупке, изъятии (выкупе) земельных участков для строительства.</a:t>
            </a:r>
          </a:p>
          <a:p>
            <a:pPr indent="180000" algn="just"/>
            <a:r>
              <a:rPr lang="ru-RU" sz="1400" dirty="0">
                <a:solidFill>
                  <a:srgbClr val="FF0000"/>
                </a:solidFill>
              </a:rPr>
              <a:t>Эти затраты учитываются по строке 21.</a:t>
            </a:r>
          </a:p>
          <a:p>
            <a:pPr indent="180000" algn="just"/>
            <a:endParaRPr lang="ru-RU" sz="1050" dirty="0">
              <a:solidFill>
                <a:srgbClr val="FF0000"/>
              </a:solidFill>
            </a:endParaRPr>
          </a:p>
          <a:p>
            <a:pPr indent="180000"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Затраты на приобретение квартир в объектах жилого фонда, зачисляемых на баланс организации и учитываемых на счетах учета основных средств (в том числе новые здания, приобретенные у застройщиков), а также машин, оборудования, транспортных средств, производственного и хозяйственного инвентаря, числившихся ранее на балансе других юридических и физических лиц (кроме приобретения по импорту), и объектов незавершенного строительства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строке 01</a:t>
            </a:r>
            <a:b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отражаются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а учитываются по строкам </a:t>
            </a:r>
            <a:r>
              <a:rPr lang="ru-RU" sz="1400" b="1" dirty="0">
                <a:solidFill>
                  <a:srgbClr val="FF0000"/>
                </a:solidFill>
              </a:rPr>
              <a:t>23</a:t>
            </a:r>
            <a:br>
              <a:rPr lang="ru-RU" sz="1400" b="1" dirty="0">
                <a:solidFill>
                  <a:srgbClr val="FF0000"/>
                </a:solidFill>
              </a:rPr>
            </a:br>
            <a:r>
              <a:rPr lang="ru-RU" sz="1400" b="1" dirty="0">
                <a:solidFill>
                  <a:srgbClr val="FF0000"/>
                </a:solidFill>
              </a:rPr>
              <a:t>и 24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кроме того».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1A3DF-866E-4626-8B54-86152973B333}"/>
              </a:ext>
            </a:extLst>
          </p:cNvPr>
          <p:cNvSpPr txBox="1"/>
          <p:nvPr/>
        </p:nvSpPr>
        <p:spPr>
          <a:xfrm>
            <a:off x="8101135" y="5147357"/>
            <a:ext cx="3829745" cy="738664"/>
          </a:xfrm>
          <a:prstGeom prst="rect">
            <a:avLst/>
          </a:prstGeom>
          <a:solidFill>
            <a:srgbClr val="C5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 отчете за январь-декабрь данные</a:t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по форме № П-2 должны соответствовать данным по форме П-2 (</a:t>
            </a:r>
            <a:r>
              <a:rPr lang="ru-RU" sz="1400" dirty="0" err="1">
                <a:solidFill>
                  <a:srgbClr val="FF0000"/>
                </a:solidFill>
              </a:rPr>
              <a:t>инвест</a:t>
            </a:r>
            <a:r>
              <a:rPr lang="ru-RU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7685509" y="5254924"/>
            <a:ext cx="542673" cy="523529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4400" b="1" dirty="0">
                <a:solidFill>
                  <a:srgbClr val="FF0000"/>
                </a:solidFill>
                <a:cs typeface="Times New Roman" pitchFamily="18" charset="0"/>
              </a:rPr>
              <a:t>!</a:t>
            </a:r>
            <a:endParaRPr lang="ru-RU" sz="4400" dirty="0"/>
          </a:p>
          <a:p>
            <a:pPr algn="ctr"/>
            <a:endParaRPr lang="ru-RU" dirty="0"/>
          </a:p>
        </p:txBody>
      </p:sp>
      <p:sp>
        <p:nvSpPr>
          <p:cNvPr id="9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3021653" y="2474893"/>
            <a:ext cx="2165684" cy="954107"/>
          </a:xfrm>
          <a:prstGeom prst="wedgeRoundRectCallout">
            <a:avLst>
              <a:gd name="adj1" fmla="val 9118"/>
              <a:gd name="adj2" fmla="val -92242"/>
              <a:gd name="adj3" fmla="val 16667"/>
            </a:avLst>
          </a:prstGeom>
          <a:solidFill>
            <a:srgbClr val="0A6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В графах 1 и 2 – данные отражаются</a:t>
            </a:r>
            <a:br>
              <a:rPr lang="ru-RU" sz="1400" dirty="0"/>
            </a:br>
            <a:r>
              <a:rPr lang="ru-RU" sz="1400" dirty="0"/>
              <a:t>в ценах отчетного периода </a:t>
            </a:r>
          </a:p>
        </p:txBody>
      </p:sp>
      <p:sp>
        <p:nvSpPr>
          <p:cNvPr id="10" name="Овал 9"/>
          <p:cNvSpPr/>
          <p:nvPr/>
        </p:nvSpPr>
        <p:spPr>
          <a:xfrm>
            <a:off x="3774730" y="1672936"/>
            <a:ext cx="1548835" cy="405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чко с текстом: прямоугольное со скругленными углами 28">
            <a:extLst>
              <a:ext uri="{FF2B5EF4-FFF2-40B4-BE49-F238E27FC236}">
                <a16:creationId xmlns:a16="http://schemas.microsoft.com/office/drawing/2014/main" id="{AEEB5EE5-5CE4-4D84-9F3F-8C38F8FC65E3}"/>
              </a:ext>
            </a:extLst>
          </p:cNvPr>
          <p:cNvSpPr/>
          <p:nvPr/>
        </p:nvSpPr>
        <p:spPr>
          <a:xfrm>
            <a:off x="5198655" y="2474892"/>
            <a:ext cx="2544179" cy="954107"/>
          </a:xfrm>
          <a:prstGeom prst="wedgeRoundRectCallout">
            <a:avLst>
              <a:gd name="adj1" fmla="val -4562"/>
              <a:gd name="adj2" fmla="val -88626"/>
              <a:gd name="adj3" fmla="val 16667"/>
            </a:avLst>
          </a:prstGeom>
          <a:solidFill>
            <a:srgbClr val="006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графах 3 и 4 – уточненные данные</a:t>
            </a:r>
            <a:br>
              <a:rPr lang="ru-RU" sz="1400" dirty="0"/>
            </a:br>
            <a:r>
              <a:rPr lang="ru-RU" sz="1400" dirty="0"/>
              <a:t>в ценах соответствующего периода прошлого года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37190" y="1672936"/>
            <a:ext cx="1652155" cy="4453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2E8E722-6227-B038-FC0A-6330B0E4DDC4}"/>
              </a:ext>
            </a:extLst>
          </p:cNvPr>
          <p:cNvGrpSpPr/>
          <p:nvPr/>
        </p:nvGrpSpPr>
        <p:grpSpPr>
          <a:xfrm>
            <a:off x="1979741" y="180467"/>
            <a:ext cx="9826721" cy="261367"/>
            <a:chOff x="1988373" y="180466"/>
            <a:chExt cx="9823989" cy="261367"/>
          </a:xfrm>
        </p:grpSpPr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B32828B9-F137-F135-F00D-66F6517B0C95}"/>
                </a:ext>
              </a:extLst>
            </p:cNvPr>
            <p:cNvSpPr/>
            <p:nvPr/>
          </p:nvSpPr>
          <p:spPr>
            <a:xfrm>
              <a:off x="1988373" y="234355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7E4FA4D5-141D-E537-0404-0E34A74AE573}"/>
                </a:ext>
              </a:extLst>
            </p:cNvPr>
            <p:cNvSpPr/>
            <p:nvPr/>
          </p:nvSpPr>
          <p:spPr>
            <a:xfrm flipV="1">
              <a:off x="5116362" y="180466"/>
              <a:ext cx="66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Группа 25">
              <a:extLst>
                <a:ext uri="{FF2B5EF4-FFF2-40B4-BE49-F238E27FC236}">
                  <a16:creationId xmlns:a16="http://schemas.microsoft.com/office/drawing/2014/main" id="{E18EABBF-6D97-B405-78BF-EB61C8B2118A}"/>
                </a:ext>
              </a:extLst>
            </p:cNvPr>
            <p:cNvGrpSpPr/>
            <p:nvPr/>
          </p:nvGrpSpPr>
          <p:grpSpPr>
            <a:xfrm>
              <a:off x="4940934" y="182221"/>
              <a:ext cx="238082" cy="103714"/>
              <a:chOff x="2667374" y="2712291"/>
              <a:chExt cx="238082" cy="103714"/>
            </a:xfrm>
          </p:grpSpPr>
          <p:sp>
            <p:nvSpPr>
              <p:cNvPr id="17" name="object 12">
                <a:extLst>
                  <a:ext uri="{FF2B5EF4-FFF2-40B4-BE49-F238E27FC236}">
                    <a16:creationId xmlns:a16="http://schemas.microsoft.com/office/drawing/2014/main" id="{B16035AE-8B63-8119-4F8E-C593D8E573E5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AB00D40D-E790-BEC5-F5E6-9F0456096A65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798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2B5CC-E040-89F1-5CD9-626695FD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A29511-0CFD-40FD-B57C-3B02B4508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4" t="4546" r="4425"/>
          <a:stretch/>
        </p:blipFill>
        <p:spPr>
          <a:xfrm>
            <a:off x="248723" y="641305"/>
            <a:ext cx="8491016" cy="5820255"/>
          </a:xfrm>
          <a:prstGeom prst="rect">
            <a:avLst/>
          </a:prstGeom>
        </p:spPr>
      </p:pic>
      <p:sp>
        <p:nvSpPr>
          <p:cNvPr id="4" name="Правая фигурная скобка 3"/>
          <p:cNvSpPr/>
          <p:nvPr/>
        </p:nvSpPr>
        <p:spPr>
          <a:xfrm>
            <a:off x="4172113" y="1788608"/>
            <a:ext cx="322118" cy="298984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6959386" y="489537"/>
            <a:ext cx="4972885" cy="2469665"/>
          </a:xfrm>
          <a:prstGeom prst="wedgeRoundRectCallout">
            <a:avLst>
              <a:gd name="adj1" fmla="val -97020"/>
              <a:gd name="adj2" fmla="val 8967"/>
              <a:gd name="adj3" fmla="val 16667"/>
            </a:avLst>
          </a:prstGeom>
          <a:solidFill>
            <a:srgbClr val="006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bg1"/>
                </a:solidFill>
              </a:rPr>
              <a:t>В строках 2-4 </a:t>
            </a:r>
            <a:r>
              <a:rPr lang="ru-RU" sz="1200" u="sng" dirty="0">
                <a:solidFill>
                  <a:schemeClr val="bg1"/>
                </a:solidFill>
              </a:rPr>
              <a:t>отражаются</a:t>
            </a:r>
            <a:r>
              <a:rPr lang="ru-RU" sz="1200" dirty="0">
                <a:solidFill>
                  <a:schemeClr val="bg1"/>
                </a:solidFill>
              </a:rPr>
              <a:t> затраты:</a:t>
            </a:r>
          </a:p>
          <a:p>
            <a:pPr marL="108000" indent="-171450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на строительство, реконструкцию</a:t>
            </a:r>
          </a:p>
          <a:p>
            <a:pPr marL="108000" algn="just"/>
            <a:r>
              <a:rPr lang="ru-RU" sz="1200" dirty="0">
                <a:solidFill>
                  <a:schemeClr val="bg1"/>
                </a:solidFill>
              </a:rPr>
              <a:t>Затраты на строительство зданий показываются включая затраты на коммуникации внутри здания, необходимые для его эксплуатации </a:t>
            </a:r>
          </a:p>
          <a:p>
            <a:pPr marL="108000" algn="just"/>
            <a:r>
              <a:rPr lang="ru-RU" sz="1200" dirty="0">
                <a:solidFill>
                  <a:schemeClr val="bg1"/>
                </a:solidFill>
              </a:rPr>
              <a:t>(вся система отопления и канализации внутри здания, внутренняя сеть газо-, водопровода, силовой и осветительной электропроводки, телефонной электропроводки, вентиляционные устройства </a:t>
            </a:r>
            <a:r>
              <a:rPr lang="ru-RU" sz="1200" dirty="0" err="1">
                <a:solidFill>
                  <a:schemeClr val="bg1"/>
                </a:solidFill>
              </a:rPr>
              <a:t>общесанитарного</a:t>
            </a:r>
            <a:r>
              <a:rPr lang="ru-RU" sz="1200" dirty="0">
                <a:solidFill>
                  <a:schemeClr val="bg1"/>
                </a:solidFill>
              </a:rPr>
              <a:t> назначения, подъемники и лифты и другие подобные объекты)</a:t>
            </a:r>
          </a:p>
          <a:p>
            <a:pPr marL="108000" algn="just"/>
            <a:endParaRPr lang="ru-RU" sz="1200" dirty="0">
              <a:solidFill>
                <a:schemeClr val="bg1"/>
              </a:solidFill>
            </a:endParaRPr>
          </a:p>
          <a:p>
            <a:pPr marL="108000" indent="-171450" algn="just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bg1"/>
                </a:solidFill>
              </a:rPr>
              <a:t>техническое перевооружение зданий и сооружений </a:t>
            </a:r>
          </a:p>
        </p:txBody>
      </p:sp>
      <p:sp>
        <p:nvSpPr>
          <p:cNvPr id="6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6970392" y="3110970"/>
            <a:ext cx="4972885" cy="1772962"/>
          </a:xfrm>
          <a:prstGeom prst="wedgeRoundRectCallout">
            <a:avLst>
              <a:gd name="adj1" fmla="val -106490"/>
              <a:gd name="adj2" fmla="val -69274"/>
              <a:gd name="adj3" fmla="val 16667"/>
            </a:avLst>
          </a:prstGeom>
          <a:solidFill>
            <a:srgbClr val="0A6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u="sng" dirty="0"/>
              <a:t>Не отражаются данные</a:t>
            </a:r>
            <a:r>
              <a:rPr lang="ru-RU" sz="1200" dirty="0"/>
              <a:t>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о машинах и оборудовании, приобретаемые с целью перепродажи;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санитарно-техническое и др. оборудование, относимое</a:t>
            </a:r>
            <a:br>
              <a:rPr lang="ru-RU" sz="1200" dirty="0"/>
            </a:br>
            <a:r>
              <a:rPr lang="ru-RU" sz="1200" dirty="0"/>
              <a:t>к стоимости зданий;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 пусковые расходы;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/>
              <a:t>стоимость машин, оборудования, полученные на условиях финансового лизинга и учтенные лизингополучателем</a:t>
            </a:r>
            <a:br>
              <a:rPr lang="ru-RU" sz="1200" dirty="0"/>
            </a:br>
            <a:r>
              <a:rPr lang="ru-RU" sz="1200" dirty="0"/>
              <a:t>на забалансовом счете</a:t>
            </a:r>
          </a:p>
        </p:txBody>
      </p:sp>
      <p:sp>
        <p:nvSpPr>
          <p:cNvPr id="7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5437900" y="5034015"/>
            <a:ext cx="4714018" cy="1321667"/>
          </a:xfrm>
          <a:prstGeom prst="wedgeRoundRectCallout">
            <a:avLst>
              <a:gd name="adj1" fmla="val -75764"/>
              <a:gd name="adj2" fmla="val -208454"/>
              <a:gd name="adj3" fmla="val 16667"/>
            </a:avLst>
          </a:prstGeom>
          <a:solidFill>
            <a:srgbClr val="006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000" algn="just"/>
            <a:r>
              <a:rPr lang="ru-RU" sz="1200" dirty="0"/>
              <a:t>Отражается информация о сумме инвестиций в объекты интеллектуальной собственности.</a:t>
            </a:r>
          </a:p>
          <a:p>
            <a:pPr indent="180000" algn="just"/>
            <a:r>
              <a:rPr lang="ru-RU" sz="1200" dirty="0"/>
              <a:t>В строках 10–13 – выделяется сумма, потраченная</a:t>
            </a:r>
            <a:br>
              <a:rPr lang="ru-RU" sz="1200" dirty="0"/>
            </a:br>
            <a:r>
              <a:rPr lang="ru-RU" sz="1200" dirty="0"/>
              <a:t>на научные исследования и разработки, разведку недр, программное обеспечение, произведения искусства</a:t>
            </a:r>
            <a:br>
              <a:rPr lang="ru-RU" sz="1200" dirty="0"/>
            </a:br>
            <a:r>
              <a:rPr lang="ru-RU" sz="1200" dirty="0"/>
              <a:t>или литературы.</a:t>
            </a:r>
            <a:endParaRPr lang="ru-RU" sz="14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BC04D35-0169-25F7-FB52-906213E13891}"/>
              </a:ext>
            </a:extLst>
          </p:cNvPr>
          <p:cNvGrpSpPr/>
          <p:nvPr/>
        </p:nvGrpSpPr>
        <p:grpSpPr>
          <a:xfrm>
            <a:off x="1979741" y="180467"/>
            <a:ext cx="9826721" cy="261367"/>
            <a:chOff x="1988373" y="180466"/>
            <a:chExt cx="9823989" cy="261367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609C904-5B48-D70B-3886-FD0346B5E644}"/>
                </a:ext>
              </a:extLst>
            </p:cNvPr>
            <p:cNvSpPr/>
            <p:nvPr/>
          </p:nvSpPr>
          <p:spPr>
            <a:xfrm>
              <a:off x="1988373" y="234355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CCAB03CB-B81D-0A2B-0B48-C02D4E2B4E5A}"/>
                </a:ext>
              </a:extLst>
            </p:cNvPr>
            <p:cNvSpPr/>
            <p:nvPr/>
          </p:nvSpPr>
          <p:spPr>
            <a:xfrm flipV="1">
              <a:off x="5116362" y="180466"/>
              <a:ext cx="66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" name="Группа 25">
              <a:extLst>
                <a:ext uri="{FF2B5EF4-FFF2-40B4-BE49-F238E27FC236}">
                  <a16:creationId xmlns:a16="http://schemas.microsoft.com/office/drawing/2014/main" id="{492E051E-C1F4-5801-B883-9D0CB1657825}"/>
                </a:ext>
              </a:extLst>
            </p:cNvPr>
            <p:cNvGrpSpPr/>
            <p:nvPr/>
          </p:nvGrpSpPr>
          <p:grpSpPr>
            <a:xfrm>
              <a:off x="4940934" y="182221"/>
              <a:ext cx="238082" cy="103714"/>
              <a:chOff x="2667374" y="2712291"/>
              <a:chExt cx="238082" cy="103714"/>
            </a:xfrm>
          </p:grpSpPr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183B3B5E-7F7C-5D7B-F009-D9037BB8EFBA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43F6A322-478C-32D6-7CFE-8D423AC7A19E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324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B2B5CC-E040-89F1-5CD9-626695FD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A29511-0CFD-40FD-B57C-3B02B4508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1" t="4789" r="3926"/>
          <a:stretch/>
        </p:blipFill>
        <p:spPr>
          <a:xfrm>
            <a:off x="250257" y="587829"/>
            <a:ext cx="8422977" cy="5630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5231640" y="907892"/>
            <a:ext cx="3487787" cy="2206244"/>
          </a:xfrm>
          <a:prstGeom prst="wedgeRoundRectCallout">
            <a:avLst>
              <a:gd name="adj1" fmla="val -80621"/>
              <a:gd name="adj2" fmla="val 110298"/>
              <a:gd name="adj3" fmla="val 16667"/>
            </a:avLst>
          </a:prstGeom>
          <a:solidFill>
            <a:srgbClr val="0A6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bg1"/>
                </a:solidFill>
              </a:rPr>
              <a:t>По строке 17 </a:t>
            </a:r>
            <a:r>
              <a:rPr lang="ru-RU" sz="1300" u="sng" dirty="0">
                <a:solidFill>
                  <a:schemeClr val="bg1"/>
                </a:solidFill>
              </a:rPr>
              <a:t>отражается</a:t>
            </a:r>
            <a:r>
              <a:rPr lang="ru-RU" sz="1300" dirty="0">
                <a:solidFill>
                  <a:schemeClr val="bg1"/>
                </a:solidFill>
              </a:rPr>
              <a:t> информация</a:t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>о распределении инвестиций</a:t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>в основной капитал, по источникам финансирования в соответствии</a:t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>с Общероссийским классификатором видов экономической деятельности (ОКВЭД2), исходя из той сферы деятельности, в рамках которой будут функционировать создаваемые или приобретаемые основные фонды.</a:t>
            </a:r>
          </a:p>
          <a:p>
            <a:pPr algn="just"/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5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8719427" y="1194177"/>
            <a:ext cx="3472573" cy="3702076"/>
          </a:xfrm>
          <a:prstGeom prst="wedgeRoundRectCallout">
            <a:avLst>
              <a:gd name="adj1" fmla="val -181485"/>
              <a:gd name="adj2" fmla="val 50518"/>
              <a:gd name="adj3" fmla="val 16667"/>
            </a:avLst>
          </a:prstGeom>
          <a:solidFill>
            <a:srgbClr val="0062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/>
              <a:t>Включаются затраты</a:t>
            </a:r>
            <a:br>
              <a:rPr lang="ru-RU" sz="1300" dirty="0"/>
            </a:br>
            <a:r>
              <a:rPr lang="ru-RU" sz="1300" dirty="0"/>
              <a:t>на приобретение юридическими лицами </a:t>
            </a:r>
          </a:p>
          <a:p>
            <a:pPr algn="ctr"/>
            <a:r>
              <a:rPr lang="ru-RU" sz="1300" dirty="0"/>
              <a:t>в собственность земельных участков, объектов природопользования; контрактов, договоров аренды, лицензий (включая права пользования природными объектами), деловой репутации («гудвилла») и деловых связей (маркетинговых активов). </a:t>
            </a:r>
          </a:p>
          <a:p>
            <a:pPr algn="ctr"/>
            <a:r>
              <a:rPr lang="ru-RU" sz="1300" b="1" dirty="0">
                <a:solidFill>
                  <a:srgbClr val="FFFF00"/>
                </a:solidFill>
              </a:rPr>
              <a:t>Данные, отраженные</a:t>
            </a:r>
            <a:br>
              <a:rPr lang="ru-RU" sz="1300" b="1" dirty="0">
                <a:solidFill>
                  <a:srgbClr val="FFFF00"/>
                </a:solidFill>
              </a:rPr>
            </a:br>
            <a:r>
              <a:rPr lang="ru-RU" sz="1300" b="1" dirty="0">
                <a:solidFill>
                  <a:srgbClr val="FFFF00"/>
                </a:solidFill>
              </a:rPr>
              <a:t>по строке 20, </a:t>
            </a:r>
          </a:p>
          <a:p>
            <a:pPr algn="ctr"/>
            <a:r>
              <a:rPr lang="ru-RU" sz="1300" b="1" dirty="0">
                <a:solidFill>
                  <a:srgbClr val="FFFF00"/>
                </a:solidFill>
              </a:rPr>
              <a:t>не относятся к инвестициям</a:t>
            </a:r>
            <a:br>
              <a:rPr lang="ru-RU" sz="1300" b="1" dirty="0">
                <a:solidFill>
                  <a:srgbClr val="FFFF00"/>
                </a:solidFill>
              </a:rPr>
            </a:br>
            <a:r>
              <a:rPr lang="ru-RU" sz="1300" b="1" dirty="0">
                <a:solidFill>
                  <a:srgbClr val="FFFF00"/>
                </a:solidFill>
              </a:rPr>
              <a:t>в основной капитал</a:t>
            </a:r>
            <a:br>
              <a:rPr lang="ru-RU" sz="1300" b="1" dirty="0">
                <a:solidFill>
                  <a:srgbClr val="FFFF00"/>
                </a:solidFill>
              </a:rPr>
            </a:br>
            <a:r>
              <a:rPr lang="ru-RU" sz="1300" b="1" dirty="0">
                <a:solidFill>
                  <a:srgbClr val="FFFF00"/>
                </a:solidFill>
              </a:rPr>
              <a:t>и не включаются</a:t>
            </a:r>
            <a:br>
              <a:rPr lang="ru-RU" sz="1300" b="1" dirty="0">
                <a:solidFill>
                  <a:srgbClr val="FFFF00"/>
                </a:solidFill>
              </a:rPr>
            </a:br>
            <a:r>
              <a:rPr lang="ru-RU" sz="1300" b="1" dirty="0">
                <a:solidFill>
                  <a:srgbClr val="FFFF00"/>
                </a:solidFill>
              </a:rPr>
              <a:t>в итог по строке 01</a:t>
            </a:r>
          </a:p>
        </p:txBody>
      </p:sp>
      <p:sp>
        <p:nvSpPr>
          <p:cNvPr id="6" name="Облачко с текстом: прямоугольное со скругленными углами 27">
            <a:extLst>
              <a:ext uri="{FF2B5EF4-FFF2-40B4-BE49-F238E27FC236}">
                <a16:creationId xmlns:a16="http://schemas.microsoft.com/office/drawing/2014/main" id="{60F7207E-49A3-48E7-A939-7BA8292D3C20}"/>
              </a:ext>
            </a:extLst>
          </p:cNvPr>
          <p:cNvSpPr/>
          <p:nvPr/>
        </p:nvSpPr>
        <p:spPr>
          <a:xfrm>
            <a:off x="8243445" y="4948504"/>
            <a:ext cx="3311246" cy="1321667"/>
          </a:xfrm>
          <a:prstGeom prst="wedgeRoundRectCallout">
            <a:avLst>
              <a:gd name="adj1" fmla="val -170575"/>
              <a:gd name="adj2" fmla="val 23089"/>
              <a:gd name="adj3" fmla="val 16667"/>
            </a:avLst>
          </a:prstGeom>
          <a:solidFill>
            <a:srgbClr val="0A66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>
                <a:solidFill>
                  <a:srgbClr val="FFFF00"/>
                </a:solidFill>
              </a:rPr>
              <a:t>Стоимость основных фондов, переданных с баланса на баланс организации, по строкам 23 и 24</a:t>
            </a:r>
            <a:br>
              <a:rPr lang="ru-RU" sz="1300" b="1" dirty="0">
                <a:solidFill>
                  <a:srgbClr val="FFFF00"/>
                </a:solidFill>
              </a:rPr>
            </a:br>
            <a:r>
              <a:rPr lang="ru-RU" sz="1300" b="1" dirty="0">
                <a:solidFill>
                  <a:srgbClr val="FFFF00"/>
                </a:solidFill>
              </a:rPr>
              <a:t>не отражается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96381BF-B932-3FC0-11C4-E28AFE4DECCF}"/>
              </a:ext>
            </a:extLst>
          </p:cNvPr>
          <p:cNvGrpSpPr/>
          <p:nvPr/>
        </p:nvGrpSpPr>
        <p:grpSpPr>
          <a:xfrm>
            <a:off x="1979741" y="180467"/>
            <a:ext cx="9826721" cy="261367"/>
            <a:chOff x="1988373" y="180466"/>
            <a:chExt cx="9823989" cy="261367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32C1D7FC-9971-977B-2731-A6D7ECD4D427}"/>
                </a:ext>
              </a:extLst>
            </p:cNvPr>
            <p:cNvSpPr/>
            <p:nvPr/>
          </p:nvSpPr>
          <p:spPr>
            <a:xfrm>
              <a:off x="1988373" y="234355"/>
              <a:ext cx="3024276" cy="207478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D0D2A39-FD92-77E2-39C7-E93B18159020}"/>
                </a:ext>
              </a:extLst>
            </p:cNvPr>
            <p:cNvSpPr/>
            <p:nvPr/>
          </p:nvSpPr>
          <p:spPr>
            <a:xfrm flipV="1">
              <a:off x="5116362" y="180466"/>
              <a:ext cx="66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0" name="Группа 25">
              <a:extLst>
                <a:ext uri="{FF2B5EF4-FFF2-40B4-BE49-F238E27FC236}">
                  <a16:creationId xmlns:a16="http://schemas.microsoft.com/office/drawing/2014/main" id="{A5215C5F-88A8-7165-B5EA-559CB35BB880}"/>
                </a:ext>
              </a:extLst>
            </p:cNvPr>
            <p:cNvGrpSpPr/>
            <p:nvPr/>
          </p:nvGrpSpPr>
          <p:grpSpPr>
            <a:xfrm>
              <a:off x="4940934" y="182221"/>
              <a:ext cx="238082" cy="103714"/>
              <a:chOff x="2667374" y="2712291"/>
              <a:chExt cx="238082" cy="103714"/>
            </a:xfrm>
          </p:grpSpPr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F0F19A0F-1976-59AC-AD2B-DEEFE7115DE5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>
                <a:extLst>
                  <a:ext uri="{FF2B5EF4-FFF2-40B4-BE49-F238E27FC236}">
                    <a16:creationId xmlns:a16="http://schemas.microsoft.com/office/drawing/2014/main" id="{3D52577A-0CAB-13B5-7324-E04398F83DB6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02263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8883</TotalTime>
  <Words>1774</Words>
  <Application>Microsoft Office PowerPoint</Application>
  <PresentationFormat>Широкоэкранный</PresentationFormat>
  <Paragraphs>134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Быстрова-Свечарева Татьяна Алексеевна</cp:lastModifiedBy>
  <cp:revision>319</cp:revision>
  <cp:lastPrinted>2023-08-23T14:12:25Z</cp:lastPrinted>
  <dcterms:created xsi:type="dcterms:W3CDTF">2020-03-31T09:31:17Z</dcterms:created>
  <dcterms:modified xsi:type="dcterms:W3CDTF">2023-09-14T09:13:08Z</dcterms:modified>
</cp:coreProperties>
</file>