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18"/>
  </p:notesMasterIdLst>
  <p:sldIdLst>
    <p:sldId id="257" r:id="rId3"/>
    <p:sldId id="294" r:id="rId4"/>
    <p:sldId id="291" r:id="rId5"/>
    <p:sldId id="293" r:id="rId6"/>
    <p:sldId id="280" r:id="rId7"/>
    <p:sldId id="290" r:id="rId8"/>
    <p:sldId id="295" r:id="rId9"/>
    <p:sldId id="281" r:id="rId10"/>
    <p:sldId id="282" r:id="rId11"/>
    <p:sldId id="283" r:id="rId12"/>
    <p:sldId id="285" r:id="rId13"/>
    <p:sldId id="284" r:id="rId14"/>
    <p:sldId id="289" r:id="rId15"/>
    <p:sldId id="286" r:id="rId16"/>
    <p:sldId id="270" r:id="rId17"/>
  </p:sldIdLst>
  <p:sldSz cx="12190413" cy="6858000"/>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96" userDrawn="1">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678" y="108"/>
      </p:cViewPr>
      <p:guideLst>
        <p:guide orient="horz" pos="2296"/>
        <p:guide pos="383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AD88E8-70CD-43A2-A426-80DB887ECC00}" type="doc">
      <dgm:prSet loTypeId="urn:microsoft.com/office/officeart/2005/8/layout/hierarchy1" loCatId="hierarchy" qsTypeId="urn:microsoft.com/office/officeart/2005/8/quickstyle/simple3" qsCatId="simple" csTypeId="urn:microsoft.com/office/officeart/2005/8/colors/accent4_1" csCatId="accent4" phldr="1"/>
      <dgm:spPr/>
      <dgm:t>
        <a:bodyPr/>
        <a:lstStyle/>
        <a:p>
          <a:endParaRPr lang="ru-RU"/>
        </a:p>
      </dgm:t>
    </dgm:pt>
    <dgm:pt modelId="{205223FA-E49B-4F1D-8CF6-9ED403E0C5A7}">
      <dgm:prSet phldrT="[Текст]" custT="1">
        <dgm:style>
          <a:lnRef idx="0">
            <a:schemeClr val="accent1"/>
          </a:lnRef>
          <a:fillRef idx="3">
            <a:schemeClr val="accent1"/>
          </a:fillRef>
          <a:effectRef idx="3">
            <a:schemeClr val="accent1"/>
          </a:effectRef>
          <a:fontRef idx="minor">
            <a:schemeClr val="lt1"/>
          </a:fontRef>
        </dgm:style>
      </dgm:prSet>
      <dgm:spPr/>
      <dgm:t>
        <a:bodyPr/>
        <a:lstStyle/>
        <a:p>
          <a:pPr marL="0" algn="ctr"/>
          <a:r>
            <a:rPr lang="ru-RU" sz="1600" b="0" dirty="0">
              <a:solidFill>
                <a:srgbClr val="FFFFFF"/>
              </a:solidFill>
              <a:latin typeface="+mn-lt"/>
              <a:cs typeface="Times New Roman" pitchFamily="18" charset="0"/>
            </a:rPr>
            <a:t>полный рабочий день - </a:t>
          </a:r>
        </a:p>
        <a:p>
          <a:pPr marL="0" algn="ctr"/>
          <a:r>
            <a:rPr lang="ru-RU" sz="1600" b="1" i="1" dirty="0">
              <a:solidFill>
                <a:srgbClr val="FFFFFF"/>
              </a:solidFill>
              <a:latin typeface="+mn-lt"/>
              <a:cs typeface="Times New Roman" pitchFamily="18" charset="0"/>
            </a:rPr>
            <a:t>как целая единица</a:t>
          </a:r>
        </a:p>
      </dgm:t>
    </dgm:pt>
    <dgm:pt modelId="{E191D3B8-92D4-46C1-BB14-B132EACE4DF1}" type="parTrans" cxnId="{2CD9A4CF-80E3-45CD-9CF4-A9EC239506B9}">
      <dgm:prSet/>
      <dgm:spPr>
        <a:ln>
          <a:solidFill>
            <a:schemeClr val="bg1">
              <a:lumMod val="75000"/>
            </a:schemeClr>
          </a:solidFill>
        </a:ln>
      </dgm:spPr>
      <dgm:t>
        <a:bodyPr/>
        <a:lstStyle/>
        <a:p>
          <a:pPr marL="0" algn="l"/>
          <a:endParaRPr lang="ru-RU"/>
        </a:p>
      </dgm:t>
    </dgm:pt>
    <dgm:pt modelId="{16716061-390D-4B1F-8FA7-CBB491AA44AD}" type="sibTrans" cxnId="{2CD9A4CF-80E3-45CD-9CF4-A9EC239506B9}">
      <dgm:prSet/>
      <dgm:spPr/>
      <dgm:t>
        <a:bodyPr/>
        <a:lstStyle/>
        <a:p>
          <a:pPr marL="0" algn="l"/>
          <a:endParaRPr lang="ru-RU"/>
        </a:p>
      </dgm:t>
    </dgm:pt>
    <dgm:pt modelId="{EB977BA6-7D3B-49AD-9752-08648C3D1635}">
      <dgm:prSet phldrT="[Текст]" custT="1">
        <dgm:style>
          <a:lnRef idx="0">
            <a:schemeClr val="accent1"/>
          </a:lnRef>
          <a:fillRef idx="3">
            <a:schemeClr val="accent1"/>
          </a:fillRef>
          <a:effectRef idx="3">
            <a:schemeClr val="accent1"/>
          </a:effectRef>
          <a:fontRef idx="minor">
            <a:schemeClr val="lt1"/>
          </a:fontRef>
        </dgm:style>
      </dgm:prSet>
      <dgm:spPr/>
      <dgm:t>
        <a:bodyPr/>
        <a:lstStyle/>
        <a:p>
          <a:pPr marL="0" algn="ctr"/>
          <a:r>
            <a:rPr lang="ru-RU" sz="1600" b="0" dirty="0">
              <a:solidFill>
                <a:srgbClr val="FFFFFF"/>
              </a:solidFill>
              <a:latin typeface="+mn-lt"/>
              <a:cs typeface="Times New Roman" pitchFamily="18" charset="0"/>
            </a:rPr>
            <a:t>неполное рабочее время -</a:t>
          </a:r>
        </a:p>
        <a:p>
          <a:pPr marL="0" algn="ctr"/>
          <a:r>
            <a:rPr lang="ru-RU" sz="1600" b="1" i="1" dirty="0">
              <a:solidFill>
                <a:srgbClr val="FFFFFF"/>
              </a:solidFill>
              <a:latin typeface="+mn-lt"/>
              <a:cs typeface="Times New Roman" pitchFamily="18" charset="0"/>
            </a:rPr>
            <a:t>пропорционально отработанному времени</a:t>
          </a:r>
        </a:p>
        <a:p>
          <a:pPr marL="0" algn="ctr"/>
          <a:endParaRPr lang="ru-RU" sz="1600" b="1" i="1" dirty="0">
            <a:solidFill>
              <a:srgbClr val="FFFFFF"/>
            </a:solidFill>
            <a:latin typeface="+mn-lt"/>
            <a:cs typeface="Times New Roman" pitchFamily="18" charset="0"/>
          </a:endParaRPr>
        </a:p>
      </dgm:t>
    </dgm:pt>
    <dgm:pt modelId="{9FEC1BEB-EE9A-44E9-B3F2-3CA4D0A4BDF4}" type="parTrans" cxnId="{54275558-2743-43ED-82C7-B8CFB69137DE}">
      <dgm:prSet/>
      <dgm:spPr>
        <a:ln>
          <a:solidFill>
            <a:schemeClr val="bg1">
              <a:lumMod val="75000"/>
            </a:schemeClr>
          </a:solidFill>
        </a:ln>
      </dgm:spPr>
      <dgm:t>
        <a:bodyPr/>
        <a:lstStyle/>
        <a:p>
          <a:pPr marL="0" algn="l"/>
          <a:endParaRPr lang="ru-RU"/>
        </a:p>
      </dgm:t>
    </dgm:pt>
    <dgm:pt modelId="{92B333E3-9157-4068-B1F8-EBABCECCCB25}" type="sibTrans" cxnId="{54275558-2743-43ED-82C7-B8CFB69137DE}">
      <dgm:prSet/>
      <dgm:spPr/>
      <dgm:t>
        <a:bodyPr/>
        <a:lstStyle/>
        <a:p>
          <a:pPr marL="0" algn="l"/>
          <a:endParaRPr lang="ru-RU"/>
        </a:p>
      </dgm:t>
    </dgm:pt>
    <dgm:pt modelId="{408D26C6-758C-4419-8FFF-5B2CBAC09181}">
      <dgm:prSet phldrT="[Текст]" custT="1">
        <dgm:style>
          <a:lnRef idx="0">
            <a:schemeClr val="accent1"/>
          </a:lnRef>
          <a:fillRef idx="3">
            <a:schemeClr val="accent1"/>
          </a:fillRef>
          <a:effectRef idx="3">
            <a:schemeClr val="accent1"/>
          </a:effectRef>
          <a:fontRef idx="minor">
            <a:schemeClr val="lt1"/>
          </a:fontRef>
        </dgm:style>
      </dgm:prSet>
      <dgm:spPr/>
      <dgm:t>
        <a:bodyPr/>
        <a:lstStyle/>
        <a:p>
          <a:pPr marL="0" algn="ctr"/>
          <a:r>
            <a:rPr lang="ru-RU" sz="1800" b="0" dirty="0">
              <a:solidFill>
                <a:srgbClr val="FFFFFF"/>
              </a:solidFill>
              <a:latin typeface="+mn-lt"/>
              <a:cs typeface="Times New Roman" pitchFamily="18" charset="0"/>
            </a:rPr>
            <a:t>не учитываются:</a:t>
          </a:r>
        </a:p>
      </dgm:t>
    </dgm:pt>
    <dgm:pt modelId="{550E7B1E-337C-4801-86E4-61E351ED635F}" type="parTrans" cxnId="{2CAD6A96-AA1D-4C98-B9D0-256B1995FF20}">
      <dgm:prSet/>
      <dgm:spPr>
        <a:ln>
          <a:solidFill>
            <a:schemeClr val="bg1">
              <a:lumMod val="75000"/>
            </a:schemeClr>
          </a:solidFill>
        </a:ln>
      </dgm:spPr>
      <dgm:t>
        <a:bodyPr/>
        <a:lstStyle/>
        <a:p>
          <a:pPr marL="0" algn="l"/>
          <a:endParaRPr lang="ru-RU"/>
        </a:p>
      </dgm:t>
    </dgm:pt>
    <dgm:pt modelId="{4E396BA7-79BC-4752-8589-560ED1001CF9}" type="sibTrans" cxnId="{2CAD6A96-AA1D-4C98-B9D0-256B1995FF20}">
      <dgm:prSet/>
      <dgm:spPr/>
      <dgm:t>
        <a:bodyPr/>
        <a:lstStyle/>
        <a:p>
          <a:pPr marL="0" algn="l"/>
          <a:endParaRPr lang="ru-RU"/>
        </a:p>
      </dgm:t>
    </dgm:pt>
    <dgm:pt modelId="{58EE0736-4540-4432-8741-97AEBCE0D4C2}">
      <dgm:prSet phldrT="[Текст]" custT="1">
        <dgm:style>
          <a:lnRef idx="0">
            <a:schemeClr val="accent1"/>
          </a:lnRef>
          <a:fillRef idx="3">
            <a:schemeClr val="accent1"/>
          </a:fillRef>
          <a:effectRef idx="3">
            <a:schemeClr val="accent1"/>
          </a:effectRef>
          <a:fontRef idx="minor">
            <a:schemeClr val="lt1"/>
          </a:fontRef>
        </dgm:style>
      </dgm:prSet>
      <dgm:spPr/>
      <dgm:t>
        <a:bodyPr/>
        <a:lstStyle/>
        <a:p>
          <a:pPr marL="0" algn="just">
            <a:lnSpc>
              <a:spcPct val="80000"/>
            </a:lnSpc>
            <a:spcAft>
              <a:spcPts val="600"/>
            </a:spcAft>
          </a:pPr>
          <a:r>
            <a:rPr lang="ru-RU" sz="1600" b="0" dirty="0">
              <a:solidFill>
                <a:srgbClr val="FFFFFF"/>
              </a:solidFill>
              <a:latin typeface="+mn-lt"/>
              <a:cs typeface="Times New Roman" pitchFamily="18" charset="0"/>
            </a:rPr>
            <a:t>1. женщины, находившиеся в отпусках по беременности, родам и лица, находившиеся в отпусках в связи </a:t>
          </a:r>
          <a:br>
            <a:rPr lang="ru-RU" sz="1600" b="0" dirty="0">
              <a:solidFill>
                <a:srgbClr val="FFFFFF"/>
              </a:solidFill>
              <a:latin typeface="+mn-lt"/>
              <a:cs typeface="Times New Roman" pitchFamily="18" charset="0"/>
            </a:rPr>
          </a:br>
          <a:r>
            <a:rPr lang="ru-RU" sz="1600" b="0" dirty="0">
              <a:solidFill>
                <a:srgbClr val="FFFFFF"/>
              </a:solidFill>
              <a:latin typeface="+mn-lt"/>
              <a:cs typeface="Times New Roman" pitchFamily="18" charset="0"/>
            </a:rPr>
            <a:t>с усыновлением новорожденного ребенка непосредственно </a:t>
          </a:r>
          <a:br>
            <a:rPr lang="ru-RU" sz="1600" b="0" dirty="0">
              <a:solidFill>
                <a:srgbClr val="FFFFFF"/>
              </a:solidFill>
              <a:latin typeface="+mn-lt"/>
              <a:cs typeface="Times New Roman" pitchFamily="18" charset="0"/>
            </a:rPr>
          </a:br>
          <a:r>
            <a:rPr lang="ru-RU" sz="1600" b="0" dirty="0">
              <a:solidFill>
                <a:srgbClr val="FFFFFF"/>
              </a:solidFill>
              <a:latin typeface="+mn-lt"/>
              <a:cs typeface="Times New Roman" pitchFamily="18" charset="0"/>
            </a:rPr>
            <a:t>из родильного дома, а также в отпусках по уходу за ребенком (кроме работающих на условиях неполного рабочего времени или на дому с сохранением права на получение пособия по государственному социальному страхованию);</a:t>
          </a:r>
        </a:p>
        <a:p>
          <a:pPr marL="0" algn="just">
            <a:lnSpc>
              <a:spcPct val="80000"/>
            </a:lnSpc>
            <a:spcAft>
              <a:spcPts val="0"/>
            </a:spcAft>
          </a:pPr>
          <a:r>
            <a:rPr lang="ru-RU" sz="1600" b="0" dirty="0">
              <a:solidFill>
                <a:srgbClr val="FFFFFF"/>
              </a:solidFill>
              <a:latin typeface="+mn-lt"/>
              <a:cs typeface="Times New Roman" pitchFamily="18" charset="0"/>
            </a:rPr>
            <a:t>2. работники, обучающиеся в образовательных организациях </a:t>
          </a:r>
          <a:br>
            <a:rPr lang="ru-RU" sz="1600" b="0" dirty="0">
              <a:solidFill>
                <a:srgbClr val="FFFFFF"/>
              </a:solidFill>
              <a:latin typeface="+mn-lt"/>
              <a:cs typeface="Times New Roman" pitchFamily="18" charset="0"/>
            </a:rPr>
          </a:br>
          <a:r>
            <a:rPr lang="ru-RU" sz="1600" b="0" dirty="0">
              <a:solidFill>
                <a:srgbClr val="FFFFFF"/>
              </a:solidFill>
              <a:latin typeface="+mn-lt"/>
              <a:cs typeface="Times New Roman" pitchFamily="18" charset="0"/>
            </a:rPr>
            <a:t>и находившиеся в дополнительном отпуске без сохранения заработной платы, а также поступающие в образовательные организации, находившиеся в отпуске без сохранения заработной платы для сдачи вступительных экзаменов;</a:t>
          </a:r>
        </a:p>
        <a:p>
          <a:pPr marL="0" algn="just">
            <a:lnSpc>
              <a:spcPct val="80000"/>
            </a:lnSpc>
            <a:spcAft>
              <a:spcPts val="0"/>
            </a:spcAft>
          </a:pPr>
          <a:endParaRPr lang="ru-RU" sz="800" b="0" dirty="0">
            <a:solidFill>
              <a:srgbClr val="FFFFFF"/>
            </a:solidFill>
            <a:latin typeface="+mn-lt"/>
            <a:cs typeface="Times New Roman" pitchFamily="18" charset="0"/>
          </a:endParaRPr>
        </a:p>
        <a:p>
          <a:pPr marL="0" algn="just">
            <a:lnSpc>
              <a:spcPct val="80000"/>
            </a:lnSpc>
            <a:spcAft>
              <a:spcPts val="0"/>
            </a:spcAft>
          </a:pPr>
          <a:r>
            <a:rPr lang="ru-RU" sz="1600" b="0" dirty="0">
              <a:solidFill>
                <a:srgbClr val="FFFFFF"/>
              </a:solidFill>
              <a:latin typeface="+mn-lt"/>
              <a:cs typeface="Times New Roman" pitchFamily="18" charset="0"/>
            </a:rPr>
            <a:t>3.  мобилизованные работники.</a:t>
          </a:r>
        </a:p>
      </dgm:t>
    </dgm:pt>
    <dgm:pt modelId="{3EE2BC1A-659D-4895-BDCA-4AF16CFD1DB3}" type="parTrans" cxnId="{E038097C-66E5-4AE1-B489-3B73670D30E6}">
      <dgm:prSet/>
      <dgm:spPr>
        <a:ln>
          <a:solidFill>
            <a:schemeClr val="bg1">
              <a:lumMod val="75000"/>
            </a:schemeClr>
          </a:solidFill>
        </a:ln>
      </dgm:spPr>
      <dgm:t>
        <a:bodyPr/>
        <a:lstStyle/>
        <a:p>
          <a:pPr marL="0" algn="l"/>
          <a:endParaRPr lang="ru-RU"/>
        </a:p>
      </dgm:t>
    </dgm:pt>
    <dgm:pt modelId="{FF9E569C-1710-440D-8136-2FA8D31BD65E}" type="sibTrans" cxnId="{E038097C-66E5-4AE1-B489-3B73670D30E6}">
      <dgm:prSet/>
      <dgm:spPr/>
      <dgm:t>
        <a:bodyPr/>
        <a:lstStyle/>
        <a:p>
          <a:pPr marL="0" algn="l"/>
          <a:endParaRPr lang="ru-RU"/>
        </a:p>
      </dgm:t>
    </dgm:pt>
    <dgm:pt modelId="{2A9B9334-D8EF-4BD0-972B-F2C2DF7F6989}">
      <dgm:prSet phldrT="[Текст]" custT="1">
        <dgm:style>
          <a:lnRef idx="0">
            <a:schemeClr val="accent1"/>
          </a:lnRef>
          <a:fillRef idx="3">
            <a:schemeClr val="accent1"/>
          </a:fillRef>
          <a:effectRef idx="3">
            <a:schemeClr val="accent1"/>
          </a:effectRef>
          <a:fontRef idx="minor">
            <a:schemeClr val="lt1"/>
          </a:fontRef>
        </dgm:style>
      </dgm:prSet>
      <dgm:spPr/>
      <dgm:t>
        <a:bodyPr/>
        <a:lstStyle/>
        <a:p>
          <a:pPr marL="0" algn="ctr"/>
          <a:endParaRPr lang="en-US" sz="1400" b="0" dirty="0">
            <a:latin typeface="Times New Roman" pitchFamily="18" charset="0"/>
            <a:cs typeface="Times New Roman" pitchFamily="18" charset="0"/>
          </a:endParaRPr>
        </a:p>
        <a:p>
          <a:pPr marL="0" algn="ctr"/>
          <a:r>
            <a:rPr lang="ru-RU" sz="1800" b="0" dirty="0">
              <a:solidFill>
                <a:srgbClr val="FFFFFF"/>
              </a:solidFill>
              <a:latin typeface="+mn-lt"/>
              <a:cs typeface="Times New Roman" pitchFamily="18" charset="0"/>
            </a:rPr>
            <a:t>учитываются работники, работавшие:</a:t>
          </a:r>
        </a:p>
        <a:p>
          <a:pPr marL="0" algn="ctr"/>
          <a:endParaRPr lang="ru-RU" sz="1400" b="0" dirty="0">
            <a:latin typeface="Times New Roman" pitchFamily="18" charset="0"/>
            <a:cs typeface="Times New Roman" pitchFamily="18" charset="0"/>
          </a:endParaRPr>
        </a:p>
      </dgm:t>
    </dgm:pt>
    <dgm:pt modelId="{2F73018A-0F63-4FEF-83BE-6D105559508C}" type="sibTrans" cxnId="{79A5A747-8A78-44C1-995F-11BAA1F43275}">
      <dgm:prSet/>
      <dgm:spPr/>
      <dgm:t>
        <a:bodyPr/>
        <a:lstStyle/>
        <a:p>
          <a:pPr marL="0" algn="l"/>
          <a:endParaRPr lang="ru-RU"/>
        </a:p>
      </dgm:t>
    </dgm:pt>
    <dgm:pt modelId="{9C031177-553E-47C6-9666-E11FF648545D}" type="parTrans" cxnId="{79A5A747-8A78-44C1-995F-11BAA1F43275}">
      <dgm:prSet/>
      <dgm:spPr>
        <a:ln>
          <a:solidFill>
            <a:schemeClr val="bg1">
              <a:lumMod val="75000"/>
            </a:schemeClr>
          </a:solidFill>
        </a:ln>
      </dgm:spPr>
      <dgm:t>
        <a:bodyPr/>
        <a:lstStyle/>
        <a:p>
          <a:pPr marL="0" algn="l"/>
          <a:endParaRPr lang="ru-RU"/>
        </a:p>
      </dgm:t>
    </dgm:pt>
    <dgm:pt modelId="{780D8269-E6B8-4788-9EA8-862828A3F8C6}">
      <dgm:prSet phldrT="[Текст]" custT="1">
        <dgm:style>
          <a:lnRef idx="0">
            <a:schemeClr val="accent1"/>
          </a:lnRef>
          <a:fillRef idx="3">
            <a:schemeClr val="accent1"/>
          </a:fillRef>
          <a:effectRef idx="3">
            <a:schemeClr val="accent1"/>
          </a:effectRef>
          <a:fontRef idx="minor">
            <a:schemeClr val="lt1"/>
          </a:fontRef>
        </dgm:style>
      </dgm:prSet>
      <dgm:spPr/>
      <dgm:t>
        <a:bodyPr/>
        <a:lstStyle/>
        <a:p>
          <a:pPr marL="0" algn="ctr"/>
          <a:r>
            <a:rPr lang="ru-RU" sz="2000" b="0" dirty="0">
              <a:solidFill>
                <a:srgbClr val="FFFFFF"/>
              </a:solidFill>
              <a:latin typeface="+mn-lt"/>
              <a:cs typeface="Times New Roman" pitchFamily="18" charset="0"/>
            </a:rPr>
            <a:t>Среднесписочная численность </a:t>
          </a:r>
        </a:p>
      </dgm:t>
    </dgm:pt>
    <dgm:pt modelId="{428B6925-EF37-42F0-B560-37A61A5AD05C}" type="sibTrans" cxnId="{8CE3EA51-6AA8-45DA-A8D2-4D2EF29D74D3}">
      <dgm:prSet/>
      <dgm:spPr/>
      <dgm:t>
        <a:bodyPr/>
        <a:lstStyle/>
        <a:p>
          <a:pPr marL="0" algn="l"/>
          <a:endParaRPr lang="ru-RU"/>
        </a:p>
      </dgm:t>
    </dgm:pt>
    <dgm:pt modelId="{AFEA6174-6F6A-491B-9630-F4712A368C1C}" type="parTrans" cxnId="{8CE3EA51-6AA8-45DA-A8D2-4D2EF29D74D3}">
      <dgm:prSet/>
      <dgm:spPr/>
      <dgm:t>
        <a:bodyPr/>
        <a:lstStyle/>
        <a:p>
          <a:pPr marL="0" algn="l"/>
          <a:endParaRPr lang="ru-RU"/>
        </a:p>
      </dgm:t>
    </dgm:pt>
    <dgm:pt modelId="{B585EC4F-BA70-4D9A-9A1E-C8188C51DD96}">
      <dgm:prSet phldrT="[Текст]" custT="1">
        <dgm:style>
          <a:lnRef idx="0">
            <a:schemeClr val="accent1"/>
          </a:lnRef>
          <a:fillRef idx="3">
            <a:schemeClr val="accent1"/>
          </a:fillRef>
          <a:effectRef idx="3">
            <a:schemeClr val="accent1"/>
          </a:effectRef>
          <a:fontRef idx="minor">
            <a:schemeClr val="lt1"/>
          </a:fontRef>
        </dgm:style>
      </dgm:prSet>
      <dgm:spPr/>
      <dgm:t>
        <a:bodyPr/>
        <a:lstStyle/>
        <a:p>
          <a:pPr algn="l"/>
          <a:r>
            <a:rPr lang="ru-RU" sz="900" b="1" i="1" dirty="0">
              <a:solidFill>
                <a:srgbClr val="FFFFFF"/>
              </a:solidFill>
              <a:latin typeface="+mn-lt"/>
              <a:cs typeface="Times New Roman" pitchFamily="18" charset="0"/>
            </a:rPr>
            <a:t>   Работники, которым в соответствии с законодательством установлена сокращенная продолжительность рабочего времени (лица до 18 лет; занятые на вредных условиях труда; женщинам, которым предоставлены доп. перерывы в работе для кормления ребенка; женщины, работающие в сельской местности; инвалиды </a:t>
          </a:r>
          <a:r>
            <a:rPr lang="en-US" sz="900" b="1" i="1" dirty="0">
              <a:solidFill>
                <a:srgbClr val="FFFFFF"/>
              </a:solidFill>
              <a:latin typeface="+mn-lt"/>
              <a:cs typeface="Times New Roman" pitchFamily="18" charset="0"/>
            </a:rPr>
            <a:t>I </a:t>
          </a:r>
          <a:r>
            <a:rPr lang="ru-RU" sz="900" b="1" i="1" dirty="0">
              <a:solidFill>
                <a:srgbClr val="FFFFFF"/>
              </a:solidFill>
              <a:latin typeface="+mn-lt"/>
              <a:cs typeface="Times New Roman" pitchFamily="18" charset="0"/>
            </a:rPr>
            <a:t>и </a:t>
          </a:r>
          <a:r>
            <a:rPr lang="en-US" sz="900" b="1" i="1" dirty="0">
              <a:solidFill>
                <a:srgbClr val="FFFFFF"/>
              </a:solidFill>
              <a:latin typeface="+mn-lt"/>
              <a:cs typeface="Times New Roman" pitchFamily="18" charset="0"/>
            </a:rPr>
            <a:t>II </a:t>
          </a:r>
          <a:r>
            <a:rPr lang="ru-RU" sz="900" b="1" i="1" dirty="0">
              <a:solidFill>
                <a:srgbClr val="FFFFFF"/>
              </a:solidFill>
              <a:latin typeface="+mn-lt"/>
              <a:cs typeface="Times New Roman" pitchFamily="18" charset="0"/>
            </a:rPr>
            <a:t>групп) в среднесписочной численности  учитываются как целые единицы</a:t>
          </a:r>
        </a:p>
      </dgm:t>
    </dgm:pt>
    <dgm:pt modelId="{C89AC1BC-4BC0-45D9-AAA9-351059C76F88}" type="parTrans" cxnId="{FA0A5D7B-1826-4EC4-BC5B-CD8026AADC13}">
      <dgm:prSet/>
      <dgm:spPr/>
      <dgm:t>
        <a:bodyPr/>
        <a:lstStyle/>
        <a:p>
          <a:endParaRPr lang="ru-RU"/>
        </a:p>
      </dgm:t>
    </dgm:pt>
    <dgm:pt modelId="{19DDDA6C-440B-4F78-BA17-FE5D9998F7D6}" type="sibTrans" cxnId="{FA0A5D7B-1826-4EC4-BC5B-CD8026AADC13}">
      <dgm:prSet/>
      <dgm:spPr/>
      <dgm:t>
        <a:bodyPr/>
        <a:lstStyle/>
        <a:p>
          <a:endParaRPr lang="ru-RU"/>
        </a:p>
      </dgm:t>
    </dgm:pt>
    <dgm:pt modelId="{50A5C90D-B204-470C-AFC4-38500D2A01A6}" type="pres">
      <dgm:prSet presAssocID="{BFAD88E8-70CD-43A2-A426-80DB887ECC00}" presName="hierChild1" presStyleCnt="0">
        <dgm:presLayoutVars>
          <dgm:chPref val="1"/>
          <dgm:dir/>
          <dgm:animOne val="branch"/>
          <dgm:animLvl val="lvl"/>
          <dgm:resizeHandles/>
        </dgm:presLayoutVars>
      </dgm:prSet>
      <dgm:spPr/>
    </dgm:pt>
    <dgm:pt modelId="{8C17A028-45C7-4063-B5C2-846C6DFC3CDB}" type="pres">
      <dgm:prSet presAssocID="{780D8269-E6B8-4788-9EA8-862828A3F8C6}" presName="hierRoot1" presStyleCnt="0"/>
      <dgm:spPr/>
    </dgm:pt>
    <dgm:pt modelId="{25834723-7E6F-44B0-AE1D-BE643BA070AC}" type="pres">
      <dgm:prSet presAssocID="{780D8269-E6B8-4788-9EA8-862828A3F8C6}" presName="composite" presStyleCnt="0"/>
      <dgm:spPr/>
    </dgm:pt>
    <dgm:pt modelId="{CE2E822B-8003-4554-9C7A-D9882A9B618C}" type="pres">
      <dgm:prSet presAssocID="{780D8269-E6B8-4788-9EA8-862828A3F8C6}" presName="background" presStyleLbl="node0" presStyleIdx="0" presStyleCnt="2">
        <dgm:style>
          <a:lnRef idx="1">
            <a:schemeClr val="accent1"/>
          </a:lnRef>
          <a:fillRef idx="2">
            <a:schemeClr val="accent1"/>
          </a:fillRef>
          <a:effectRef idx="1">
            <a:schemeClr val="accent1"/>
          </a:effectRef>
          <a:fontRef idx="minor">
            <a:schemeClr val="dk1"/>
          </a:fontRef>
        </dgm:style>
      </dgm:prSet>
      <dgm:spPr/>
    </dgm:pt>
    <dgm:pt modelId="{86782C6D-190D-4030-9257-9BAF42991D15}" type="pres">
      <dgm:prSet presAssocID="{780D8269-E6B8-4788-9EA8-862828A3F8C6}" presName="text" presStyleLbl="fgAcc0" presStyleIdx="0" presStyleCnt="2" custScaleX="326563" custLinFactNeighborX="16521" custLinFactNeighborY="-66645">
        <dgm:presLayoutVars>
          <dgm:chPref val="3"/>
        </dgm:presLayoutVars>
      </dgm:prSet>
      <dgm:spPr/>
    </dgm:pt>
    <dgm:pt modelId="{28ABCB34-CD30-443A-B470-94DA9E284706}" type="pres">
      <dgm:prSet presAssocID="{780D8269-E6B8-4788-9EA8-862828A3F8C6}" presName="hierChild2" presStyleCnt="0"/>
      <dgm:spPr/>
    </dgm:pt>
    <dgm:pt modelId="{57B2F067-27B9-4141-BC2C-D5D73766EB40}" type="pres">
      <dgm:prSet presAssocID="{9C031177-553E-47C6-9666-E11FF648545D}" presName="Name10" presStyleLbl="parChTrans1D2" presStyleIdx="0" presStyleCnt="2"/>
      <dgm:spPr/>
    </dgm:pt>
    <dgm:pt modelId="{C95BF790-3CB4-4A17-89E8-DBB4462B13E5}" type="pres">
      <dgm:prSet presAssocID="{2A9B9334-D8EF-4BD0-972B-F2C2DF7F6989}" presName="hierRoot2" presStyleCnt="0"/>
      <dgm:spPr/>
    </dgm:pt>
    <dgm:pt modelId="{AC573234-8184-4B41-A35A-280CD6F8CCDF}" type="pres">
      <dgm:prSet presAssocID="{2A9B9334-D8EF-4BD0-972B-F2C2DF7F6989}" presName="composite2" presStyleCnt="0"/>
      <dgm:spPr/>
    </dgm:pt>
    <dgm:pt modelId="{C29B9C74-65F6-4393-BFA9-CE29B9C82D4A}" type="pres">
      <dgm:prSet presAssocID="{2A9B9334-D8EF-4BD0-972B-F2C2DF7F6989}" presName="background2" presStyleLbl="node2" presStyleIdx="0" presStyleCnt="2"/>
      <dgm:spPr/>
    </dgm:pt>
    <dgm:pt modelId="{E99B63BB-D127-43E0-9F37-D0679C800E92}" type="pres">
      <dgm:prSet presAssocID="{2A9B9334-D8EF-4BD0-972B-F2C2DF7F6989}" presName="text2" presStyleLbl="fgAcc2" presStyleIdx="0" presStyleCnt="2" custScaleX="253266" custScaleY="113980" custLinFactNeighborX="23678" custLinFactNeighborY="-64826">
        <dgm:presLayoutVars>
          <dgm:chPref val="3"/>
        </dgm:presLayoutVars>
      </dgm:prSet>
      <dgm:spPr/>
    </dgm:pt>
    <dgm:pt modelId="{38B862E6-2619-4A76-BD61-869A68E18835}" type="pres">
      <dgm:prSet presAssocID="{2A9B9334-D8EF-4BD0-972B-F2C2DF7F6989}" presName="hierChild3" presStyleCnt="0"/>
      <dgm:spPr/>
    </dgm:pt>
    <dgm:pt modelId="{AC25720B-114A-4434-91C8-52F554F2149B}" type="pres">
      <dgm:prSet presAssocID="{E191D3B8-92D4-46C1-BB14-B132EACE4DF1}" presName="Name17" presStyleLbl="parChTrans1D3" presStyleIdx="0" presStyleCnt="3"/>
      <dgm:spPr/>
    </dgm:pt>
    <dgm:pt modelId="{CD7F0C3D-D479-4A68-8DA9-6B2E335C3A98}" type="pres">
      <dgm:prSet presAssocID="{205223FA-E49B-4F1D-8CF6-9ED403E0C5A7}" presName="hierRoot3" presStyleCnt="0"/>
      <dgm:spPr/>
    </dgm:pt>
    <dgm:pt modelId="{27D5ADE8-8646-4246-BFFA-2DE17720C410}" type="pres">
      <dgm:prSet presAssocID="{205223FA-E49B-4F1D-8CF6-9ED403E0C5A7}" presName="composite3" presStyleCnt="0"/>
      <dgm:spPr/>
    </dgm:pt>
    <dgm:pt modelId="{DAFD79F8-F71F-4536-A1F7-887434AE73C5}" type="pres">
      <dgm:prSet presAssocID="{205223FA-E49B-4F1D-8CF6-9ED403E0C5A7}" presName="background3" presStyleLbl="node3" presStyleIdx="0" presStyleCnt="3"/>
      <dgm:spPr/>
    </dgm:pt>
    <dgm:pt modelId="{9D182E78-327E-4100-860E-831EFC838FD7}" type="pres">
      <dgm:prSet presAssocID="{205223FA-E49B-4F1D-8CF6-9ED403E0C5A7}" presName="text3" presStyleLbl="fgAcc3" presStyleIdx="0" presStyleCnt="3" custScaleX="185944" custScaleY="160872" custLinFactNeighborX="10776" custLinFactNeighborY="-66442">
        <dgm:presLayoutVars>
          <dgm:chPref val="3"/>
        </dgm:presLayoutVars>
      </dgm:prSet>
      <dgm:spPr/>
    </dgm:pt>
    <dgm:pt modelId="{B01F745B-2DE8-4DE8-A14A-504A3E9984C6}" type="pres">
      <dgm:prSet presAssocID="{205223FA-E49B-4F1D-8CF6-9ED403E0C5A7}" presName="hierChild4" presStyleCnt="0"/>
      <dgm:spPr/>
    </dgm:pt>
    <dgm:pt modelId="{B67C8640-8AA2-492D-9B41-52FBBB02004D}" type="pres">
      <dgm:prSet presAssocID="{9FEC1BEB-EE9A-44E9-B3F2-3CA4D0A4BDF4}" presName="Name17" presStyleLbl="parChTrans1D3" presStyleIdx="1" presStyleCnt="3"/>
      <dgm:spPr/>
    </dgm:pt>
    <dgm:pt modelId="{58D96375-FFE4-4D76-A290-A2E6FC4EA7D9}" type="pres">
      <dgm:prSet presAssocID="{EB977BA6-7D3B-49AD-9752-08648C3D1635}" presName="hierRoot3" presStyleCnt="0"/>
      <dgm:spPr/>
    </dgm:pt>
    <dgm:pt modelId="{669F9EA3-6708-410A-A51D-6F13D1D51D86}" type="pres">
      <dgm:prSet presAssocID="{EB977BA6-7D3B-49AD-9752-08648C3D1635}" presName="composite3" presStyleCnt="0"/>
      <dgm:spPr/>
    </dgm:pt>
    <dgm:pt modelId="{D75F5682-F865-48DC-879C-5BC4AB3DCB3E}" type="pres">
      <dgm:prSet presAssocID="{EB977BA6-7D3B-49AD-9752-08648C3D1635}" presName="background3" presStyleLbl="node3" presStyleIdx="1" presStyleCnt="3"/>
      <dgm:spPr/>
    </dgm:pt>
    <dgm:pt modelId="{65D4DB07-2D7E-4899-82D3-71E616E8FDFE}" type="pres">
      <dgm:prSet presAssocID="{EB977BA6-7D3B-49AD-9752-08648C3D1635}" presName="text3" presStyleLbl="fgAcc3" presStyleIdx="1" presStyleCnt="3" custScaleX="194231" custScaleY="207942" custLinFactNeighborX="12800" custLinFactNeighborY="-75514">
        <dgm:presLayoutVars>
          <dgm:chPref val="3"/>
        </dgm:presLayoutVars>
      </dgm:prSet>
      <dgm:spPr/>
    </dgm:pt>
    <dgm:pt modelId="{13423B5F-CA8C-4A5C-BB1F-3CC144DCE26D}" type="pres">
      <dgm:prSet presAssocID="{EB977BA6-7D3B-49AD-9752-08648C3D1635}" presName="hierChild4" presStyleCnt="0"/>
      <dgm:spPr/>
    </dgm:pt>
    <dgm:pt modelId="{C1C96445-D431-4BA0-8430-03B7B0D9216B}" type="pres">
      <dgm:prSet presAssocID="{550E7B1E-337C-4801-86E4-61E351ED635F}" presName="Name10" presStyleLbl="parChTrans1D2" presStyleIdx="1" presStyleCnt="2"/>
      <dgm:spPr/>
    </dgm:pt>
    <dgm:pt modelId="{44111D5E-3676-463F-8C2E-79AC5C65FEB1}" type="pres">
      <dgm:prSet presAssocID="{408D26C6-758C-4419-8FFF-5B2CBAC09181}" presName="hierRoot2" presStyleCnt="0"/>
      <dgm:spPr/>
    </dgm:pt>
    <dgm:pt modelId="{07DCDED8-22CA-4271-8759-750AEA211949}" type="pres">
      <dgm:prSet presAssocID="{408D26C6-758C-4419-8FFF-5B2CBAC09181}" presName="composite2" presStyleCnt="0"/>
      <dgm:spPr/>
    </dgm:pt>
    <dgm:pt modelId="{D35E82C2-3829-4E46-A52C-132CEA35FAD5}" type="pres">
      <dgm:prSet presAssocID="{408D26C6-758C-4419-8FFF-5B2CBAC09181}" presName="background2" presStyleLbl="node2" presStyleIdx="1" presStyleCnt="2"/>
      <dgm:spPr/>
    </dgm:pt>
    <dgm:pt modelId="{C4B3D4FB-C18D-4DA3-8AFA-1EC2F587C4C7}" type="pres">
      <dgm:prSet presAssocID="{408D26C6-758C-4419-8FFF-5B2CBAC09181}" presName="text2" presStyleLbl="fgAcc2" presStyleIdx="1" presStyleCnt="2" custScaleX="210253" custScaleY="109591" custLinFactNeighborX="6879" custLinFactNeighborY="-64826">
        <dgm:presLayoutVars>
          <dgm:chPref val="3"/>
        </dgm:presLayoutVars>
      </dgm:prSet>
      <dgm:spPr/>
    </dgm:pt>
    <dgm:pt modelId="{59FC5FAC-4243-4DF2-8494-927380C3312D}" type="pres">
      <dgm:prSet presAssocID="{408D26C6-758C-4419-8FFF-5B2CBAC09181}" presName="hierChild3" presStyleCnt="0"/>
      <dgm:spPr/>
    </dgm:pt>
    <dgm:pt modelId="{67C66562-5A00-4021-B9F1-B1BBC30C95A6}" type="pres">
      <dgm:prSet presAssocID="{3EE2BC1A-659D-4895-BDCA-4AF16CFD1DB3}" presName="Name17" presStyleLbl="parChTrans1D3" presStyleIdx="2" presStyleCnt="3"/>
      <dgm:spPr/>
    </dgm:pt>
    <dgm:pt modelId="{A795EC6F-EC8C-4582-9056-3490863B7047}" type="pres">
      <dgm:prSet presAssocID="{58EE0736-4540-4432-8741-97AEBCE0D4C2}" presName="hierRoot3" presStyleCnt="0"/>
      <dgm:spPr/>
    </dgm:pt>
    <dgm:pt modelId="{6676CC82-3E09-4404-8BF3-4E533DF71704}" type="pres">
      <dgm:prSet presAssocID="{58EE0736-4540-4432-8741-97AEBCE0D4C2}" presName="composite3" presStyleCnt="0"/>
      <dgm:spPr/>
    </dgm:pt>
    <dgm:pt modelId="{39EE5695-A55C-4BB0-B270-6AB07C95A055}" type="pres">
      <dgm:prSet presAssocID="{58EE0736-4540-4432-8741-97AEBCE0D4C2}" presName="background3" presStyleLbl="node3" presStyleIdx="2" presStyleCnt="3"/>
      <dgm:spPr/>
    </dgm:pt>
    <dgm:pt modelId="{17B790AF-E7F8-4B65-8E12-668A87837BB3}" type="pres">
      <dgm:prSet presAssocID="{58EE0736-4540-4432-8741-97AEBCE0D4C2}" presName="text3" presStyleLbl="fgAcc3" presStyleIdx="2" presStyleCnt="3" custScaleX="574869" custScaleY="426595" custLinFactNeighborX="28492" custLinFactNeighborY="-72597">
        <dgm:presLayoutVars>
          <dgm:chPref val="3"/>
        </dgm:presLayoutVars>
      </dgm:prSet>
      <dgm:spPr/>
    </dgm:pt>
    <dgm:pt modelId="{3552C058-4F25-48DF-9168-6E7C8827CFAA}" type="pres">
      <dgm:prSet presAssocID="{58EE0736-4540-4432-8741-97AEBCE0D4C2}" presName="hierChild4" presStyleCnt="0"/>
      <dgm:spPr/>
    </dgm:pt>
    <dgm:pt modelId="{F156EB6C-5E59-4E29-B995-43CDD7FCAD4A}" type="pres">
      <dgm:prSet presAssocID="{B585EC4F-BA70-4D9A-9A1E-C8188C51DD96}" presName="hierRoot1" presStyleCnt="0"/>
      <dgm:spPr/>
    </dgm:pt>
    <dgm:pt modelId="{26BF160D-2467-492D-92D5-F7D3F76E607B}" type="pres">
      <dgm:prSet presAssocID="{B585EC4F-BA70-4D9A-9A1E-C8188C51DD96}" presName="composite" presStyleCnt="0"/>
      <dgm:spPr/>
    </dgm:pt>
    <dgm:pt modelId="{1AD390ED-90EB-49D1-AF51-8E115530474C}" type="pres">
      <dgm:prSet presAssocID="{B585EC4F-BA70-4D9A-9A1E-C8188C51DD96}" presName="background" presStyleLbl="node0" presStyleIdx="1" presStyleCnt="2"/>
      <dgm:spPr/>
    </dgm:pt>
    <dgm:pt modelId="{8559D685-E621-4B64-907E-346BFB7447C3}" type="pres">
      <dgm:prSet presAssocID="{B585EC4F-BA70-4D9A-9A1E-C8188C51DD96}" presName="text" presStyleLbl="fgAcc0" presStyleIdx="1" presStyleCnt="2" custScaleX="194231" custScaleY="278366" custLinFactX="-300000" custLinFactY="200000" custLinFactNeighborX="-315944" custLinFactNeighborY="271114">
        <dgm:presLayoutVars>
          <dgm:chPref val="3"/>
        </dgm:presLayoutVars>
      </dgm:prSet>
      <dgm:spPr/>
    </dgm:pt>
    <dgm:pt modelId="{0086E898-DD15-46E7-8985-6C428F0B196F}" type="pres">
      <dgm:prSet presAssocID="{B585EC4F-BA70-4D9A-9A1E-C8188C51DD96}" presName="hierChild2" presStyleCnt="0"/>
      <dgm:spPr/>
    </dgm:pt>
  </dgm:ptLst>
  <dgm:cxnLst>
    <dgm:cxn modelId="{982B670D-4DB1-4507-BD3B-8BCF68B13866}" type="presOf" srcId="{205223FA-E49B-4F1D-8CF6-9ED403E0C5A7}" destId="{9D182E78-327E-4100-860E-831EFC838FD7}" srcOrd="0" destOrd="0" presId="urn:microsoft.com/office/officeart/2005/8/layout/hierarchy1"/>
    <dgm:cxn modelId="{86A87920-09FB-44BD-9BFD-4EF554CD4CE2}" type="presOf" srcId="{3EE2BC1A-659D-4895-BDCA-4AF16CFD1DB3}" destId="{67C66562-5A00-4021-B9F1-B1BBC30C95A6}" srcOrd="0" destOrd="0" presId="urn:microsoft.com/office/officeart/2005/8/layout/hierarchy1"/>
    <dgm:cxn modelId="{43E7F825-69C6-4D1C-94DF-D43E8416E393}" type="presOf" srcId="{E191D3B8-92D4-46C1-BB14-B132EACE4DF1}" destId="{AC25720B-114A-4434-91C8-52F554F2149B}" srcOrd="0" destOrd="0" presId="urn:microsoft.com/office/officeart/2005/8/layout/hierarchy1"/>
    <dgm:cxn modelId="{E912D738-889A-48E1-8283-BE7546DC1BA6}" type="presOf" srcId="{EB977BA6-7D3B-49AD-9752-08648C3D1635}" destId="{65D4DB07-2D7E-4899-82D3-71E616E8FDFE}" srcOrd="0" destOrd="0" presId="urn:microsoft.com/office/officeart/2005/8/layout/hierarchy1"/>
    <dgm:cxn modelId="{79A5A747-8A78-44C1-995F-11BAA1F43275}" srcId="{780D8269-E6B8-4788-9EA8-862828A3F8C6}" destId="{2A9B9334-D8EF-4BD0-972B-F2C2DF7F6989}" srcOrd="0" destOrd="0" parTransId="{9C031177-553E-47C6-9666-E11FF648545D}" sibTransId="{2F73018A-0F63-4FEF-83BE-6D105559508C}"/>
    <dgm:cxn modelId="{708E904C-B03E-43EF-8BE1-E2D0AFDE811C}" type="presOf" srcId="{58EE0736-4540-4432-8741-97AEBCE0D4C2}" destId="{17B790AF-E7F8-4B65-8E12-668A87837BB3}" srcOrd="0" destOrd="0" presId="urn:microsoft.com/office/officeart/2005/8/layout/hierarchy1"/>
    <dgm:cxn modelId="{8CE3EA51-6AA8-45DA-A8D2-4D2EF29D74D3}" srcId="{BFAD88E8-70CD-43A2-A426-80DB887ECC00}" destId="{780D8269-E6B8-4788-9EA8-862828A3F8C6}" srcOrd="0" destOrd="0" parTransId="{AFEA6174-6F6A-491B-9630-F4712A368C1C}" sibTransId="{428B6925-EF37-42F0-B560-37A61A5AD05C}"/>
    <dgm:cxn modelId="{C9913975-F228-40E7-BD5D-BA545E5E0815}" type="presOf" srcId="{9FEC1BEB-EE9A-44E9-B3F2-3CA4D0A4BDF4}" destId="{B67C8640-8AA2-492D-9B41-52FBBB02004D}" srcOrd="0" destOrd="0" presId="urn:microsoft.com/office/officeart/2005/8/layout/hierarchy1"/>
    <dgm:cxn modelId="{54275558-2743-43ED-82C7-B8CFB69137DE}" srcId="{2A9B9334-D8EF-4BD0-972B-F2C2DF7F6989}" destId="{EB977BA6-7D3B-49AD-9752-08648C3D1635}" srcOrd="1" destOrd="0" parTransId="{9FEC1BEB-EE9A-44E9-B3F2-3CA4D0A4BDF4}" sibTransId="{92B333E3-9157-4068-B1F8-EBABCECCCB25}"/>
    <dgm:cxn modelId="{9D07F358-8340-4AF0-9464-8CBC804D5A68}" type="presOf" srcId="{408D26C6-758C-4419-8FFF-5B2CBAC09181}" destId="{C4B3D4FB-C18D-4DA3-8AFA-1EC2F587C4C7}" srcOrd="0" destOrd="0" presId="urn:microsoft.com/office/officeart/2005/8/layout/hierarchy1"/>
    <dgm:cxn modelId="{FA0A5D7B-1826-4EC4-BC5B-CD8026AADC13}" srcId="{BFAD88E8-70CD-43A2-A426-80DB887ECC00}" destId="{B585EC4F-BA70-4D9A-9A1E-C8188C51DD96}" srcOrd="1" destOrd="0" parTransId="{C89AC1BC-4BC0-45D9-AAA9-351059C76F88}" sibTransId="{19DDDA6C-440B-4F78-BA17-FE5D9998F7D6}"/>
    <dgm:cxn modelId="{E038097C-66E5-4AE1-B489-3B73670D30E6}" srcId="{408D26C6-758C-4419-8FFF-5B2CBAC09181}" destId="{58EE0736-4540-4432-8741-97AEBCE0D4C2}" srcOrd="0" destOrd="0" parTransId="{3EE2BC1A-659D-4895-BDCA-4AF16CFD1DB3}" sibTransId="{FF9E569C-1710-440D-8136-2FA8D31BD65E}"/>
    <dgm:cxn modelId="{2CAD6A96-AA1D-4C98-B9D0-256B1995FF20}" srcId="{780D8269-E6B8-4788-9EA8-862828A3F8C6}" destId="{408D26C6-758C-4419-8FFF-5B2CBAC09181}" srcOrd="1" destOrd="0" parTransId="{550E7B1E-337C-4801-86E4-61E351ED635F}" sibTransId="{4E396BA7-79BC-4752-8589-560ED1001CF9}"/>
    <dgm:cxn modelId="{5ED0E49F-D254-4FE5-AAD6-4B5EA1C96BFB}" type="presOf" srcId="{B585EC4F-BA70-4D9A-9A1E-C8188C51DD96}" destId="{8559D685-E621-4B64-907E-346BFB7447C3}" srcOrd="0" destOrd="0" presId="urn:microsoft.com/office/officeart/2005/8/layout/hierarchy1"/>
    <dgm:cxn modelId="{DC721CBF-8003-4EDE-8497-04734FEC6E74}" type="presOf" srcId="{2A9B9334-D8EF-4BD0-972B-F2C2DF7F6989}" destId="{E99B63BB-D127-43E0-9F37-D0679C800E92}" srcOrd="0" destOrd="0" presId="urn:microsoft.com/office/officeart/2005/8/layout/hierarchy1"/>
    <dgm:cxn modelId="{E32E45C1-F6E1-475C-9510-464E6C8BB798}" type="presOf" srcId="{780D8269-E6B8-4788-9EA8-862828A3F8C6}" destId="{86782C6D-190D-4030-9257-9BAF42991D15}" srcOrd="0" destOrd="0" presId="urn:microsoft.com/office/officeart/2005/8/layout/hierarchy1"/>
    <dgm:cxn modelId="{8FE2B3C1-7C8E-40CA-9066-096775EC67C3}" type="presOf" srcId="{550E7B1E-337C-4801-86E4-61E351ED635F}" destId="{C1C96445-D431-4BA0-8430-03B7B0D9216B}" srcOrd="0" destOrd="0" presId="urn:microsoft.com/office/officeart/2005/8/layout/hierarchy1"/>
    <dgm:cxn modelId="{2CD9A4CF-80E3-45CD-9CF4-A9EC239506B9}" srcId="{2A9B9334-D8EF-4BD0-972B-F2C2DF7F6989}" destId="{205223FA-E49B-4F1D-8CF6-9ED403E0C5A7}" srcOrd="0" destOrd="0" parTransId="{E191D3B8-92D4-46C1-BB14-B132EACE4DF1}" sibTransId="{16716061-390D-4B1F-8FA7-CBB491AA44AD}"/>
    <dgm:cxn modelId="{1736D6D1-310B-42F0-B3E4-164FA67C3383}" type="presOf" srcId="{9C031177-553E-47C6-9666-E11FF648545D}" destId="{57B2F067-27B9-4141-BC2C-D5D73766EB40}" srcOrd="0" destOrd="0" presId="urn:microsoft.com/office/officeart/2005/8/layout/hierarchy1"/>
    <dgm:cxn modelId="{9CC322FE-344E-4A00-A4B5-98458B81E8B7}" type="presOf" srcId="{BFAD88E8-70CD-43A2-A426-80DB887ECC00}" destId="{50A5C90D-B204-470C-AFC4-38500D2A01A6}" srcOrd="0" destOrd="0" presId="urn:microsoft.com/office/officeart/2005/8/layout/hierarchy1"/>
    <dgm:cxn modelId="{CBE68E81-3CBB-4022-94F6-E6955DA10188}" type="presParOf" srcId="{50A5C90D-B204-470C-AFC4-38500D2A01A6}" destId="{8C17A028-45C7-4063-B5C2-846C6DFC3CDB}" srcOrd="0" destOrd="0" presId="urn:microsoft.com/office/officeart/2005/8/layout/hierarchy1"/>
    <dgm:cxn modelId="{B1D42123-078A-44E1-BF3A-29ED5BAB4783}" type="presParOf" srcId="{8C17A028-45C7-4063-B5C2-846C6DFC3CDB}" destId="{25834723-7E6F-44B0-AE1D-BE643BA070AC}" srcOrd="0" destOrd="0" presId="urn:microsoft.com/office/officeart/2005/8/layout/hierarchy1"/>
    <dgm:cxn modelId="{7E886D0C-0330-468C-83C9-14E0A23B72E0}" type="presParOf" srcId="{25834723-7E6F-44B0-AE1D-BE643BA070AC}" destId="{CE2E822B-8003-4554-9C7A-D9882A9B618C}" srcOrd="0" destOrd="0" presId="urn:microsoft.com/office/officeart/2005/8/layout/hierarchy1"/>
    <dgm:cxn modelId="{567254A5-4EC0-4FF2-9738-ACD90E398212}" type="presParOf" srcId="{25834723-7E6F-44B0-AE1D-BE643BA070AC}" destId="{86782C6D-190D-4030-9257-9BAF42991D15}" srcOrd="1" destOrd="0" presId="urn:microsoft.com/office/officeart/2005/8/layout/hierarchy1"/>
    <dgm:cxn modelId="{6EF4E4C0-86F8-4342-B78E-5840CCF8D355}" type="presParOf" srcId="{8C17A028-45C7-4063-B5C2-846C6DFC3CDB}" destId="{28ABCB34-CD30-443A-B470-94DA9E284706}" srcOrd="1" destOrd="0" presId="urn:microsoft.com/office/officeart/2005/8/layout/hierarchy1"/>
    <dgm:cxn modelId="{57B996BB-F4B7-46FB-8CBC-5BA4F477288C}" type="presParOf" srcId="{28ABCB34-CD30-443A-B470-94DA9E284706}" destId="{57B2F067-27B9-4141-BC2C-D5D73766EB40}" srcOrd="0" destOrd="0" presId="urn:microsoft.com/office/officeart/2005/8/layout/hierarchy1"/>
    <dgm:cxn modelId="{D612C3D8-FE15-47BA-B3E2-17CCE1B108D7}" type="presParOf" srcId="{28ABCB34-CD30-443A-B470-94DA9E284706}" destId="{C95BF790-3CB4-4A17-89E8-DBB4462B13E5}" srcOrd="1" destOrd="0" presId="urn:microsoft.com/office/officeart/2005/8/layout/hierarchy1"/>
    <dgm:cxn modelId="{029B5E69-F2D7-427C-ACBA-C9CEB48567AD}" type="presParOf" srcId="{C95BF790-3CB4-4A17-89E8-DBB4462B13E5}" destId="{AC573234-8184-4B41-A35A-280CD6F8CCDF}" srcOrd="0" destOrd="0" presId="urn:microsoft.com/office/officeart/2005/8/layout/hierarchy1"/>
    <dgm:cxn modelId="{28D3EC24-232B-4987-83BC-4913DEA7BAA6}" type="presParOf" srcId="{AC573234-8184-4B41-A35A-280CD6F8CCDF}" destId="{C29B9C74-65F6-4393-BFA9-CE29B9C82D4A}" srcOrd="0" destOrd="0" presId="urn:microsoft.com/office/officeart/2005/8/layout/hierarchy1"/>
    <dgm:cxn modelId="{21275A23-2D52-446E-98AB-DEA1AA493A5B}" type="presParOf" srcId="{AC573234-8184-4B41-A35A-280CD6F8CCDF}" destId="{E99B63BB-D127-43E0-9F37-D0679C800E92}" srcOrd="1" destOrd="0" presId="urn:microsoft.com/office/officeart/2005/8/layout/hierarchy1"/>
    <dgm:cxn modelId="{7CD6A972-CCA2-419D-894E-E69E3D552646}" type="presParOf" srcId="{C95BF790-3CB4-4A17-89E8-DBB4462B13E5}" destId="{38B862E6-2619-4A76-BD61-869A68E18835}" srcOrd="1" destOrd="0" presId="urn:microsoft.com/office/officeart/2005/8/layout/hierarchy1"/>
    <dgm:cxn modelId="{A5AEC2CF-72B4-4E09-B461-317344609C59}" type="presParOf" srcId="{38B862E6-2619-4A76-BD61-869A68E18835}" destId="{AC25720B-114A-4434-91C8-52F554F2149B}" srcOrd="0" destOrd="0" presId="urn:microsoft.com/office/officeart/2005/8/layout/hierarchy1"/>
    <dgm:cxn modelId="{C3006E57-C506-45CF-8CA0-3DBAC18D8ADF}" type="presParOf" srcId="{38B862E6-2619-4A76-BD61-869A68E18835}" destId="{CD7F0C3D-D479-4A68-8DA9-6B2E335C3A98}" srcOrd="1" destOrd="0" presId="urn:microsoft.com/office/officeart/2005/8/layout/hierarchy1"/>
    <dgm:cxn modelId="{C4F7A5EA-C199-483F-9843-61EDB72C846D}" type="presParOf" srcId="{CD7F0C3D-D479-4A68-8DA9-6B2E335C3A98}" destId="{27D5ADE8-8646-4246-BFFA-2DE17720C410}" srcOrd="0" destOrd="0" presId="urn:microsoft.com/office/officeart/2005/8/layout/hierarchy1"/>
    <dgm:cxn modelId="{BA9F82F5-79B5-44E9-AAF1-B401725D9BCF}" type="presParOf" srcId="{27D5ADE8-8646-4246-BFFA-2DE17720C410}" destId="{DAFD79F8-F71F-4536-A1F7-887434AE73C5}" srcOrd="0" destOrd="0" presId="urn:microsoft.com/office/officeart/2005/8/layout/hierarchy1"/>
    <dgm:cxn modelId="{511AAC58-FEF1-4FAE-9CD3-F8627E604533}" type="presParOf" srcId="{27D5ADE8-8646-4246-BFFA-2DE17720C410}" destId="{9D182E78-327E-4100-860E-831EFC838FD7}" srcOrd="1" destOrd="0" presId="urn:microsoft.com/office/officeart/2005/8/layout/hierarchy1"/>
    <dgm:cxn modelId="{69118C23-4F21-4CAC-AEBD-55A730710383}" type="presParOf" srcId="{CD7F0C3D-D479-4A68-8DA9-6B2E335C3A98}" destId="{B01F745B-2DE8-4DE8-A14A-504A3E9984C6}" srcOrd="1" destOrd="0" presId="urn:microsoft.com/office/officeart/2005/8/layout/hierarchy1"/>
    <dgm:cxn modelId="{14A2E8EB-4DE4-4905-A36A-5C2AF5D17365}" type="presParOf" srcId="{38B862E6-2619-4A76-BD61-869A68E18835}" destId="{B67C8640-8AA2-492D-9B41-52FBBB02004D}" srcOrd="2" destOrd="0" presId="urn:microsoft.com/office/officeart/2005/8/layout/hierarchy1"/>
    <dgm:cxn modelId="{46C73F38-7BC9-4CCD-8EC3-312A645E3187}" type="presParOf" srcId="{38B862E6-2619-4A76-BD61-869A68E18835}" destId="{58D96375-FFE4-4D76-A290-A2E6FC4EA7D9}" srcOrd="3" destOrd="0" presId="urn:microsoft.com/office/officeart/2005/8/layout/hierarchy1"/>
    <dgm:cxn modelId="{C546DD18-C97D-415B-89D6-D45A08381E00}" type="presParOf" srcId="{58D96375-FFE4-4D76-A290-A2E6FC4EA7D9}" destId="{669F9EA3-6708-410A-A51D-6F13D1D51D86}" srcOrd="0" destOrd="0" presId="urn:microsoft.com/office/officeart/2005/8/layout/hierarchy1"/>
    <dgm:cxn modelId="{AD585185-C2D6-4D3B-B47C-DAB19B30951C}" type="presParOf" srcId="{669F9EA3-6708-410A-A51D-6F13D1D51D86}" destId="{D75F5682-F865-48DC-879C-5BC4AB3DCB3E}" srcOrd="0" destOrd="0" presId="urn:microsoft.com/office/officeart/2005/8/layout/hierarchy1"/>
    <dgm:cxn modelId="{A1C0D833-545A-44D2-9B0A-BB459D523B05}" type="presParOf" srcId="{669F9EA3-6708-410A-A51D-6F13D1D51D86}" destId="{65D4DB07-2D7E-4899-82D3-71E616E8FDFE}" srcOrd="1" destOrd="0" presId="urn:microsoft.com/office/officeart/2005/8/layout/hierarchy1"/>
    <dgm:cxn modelId="{DA042245-F68C-4A8D-8EFB-89AE56DFABF6}" type="presParOf" srcId="{58D96375-FFE4-4D76-A290-A2E6FC4EA7D9}" destId="{13423B5F-CA8C-4A5C-BB1F-3CC144DCE26D}" srcOrd="1" destOrd="0" presId="urn:microsoft.com/office/officeart/2005/8/layout/hierarchy1"/>
    <dgm:cxn modelId="{AF431CA3-9008-4ABE-B8CC-5E2401E6A2D7}" type="presParOf" srcId="{28ABCB34-CD30-443A-B470-94DA9E284706}" destId="{C1C96445-D431-4BA0-8430-03B7B0D9216B}" srcOrd="2" destOrd="0" presId="urn:microsoft.com/office/officeart/2005/8/layout/hierarchy1"/>
    <dgm:cxn modelId="{831B6681-38B4-40E6-88A2-B96156ADED36}" type="presParOf" srcId="{28ABCB34-CD30-443A-B470-94DA9E284706}" destId="{44111D5E-3676-463F-8C2E-79AC5C65FEB1}" srcOrd="3" destOrd="0" presId="urn:microsoft.com/office/officeart/2005/8/layout/hierarchy1"/>
    <dgm:cxn modelId="{32A39612-0A0B-4548-86BC-323DF7EDBC6E}" type="presParOf" srcId="{44111D5E-3676-463F-8C2E-79AC5C65FEB1}" destId="{07DCDED8-22CA-4271-8759-750AEA211949}" srcOrd="0" destOrd="0" presId="urn:microsoft.com/office/officeart/2005/8/layout/hierarchy1"/>
    <dgm:cxn modelId="{3B709854-8D43-4B0B-927E-9186DDA44AD7}" type="presParOf" srcId="{07DCDED8-22CA-4271-8759-750AEA211949}" destId="{D35E82C2-3829-4E46-A52C-132CEA35FAD5}" srcOrd="0" destOrd="0" presId="urn:microsoft.com/office/officeart/2005/8/layout/hierarchy1"/>
    <dgm:cxn modelId="{8A836A1E-2A72-49E8-9A4D-2C48E826B0C3}" type="presParOf" srcId="{07DCDED8-22CA-4271-8759-750AEA211949}" destId="{C4B3D4FB-C18D-4DA3-8AFA-1EC2F587C4C7}" srcOrd="1" destOrd="0" presId="urn:microsoft.com/office/officeart/2005/8/layout/hierarchy1"/>
    <dgm:cxn modelId="{0FCA5109-39C9-4E02-B5F0-081D184E1232}" type="presParOf" srcId="{44111D5E-3676-463F-8C2E-79AC5C65FEB1}" destId="{59FC5FAC-4243-4DF2-8494-927380C3312D}" srcOrd="1" destOrd="0" presId="urn:microsoft.com/office/officeart/2005/8/layout/hierarchy1"/>
    <dgm:cxn modelId="{E2CBEDDF-CD7B-4371-B1D2-4BC1DBC4ABBB}" type="presParOf" srcId="{59FC5FAC-4243-4DF2-8494-927380C3312D}" destId="{67C66562-5A00-4021-B9F1-B1BBC30C95A6}" srcOrd="0" destOrd="0" presId="urn:microsoft.com/office/officeart/2005/8/layout/hierarchy1"/>
    <dgm:cxn modelId="{36D34420-4D7F-4A55-90A3-14E73656CFA6}" type="presParOf" srcId="{59FC5FAC-4243-4DF2-8494-927380C3312D}" destId="{A795EC6F-EC8C-4582-9056-3490863B7047}" srcOrd="1" destOrd="0" presId="urn:microsoft.com/office/officeart/2005/8/layout/hierarchy1"/>
    <dgm:cxn modelId="{F3781EDF-FF3C-497A-AE22-E65C7FD09D89}" type="presParOf" srcId="{A795EC6F-EC8C-4582-9056-3490863B7047}" destId="{6676CC82-3E09-4404-8BF3-4E533DF71704}" srcOrd="0" destOrd="0" presId="urn:microsoft.com/office/officeart/2005/8/layout/hierarchy1"/>
    <dgm:cxn modelId="{24E1FB9B-5D69-4861-92F3-BF783BAB25FE}" type="presParOf" srcId="{6676CC82-3E09-4404-8BF3-4E533DF71704}" destId="{39EE5695-A55C-4BB0-B270-6AB07C95A055}" srcOrd="0" destOrd="0" presId="urn:microsoft.com/office/officeart/2005/8/layout/hierarchy1"/>
    <dgm:cxn modelId="{0E14FFFA-9842-4355-B7A4-DE5CC78CDFB6}" type="presParOf" srcId="{6676CC82-3E09-4404-8BF3-4E533DF71704}" destId="{17B790AF-E7F8-4B65-8E12-668A87837BB3}" srcOrd="1" destOrd="0" presId="urn:microsoft.com/office/officeart/2005/8/layout/hierarchy1"/>
    <dgm:cxn modelId="{7B910572-7811-4830-A121-CDDAB1C47CD1}" type="presParOf" srcId="{A795EC6F-EC8C-4582-9056-3490863B7047}" destId="{3552C058-4F25-48DF-9168-6E7C8827CFAA}" srcOrd="1" destOrd="0" presId="urn:microsoft.com/office/officeart/2005/8/layout/hierarchy1"/>
    <dgm:cxn modelId="{D0D86455-3EAF-4CF1-B1E8-7E13DAAFEF85}" type="presParOf" srcId="{50A5C90D-B204-470C-AFC4-38500D2A01A6}" destId="{F156EB6C-5E59-4E29-B995-43CDD7FCAD4A}" srcOrd="1" destOrd="0" presId="urn:microsoft.com/office/officeart/2005/8/layout/hierarchy1"/>
    <dgm:cxn modelId="{D9817F3C-2BA9-44F4-BE90-4AA6782A534D}" type="presParOf" srcId="{F156EB6C-5E59-4E29-B995-43CDD7FCAD4A}" destId="{26BF160D-2467-492D-92D5-F7D3F76E607B}" srcOrd="0" destOrd="0" presId="urn:microsoft.com/office/officeart/2005/8/layout/hierarchy1"/>
    <dgm:cxn modelId="{E084E2BE-38C4-43D7-AFB2-35984835E525}" type="presParOf" srcId="{26BF160D-2467-492D-92D5-F7D3F76E607B}" destId="{1AD390ED-90EB-49D1-AF51-8E115530474C}" srcOrd="0" destOrd="0" presId="urn:microsoft.com/office/officeart/2005/8/layout/hierarchy1"/>
    <dgm:cxn modelId="{74105FAF-E387-4FD2-B29A-4B51E2166250}" type="presParOf" srcId="{26BF160D-2467-492D-92D5-F7D3F76E607B}" destId="{8559D685-E621-4B64-907E-346BFB7447C3}" srcOrd="1" destOrd="0" presId="urn:microsoft.com/office/officeart/2005/8/layout/hierarchy1"/>
    <dgm:cxn modelId="{86E3B57F-1192-496A-8919-160C4551C15E}" type="presParOf" srcId="{F156EB6C-5E59-4E29-B995-43CDD7FCAD4A}" destId="{0086E898-DD15-46E7-8985-6C428F0B196F}"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C66562-5A00-4021-B9F1-B1BBC30C95A6}">
      <dsp:nvSpPr>
        <dsp:cNvPr id="0" name=""/>
        <dsp:cNvSpPr/>
      </dsp:nvSpPr>
      <dsp:spPr>
        <a:xfrm>
          <a:off x="7733294" y="1772216"/>
          <a:ext cx="232436" cy="259707"/>
        </a:xfrm>
        <a:custGeom>
          <a:avLst/>
          <a:gdLst/>
          <a:ahLst/>
          <a:cxnLst/>
          <a:rect l="0" t="0" r="0" b="0"/>
          <a:pathLst>
            <a:path>
              <a:moveTo>
                <a:pt x="0" y="0"/>
              </a:moveTo>
              <a:lnTo>
                <a:pt x="0" y="160079"/>
              </a:lnTo>
              <a:lnTo>
                <a:pt x="232436" y="160079"/>
              </a:lnTo>
              <a:lnTo>
                <a:pt x="232436" y="259707"/>
              </a:lnTo>
            </a:path>
          </a:pathLst>
        </a:custGeom>
        <a:noFill/>
        <a:ln w="12700" cap="flat" cmpd="sng" algn="ctr">
          <a:solidFill>
            <a:schemeClr val="bg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C1C96445-D431-4BA0-8430-03B7B0D9216B}">
      <dsp:nvSpPr>
        <dsp:cNvPr id="0" name=""/>
        <dsp:cNvSpPr/>
      </dsp:nvSpPr>
      <dsp:spPr>
        <a:xfrm>
          <a:off x="4974350" y="698610"/>
          <a:ext cx="2758944" cy="325198"/>
        </a:xfrm>
        <a:custGeom>
          <a:avLst/>
          <a:gdLst/>
          <a:ahLst/>
          <a:cxnLst/>
          <a:rect l="0" t="0" r="0" b="0"/>
          <a:pathLst>
            <a:path>
              <a:moveTo>
                <a:pt x="0" y="0"/>
              </a:moveTo>
              <a:lnTo>
                <a:pt x="0" y="225570"/>
              </a:lnTo>
              <a:lnTo>
                <a:pt x="2758944" y="225570"/>
              </a:lnTo>
              <a:lnTo>
                <a:pt x="2758944" y="325198"/>
              </a:lnTo>
            </a:path>
          </a:pathLst>
        </a:custGeom>
        <a:noFill/>
        <a:ln w="12700" cap="flat" cmpd="sng" algn="ctr">
          <a:solidFill>
            <a:schemeClr val="bg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B67C8640-8AA2-492D-9B41-52FBBB02004D}">
      <dsp:nvSpPr>
        <dsp:cNvPr id="0" name=""/>
        <dsp:cNvSpPr/>
      </dsp:nvSpPr>
      <dsp:spPr>
        <a:xfrm>
          <a:off x="2419972" y="1802189"/>
          <a:ext cx="1002373" cy="239786"/>
        </a:xfrm>
        <a:custGeom>
          <a:avLst/>
          <a:gdLst/>
          <a:ahLst/>
          <a:cxnLst/>
          <a:rect l="0" t="0" r="0" b="0"/>
          <a:pathLst>
            <a:path>
              <a:moveTo>
                <a:pt x="0" y="0"/>
              </a:moveTo>
              <a:lnTo>
                <a:pt x="0" y="140158"/>
              </a:lnTo>
              <a:lnTo>
                <a:pt x="1002373" y="140158"/>
              </a:lnTo>
              <a:lnTo>
                <a:pt x="1002373" y="239786"/>
              </a:lnTo>
            </a:path>
          </a:pathLst>
        </a:custGeom>
        <a:noFill/>
        <a:ln w="12700" cap="flat" cmpd="sng" algn="ctr">
          <a:solidFill>
            <a:schemeClr val="bg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AC25720B-114A-4434-91C8-52F554F2149B}">
      <dsp:nvSpPr>
        <dsp:cNvPr id="0" name=""/>
        <dsp:cNvSpPr/>
      </dsp:nvSpPr>
      <dsp:spPr>
        <a:xfrm>
          <a:off x="1117296" y="1802189"/>
          <a:ext cx="1302675" cy="301740"/>
        </a:xfrm>
        <a:custGeom>
          <a:avLst/>
          <a:gdLst/>
          <a:ahLst/>
          <a:cxnLst/>
          <a:rect l="0" t="0" r="0" b="0"/>
          <a:pathLst>
            <a:path>
              <a:moveTo>
                <a:pt x="1302675" y="0"/>
              </a:moveTo>
              <a:lnTo>
                <a:pt x="1302675" y="202112"/>
              </a:lnTo>
              <a:lnTo>
                <a:pt x="0" y="202112"/>
              </a:lnTo>
              <a:lnTo>
                <a:pt x="0" y="301740"/>
              </a:lnTo>
            </a:path>
          </a:pathLst>
        </a:custGeom>
        <a:noFill/>
        <a:ln w="12700" cap="flat" cmpd="sng" algn="ctr">
          <a:solidFill>
            <a:schemeClr val="bg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57B2F067-27B9-4141-BC2C-D5D73766EB40}">
      <dsp:nvSpPr>
        <dsp:cNvPr id="0" name=""/>
        <dsp:cNvSpPr/>
      </dsp:nvSpPr>
      <dsp:spPr>
        <a:xfrm>
          <a:off x="2419972" y="698610"/>
          <a:ext cx="2554377" cy="325198"/>
        </a:xfrm>
        <a:custGeom>
          <a:avLst/>
          <a:gdLst/>
          <a:ahLst/>
          <a:cxnLst/>
          <a:rect l="0" t="0" r="0" b="0"/>
          <a:pathLst>
            <a:path>
              <a:moveTo>
                <a:pt x="2554377" y="0"/>
              </a:moveTo>
              <a:lnTo>
                <a:pt x="2554377" y="225570"/>
              </a:lnTo>
              <a:lnTo>
                <a:pt x="0" y="225570"/>
              </a:lnTo>
              <a:lnTo>
                <a:pt x="0" y="325198"/>
              </a:lnTo>
            </a:path>
          </a:pathLst>
        </a:custGeom>
        <a:noFill/>
        <a:ln w="12700" cap="flat" cmpd="sng" algn="ctr">
          <a:solidFill>
            <a:schemeClr val="bg1">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CE2E822B-8003-4554-9C7A-D9882A9B618C}">
      <dsp:nvSpPr>
        <dsp:cNvPr id="0" name=""/>
        <dsp:cNvSpPr/>
      </dsp:nvSpPr>
      <dsp:spPr>
        <a:xfrm>
          <a:off x="3218341" y="15700"/>
          <a:ext cx="3512017" cy="682909"/>
        </a:xfrm>
        <a:prstGeom prst="roundRect">
          <a:avLst>
            <a:gd name="adj" fmla="val 10000"/>
          </a:avLst>
        </a:prstGeom>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6350" cap="flat" cmpd="sng" algn="ctr">
          <a:solidFill>
            <a:schemeClr val="accent1"/>
          </a:solidFill>
          <a:prstDash val="solid"/>
          <a:miter lim="800000"/>
        </a:ln>
        <a:effectLst/>
        <a:scene3d>
          <a:camera prst="orthographicFront"/>
          <a:lightRig rig="flat" dir="t"/>
        </a:scene3d>
        <a:sp3d/>
      </dsp:spPr>
      <dsp:style>
        <a:lnRef idx="1">
          <a:schemeClr val="accent1"/>
        </a:lnRef>
        <a:fillRef idx="2">
          <a:schemeClr val="accent1"/>
        </a:fillRef>
        <a:effectRef idx="1">
          <a:schemeClr val="accent1"/>
        </a:effectRef>
        <a:fontRef idx="minor">
          <a:schemeClr val="dk1"/>
        </a:fontRef>
      </dsp:style>
    </dsp:sp>
    <dsp:sp modelId="{86782C6D-190D-4030-9257-9BAF42991D15}">
      <dsp:nvSpPr>
        <dsp:cNvPr id="0" name=""/>
        <dsp:cNvSpPr/>
      </dsp:nvSpPr>
      <dsp:spPr>
        <a:xfrm>
          <a:off x="3337836" y="129220"/>
          <a:ext cx="3512017" cy="682909"/>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ru-RU" sz="2000" b="0" kern="1200" dirty="0">
              <a:solidFill>
                <a:srgbClr val="FFFFFF"/>
              </a:solidFill>
              <a:latin typeface="+mn-lt"/>
              <a:cs typeface="Times New Roman" pitchFamily="18" charset="0"/>
            </a:rPr>
            <a:t>Среднесписочная численность </a:t>
          </a:r>
        </a:p>
      </dsp:txBody>
      <dsp:txXfrm>
        <a:off x="3357838" y="149222"/>
        <a:ext cx="3472013" cy="642905"/>
      </dsp:txXfrm>
    </dsp:sp>
    <dsp:sp modelId="{C29B9C74-65F6-4393-BFA9-CE29B9C82D4A}">
      <dsp:nvSpPr>
        <dsp:cNvPr id="0" name=""/>
        <dsp:cNvSpPr/>
      </dsp:nvSpPr>
      <dsp:spPr>
        <a:xfrm>
          <a:off x="1058099" y="1023808"/>
          <a:ext cx="2723745" cy="778380"/>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99B63BB-D127-43E0-9F37-D0679C800E92}">
      <dsp:nvSpPr>
        <dsp:cNvPr id="0" name=""/>
        <dsp:cNvSpPr/>
      </dsp:nvSpPr>
      <dsp:spPr>
        <a:xfrm>
          <a:off x="1177594" y="1137328"/>
          <a:ext cx="2723745" cy="778380"/>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en-US" sz="1400" b="0" kern="1200" dirty="0">
            <a:latin typeface="Times New Roman" pitchFamily="18" charset="0"/>
            <a:cs typeface="Times New Roman" pitchFamily="18" charset="0"/>
          </a:endParaRPr>
        </a:p>
        <a:p>
          <a:pPr marL="0" lvl="0" indent="0" algn="ctr" defTabSz="622300">
            <a:lnSpc>
              <a:spcPct val="90000"/>
            </a:lnSpc>
            <a:spcBef>
              <a:spcPct val="0"/>
            </a:spcBef>
            <a:spcAft>
              <a:spcPct val="35000"/>
            </a:spcAft>
            <a:buNone/>
          </a:pPr>
          <a:r>
            <a:rPr lang="ru-RU" sz="1800" b="0" kern="1200" dirty="0">
              <a:solidFill>
                <a:srgbClr val="FFFFFF"/>
              </a:solidFill>
              <a:latin typeface="+mn-lt"/>
              <a:cs typeface="Times New Roman" pitchFamily="18" charset="0"/>
            </a:rPr>
            <a:t>учитываются работники, работавшие:</a:t>
          </a:r>
        </a:p>
        <a:p>
          <a:pPr marL="0" lvl="0" indent="0" algn="ctr" defTabSz="622300">
            <a:lnSpc>
              <a:spcPct val="90000"/>
            </a:lnSpc>
            <a:spcBef>
              <a:spcPct val="0"/>
            </a:spcBef>
            <a:spcAft>
              <a:spcPct val="35000"/>
            </a:spcAft>
            <a:buNone/>
          </a:pPr>
          <a:endParaRPr lang="ru-RU" sz="1400" b="0" kern="1200" dirty="0">
            <a:latin typeface="Times New Roman" pitchFamily="18" charset="0"/>
            <a:cs typeface="Times New Roman" pitchFamily="18" charset="0"/>
          </a:endParaRPr>
        </a:p>
      </dsp:txBody>
      <dsp:txXfrm>
        <a:off x="1200392" y="1160126"/>
        <a:ext cx="2678149" cy="732784"/>
      </dsp:txXfrm>
    </dsp:sp>
    <dsp:sp modelId="{DAFD79F8-F71F-4536-A1F7-887434AE73C5}">
      <dsp:nvSpPr>
        <dsp:cNvPr id="0" name=""/>
        <dsp:cNvSpPr/>
      </dsp:nvSpPr>
      <dsp:spPr>
        <a:xfrm>
          <a:off x="117430" y="2103930"/>
          <a:ext cx="1999732" cy="1098610"/>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D182E78-327E-4100-860E-831EFC838FD7}">
      <dsp:nvSpPr>
        <dsp:cNvPr id="0" name=""/>
        <dsp:cNvSpPr/>
      </dsp:nvSpPr>
      <dsp:spPr>
        <a:xfrm>
          <a:off x="236925" y="2217449"/>
          <a:ext cx="1999732" cy="1098610"/>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b="0" kern="1200" dirty="0">
              <a:solidFill>
                <a:srgbClr val="FFFFFF"/>
              </a:solidFill>
              <a:latin typeface="+mn-lt"/>
              <a:cs typeface="Times New Roman" pitchFamily="18" charset="0"/>
            </a:rPr>
            <a:t>полный рабочий день - </a:t>
          </a:r>
        </a:p>
        <a:p>
          <a:pPr marL="0" lvl="0" indent="0" algn="ctr" defTabSz="711200">
            <a:lnSpc>
              <a:spcPct val="90000"/>
            </a:lnSpc>
            <a:spcBef>
              <a:spcPct val="0"/>
            </a:spcBef>
            <a:spcAft>
              <a:spcPct val="35000"/>
            </a:spcAft>
            <a:buNone/>
          </a:pPr>
          <a:r>
            <a:rPr lang="ru-RU" sz="1600" b="1" i="1" kern="1200" dirty="0">
              <a:solidFill>
                <a:srgbClr val="FFFFFF"/>
              </a:solidFill>
              <a:latin typeface="+mn-lt"/>
              <a:cs typeface="Times New Roman" pitchFamily="18" charset="0"/>
            </a:rPr>
            <a:t>как целая единица</a:t>
          </a:r>
        </a:p>
      </dsp:txBody>
      <dsp:txXfrm>
        <a:off x="269102" y="2249626"/>
        <a:ext cx="1935378" cy="1034256"/>
      </dsp:txXfrm>
    </dsp:sp>
    <dsp:sp modelId="{D75F5682-F865-48DC-879C-5BC4AB3DCB3E}">
      <dsp:nvSpPr>
        <dsp:cNvPr id="0" name=""/>
        <dsp:cNvSpPr/>
      </dsp:nvSpPr>
      <dsp:spPr>
        <a:xfrm>
          <a:off x="2377918" y="2041976"/>
          <a:ext cx="2088854" cy="1420056"/>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5D4DB07-2D7E-4899-82D3-71E616E8FDFE}">
      <dsp:nvSpPr>
        <dsp:cNvPr id="0" name=""/>
        <dsp:cNvSpPr/>
      </dsp:nvSpPr>
      <dsp:spPr>
        <a:xfrm>
          <a:off x="2497412" y="2155496"/>
          <a:ext cx="2088854" cy="1420056"/>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b="0" kern="1200" dirty="0">
              <a:solidFill>
                <a:srgbClr val="FFFFFF"/>
              </a:solidFill>
              <a:latin typeface="+mn-lt"/>
              <a:cs typeface="Times New Roman" pitchFamily="18" charset="0"/>
            </a:rPr>
            <a:t>неполное рабочее время -</a:t>
          </a:r>
        </a:p>
        <a:p>
          <a:pPr marL="0" lvl="0" indent="0" algn="ctr" defTabSz="711200">
            <a:lnSpc>
              <a:spcPct val="90000"/>
            </a:lnSpc>
            <a:spcBef>
              <a:spcPct val="0"/>
            </a:spcBef>
            <a:spcAft>
              <a:spcPct val="35000"/>
            </a:spcAft>
            <a:buNone/>
          </a:pPr>
          <a:r>
            <a:rPr lang="ru-RU" sz="1600" b="1" i="1" kern="1200" dirty="0">
              <a:solidFill>
                <a:srgbClr val="FFFFFF"/>
              </a:solidFill>
              <a:latin typeface="+mn-lt"/>
              <a:cs typeface="Times New Roman" pitchFamily="18" charset="0"/>
            </a:rPr>
            <a:t>пропорционально отработанному времени</a:t>
          </a:r>
        </a:p>
        <a:p>
          <a:pPr marL="0" lvl="0" indent="0" algn="ctr" defTabSz="711200">
            <a:lnSpc>
              <a:spcPct val="90000"/>
            </a:lnSpc>
            <a:spcBef>
              <a:spcPct val="0"/>
            </a:spcBef>
            <a:spcAft>
              <a:spcPct val="35000"/>
            </a:spcAft>
            <a:buNone/>
          </a:pPr>
          <a:endParaRPr lang="ru-RU" sz="1600" b="1" i="1" kern="1200" dirty="0">
            <a:solidFill>
              <a:srgbClr val="FFFFFF"/>
            </a:solidFill>
            <a:latin typeface="+mn-lt"/>
            <a:cs typeface="Times New Roman" pitchFamily="18" charset="0"/>
          </a:endParaRPr>
        </a:p>
      </dsp:txBody>
      <dsp:txXfrm>
        <a:off x="2539004" y="2197088"/>
        <a:ext cx="2005670" cy="1336872"/>
      </dsp:txXfrm>
    </dsp:sp>
    <dsp:sp modelId="{D35E82C2-3829-4E46-A52C-132CEA35FAD5}">
      <dsp:nvSpPr>
        <dsp:cNvPr id="0" name=""/>
        <dsp:cNvSpPr/>
      </dsp:nvSpPr>
      <dsp:spPr>
        <a:xfrm>
          <a:off x="6602713" y="1023808"/>
          <a:ext cx="2261162" cy="748407"/>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4B3D4FB-C18D-4DA3-8AFA-1EC2F587C4C7}">
      <dsp:nvSpPr>
        <dsp:cNvPr id="0" name=""/>
        <dsp:cNvSpPr/>
      </dsp:nvSpPr>
      <dsp:spPr>
        <a:xfrm>
          <a:off x="6722207" y="1137328"/>
          <a:ext cx="2261162" cy="748407"/>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ru-RU" sz="1800" b="0" kern="1200" dirty="0">
              <a:solidFill>
                <a:srgbClr val="FFFFFF"/>
              </a:solidFill>
              <a:latin typeface="+mn-lt"/>
              <a:cs typeface="Times New Roman" pitchFamily="18" charset="0"/>
            </a:rPr>
            <a:t>не учитываются:</a:t>
          </a:r>
        </a:p>
      </dsp:txBody>
      <dsp:txXfrm>
        <a:off x="6744127" y="1159248"/>
        <a:ext cx="2217322" cy="704567"/>
      </dsp:txXfrm>
    </dsp:sp>
    <dsp:sp modelId="{39EE5695-A55C-4BB0-B270-6AB07C95A055}">
      <dsp:nvSpPr>
        <dsp:cNvPr id="0" name=""/>
        <dsp:cNvSpPr/>
      </dsp:nvSpPr>
      <dsp:spPr>
        <a:xfrm>
          <a:off x="4874521" y="2031924"/>
          <a:ext cx="6182420" cy="2913259"/>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7B790AF-E7F8-4B65-8E12-668A87837BB3}">
      <dsp:nvSpPr>
        <dsp:cNvPr id="0" name=""/>
        <dsp:cNvSpPr/>
      </dsp:nvSpPr>
      <dsp:spPr>
        <a:xfrm>
          <a:off x="4994015" y="2145443"/>
          <a:ext cx="6182420" cy="2913259"/>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80000"/>
            </a:lnSpc>
            <a:spcBef>
              <a:spcPct val="0"/>
            </a:spcBef>
            <a:spcAft>
              <a:spcPts val="600"/>
            </a:spcAft>
            <a:buNone/>
          </a:pPr>
          <a:r>
            <a:rPr lang="ru-RU" sz="1600" b="0" kern="1200" dirty="0">
              <a:solidFill>
                <a:srgbClr val="FFFFFF"/>
              </a:solidFill>
              <a:latin typeface="+mn-lt"/>
              <a:cs typeface="Times New Roman" pitchFamily="18" charset="0"/>
            </a:rPr>
            <a:t>1. женщины, находившиеся в отпусках по беременности, родам и лица, находившиеся в отпусках в связи </a:t>
          </a:r>
          <a:br>
            <a:rPr lang="ru-RU" sz="1600" b="0" kern="1200" dirty="0">
              <a:solidFill>
                <a:srgbClr val="FFFFFF"/>
              </a:solidFill>
              <a:latin typeface="+mn-lt"/>
              <a:cs typeface="Times New Roman" pitchFamily="18" charset="0"/>
            </a:rPr>
          </a:br>
          <a:r>
            <a:rPr lang="ru-RU" sz="1600" b="0" kern="1200" dirty="0">
              <a:solidFill>
                <a:srgbClr val="FFFFFF"/>
              </a:solidFill>
              <a:latin typeface="+mn-lt"/>
              <a:cs typeface="Times New Roman" pitchFamily="18" charset="0"/>
            </a:rPr>
            <a:t>с усыновлением новорожденного ребенка непосредственно </a:t>
          </a:r>
          <a:br>
            <a:rPr lang="ru-RU" sz="1600" b="0" kern="1200" dirty="0">
              <a:solidFill>
                <a:srgbClr val="FFFFFF"/>
              </a:solidFill>
              <a:latin typeface="+mn-lt"/>
              <a:cs typeface="Times New Roman" pitchFamily="18" charset="0"/>
            </a:rPr>
          </a:br>
          <a:r>
            <a:rPr lang="ru-RU" sz="1600" b="0" kern="1200" dirty="0">
              <a:solidFill>
                <a:srgbClr val="FFFFFF"/>
              </a:solidFill>
              <a:latin typeface="+mn-lt"/>
              <a:cs typeface="Times New Roman" pitchFamily="18" charset="0"/>
            </a:rPr>
            <a:t>из родильного дома, а также в отпусках по уходу за ребенком (кроме работающих на условиях неполного рабочего времени или на дому с сохранением права на получение пособия по государственному социальному страхованию);</a:t>
          </a:r>
        </a:p>
        <a:p>
          <a:pPr marL="0" lvl="0" indent="0" algn="just" defTabSz="711200">
            <a:lnSpc>
              <a:spcPct val="80000"/>
            </a:lnSpc>
            <a:spcBef>
              <a:spcPct val="0"/>
            </a:spcBef>
            <a:spcAft>
              <a:spcPts val="0"/>
            </a:spcAft>
            <a:buNone/>
          </a:pPr>
          <a:r>
            <a:rPr lang="ru-RU" sz="1600" b="0" kern="1200" dirty="0">
              <a:solidFill>
                <a:srgbClr val="FFFFFF"/>
              </a:solidFill>
              <a:latin typeface="+mn-lt"/>
              <a:cs typeface="Times New Roman" pitchFamily="18" charset="0"/>
            </a:rPr>
            <a:t>2. работники, обучающиеся в образовательных организациях </a:t>
          </a:r>
          <a:br>
            <a:rPr lang="ru-RU" sz="1600" b="0" kern="1200" dirty="0">
              <a:solidFill>
                <a:srgbClr val="FFFFFF"/>
              </a:solidFill>
              <a:latin typeface="+mn-lt"/>
              <a:cs typeface="Times New Roman" pitchFamily="18" charset="0"/>
            </a:rPr>
          </a:br>
          <a:r>
            <a:rPr lang="ru-RU" sz="1600" b="0" kern="1200" dirty="0">
              <a:solidFill>
                <a:srgbClr val="FFFFFF"/>
              </a:solidFill>
              <a:latin typeface="+mn-lt"/>
              <a:cs typeface="Times New Roman" pitchFamily="18" charset="0"/>
            </a:rPr>
            <a:t>и находившиеся в дополнительном отпуске без сохранения заработной платы, а также поступающие в образовательные организации, находившиеся в отпуске без сохранения заработной платы для сдачи вступительных экзаменов;</a:t>
          </a:r>
        </a:p>
        <a:p>
          <a:pPr marL="0" lvl="0" indent="0" algn="just" defTabSz="711200">
            <a:lnSpc>
              <a:spcPct val="80000"/>
            </a:lnSpc>
            <a:spcBef>
              <a:spcPct val="0"/>
            </a:spcBef>
            <a:spcAft>
              <a:spcPts val="0"/>
            </a:spcAft>
            <a:buNone/>
          </a:pPr>
          <a:endParaRPr lang="ru-RU" sz="800" b="0" kern="1200" dirty="0">
            <a:solidFill>
              <a:srgbClr val="FFFFFF"/>
            </a:solidFill>
            <a:latin typeface="+mn-lt"/>
            <a:cs typeface="Times New Roman" pitchFamily="18" charset="0"/>
          </a:endParaRPr>
        </a:p>
        <a:p>
          <a:pPr marL="0" lvl="0" indent="0" algn="just" defTabSz="711200">
            <a:lnSpc>
              <a:spcPct val="80000"/>
            </a:lnSpc>
            <a:spcBef>
              <a:spcPct val="0"/>
            </a:spcBef>
            <a:spcAft>
              <a:spcPts val="0"/>
            </a:spcAft>
            <a:buNone/>
          </a:pPr>
          <a:r>
            <a:rPr lang="ru-RU" sz="1600" b="0" kern="1200" dirty="0">
              <a:solidFill>
                <a:srgbClr val="FFFFFF"/>
              </a:solidFill>
              <a:latin typeface="+mn-lt"/>
              <a:cs typeface="Times New Roman" pitchFamily="18" charset="0"/>
            </a:rPr>
            <a:t>3.  мобилизованные работники.</a:t>
          </a:r>
        </a:p>
      </dsp:txBody>
      <dsp:txXfrm>
        <a:off x="5079341" y="2230769"/>
        <a:ext cx="6011768" cy="2742607"/>
      </dsp:txXfrm>
    </dsp:sp>
    <dsp:sp modelId="{1AD390ED-90EB-49D1-AF51-8E115530474C}">
      <dsp:nvSpPr>
        <dsp:cNvPr id="0" name=""/>
        <dsp:cNvSpPr/>
      </dsp:nvSpPr>
      <dsp:spPr>
        <a:xfrm>
          <a:off x="2404723" y="3688109"/>
          <a:ext cx="2088854" cy="1900988"/>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559D685-E621-4B64-907E-346BFB7447C3}">
      <dsp:nvSpPr>
        <dsp:cNvPr id="0" name=""/>
        <dsp:cNvSpPr/>
      </dsp:nvSpPr>
      <dsp:spPr>
        <a:xfrm>
          <a:off x="2524217" y="3801629"/>
          <a:ext cx="2088854" cy="1900988"/>
        </a:xfrm>
        <a:prstGeom prst="roundRect">
          <a:avLst>
            <a:gd name="adj" fmla="val 10000"/>
          </a:avLst>
        </a:prstGeom>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1"/>
        </a:lnRef>
        <a:fillRef idx="3">
          <a:schemeClr val="accent1"/>
        </a:fillRef>
        <a:effectRef idx="3">
          <a:schemeClr val="accent1"/>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ru-RU" sz="900" b="1" i="1" kern="1200" dirty="0">
              <a:solidFill>
                <a:srgbClr val="FFFFFF"/>
              </a:solidFill>
              <a:latin typeface="+mn-lt"/>
              <a:cs typeface="Times New Roman" pitchFamily="18" charset="0"/>
            </a:rPr>
            <a:t>   Работники, которым в соответствии с законодательством установлена сокращенная продолжительность рабочего времени (лица до 18 лет; занятые на вредных условиях труда; женщинам, которым предоставлены доп. перерывы в работе для кормления ребенка; женщины, работающие в сельской местности; инвалиды </a:t>
          </a:r>
          <a:r>
            <a:rPr lang="en-US" sz="900" b="1" i="1" kern="1200" dirty="0">
              <a:solidFill>
                <a:srgbClr val="FFFFFF"/>
              </a:solidFill>
              <a:latin typeface="+mn-lt"/>
              <a:cs typeface="Times New Roman" pitchFamily="18" charset="0"/>
            </a:rPr>
            <a:t>I </a:t>
          </a:r>
          <a:r>
            <a:rPr lang="ru-RU" sz="900" b="1" i="1" kern="1200" dirty="0">
              <a:solidFill>
                <a:srgbClr val="FFFFFF"/>
              </a:solidFill>
              <a:latin typeface="+mn-lt"/>
              <a:cs typeface="Times New Roman" pitchFamily="18" charset="0"/>
            </a:rPr>
            <a:t>и </a:t>
          </a:r>
          <a:r>
            <a:rPr lang="en-US" sz="900" b="1" i="1" kern="1200" dirty="0">
              <a:solidFill>
                <a:srgbClr val="FFFFFF"/>
              </a:solidFill>
              <a:latin typeface="+mn-lt"/>
              <a:cs typeface="Times New Roman" pitchFamily="18" charset="0"/>
            </a:rPr>
            <a:t>II </a:t>
          </a:r>
          <a:r>
            <a:rPr lang="ru-RU" sz="900" b="1" i="1" kern="1200" dirty="0">
              <a:solidFill>
                <a:srgbClr val="FFFFFF"/>
              </a:solidFill>
              <a:latin typeface="+mn-lt"/>
              <a:cs typeface="Times New Roman" pitchFamily="18" charset="0"/>
            </a:rPr>
            <a:t>групп) в среднесписочной численности  учитываются как целые единицы</a:t>
          </a:r>
        </a:p>
      </dsp:txBody>
      <dsp:txXfrm>
        <a:off x="2579895" y="3857307"/>
        <a:ext cx="1977498" cy="178963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BBED94D-CF1F-4398-89C7-D22F1E9136A2}" type="datetimeFigureOut">
              <a:rPr lang="ru-RU" smtClean="0"/>
              <a:pPr/>
              <a:t>14.09.2023</a:t>
            </a:fld>
            <a:endParaRPr lang="ru-RU"/>
          </a:p>
        </p:txBody>
      </p:sp>
      <p:sp>
        <p:nvSpPr>
          <p:cNvPr id="4" name="Образ слайда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E222D30-C51E-4D5A-81C5-C618FAE644AD}" type="slidenum">
              <a:rPr lang="ru-RU" smtClean="0"/>
              <a:pPr/>
              <a:t>‹#›</a:t>
            </a:fld>
            <a:endParaRPr lang="ru-RU"/>
          </a:p>
        </p:txBody>
      </p:sp>
    </p:spTree>
    <p:extLst>
      <p:ext uri="{BB962C8B-B14F-4D97-AF65-F5344CB8AC3E}">
        <p14:creationId xmlns:p14="http://schemas.microsoft.com/office/powerpoint/2010/main" val="4082948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222D30-C51E-4D5A-81C5-C618FAE644AD}" type="slidenum">
              <a:rPr lang="ru-RU" smtClean="0"/>
              <a:pPr/>
              <a:t>5</a:t>
            </a:fld>
            <a:endParaRPr lang="ru-RU"/>
          </a:p>
        </p:txBody>
      </p:sp>
    </p:spTree>
    <p:extLst>
      <p:ext uri="{BB962C8B-B14F-4D97-AF65-F5344CB8AC3E}">
        <p14:creationId xmlns:p14="http://schemas.microsoft.com/office/powerpoint/2010/main" val="2138118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2.emf"/><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2.emf"/><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282" y="2130429"/>
            <a:ext cx="10361852" cy="1470025"/>
          </a:xfrm>
        </p:spPr>
        <p:txBody>
          <a:bodyPr/>
          <a:lstStyle/>
          <a:p>
            <a:r>
              <a:rPr lang="ru-RU"/>
              <a:t>Образец заголовка</a:t>
            </a:r>
          </a:p>
        </p:txBody>
      </p:sp>
      <p:sp>
        <p:nvSpPr>
          <p:cNvPr id="3" name="Подзаголовок 2"/>
          <p:cNvSpPr>
            <a:spLocks noGrp="1"/>
          </p:cNvSpPr>
          <p:nvPr>
            <p:ph type="subTitle" idx="1"/>
          </p:nvPr>
        </p:nvSpPr>
        <p:spPr>
          <a:xfrm>
            <a:off x="1828563" y="3886200"/>
            <a:ext cx="85332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8E5484B4-E5F3-461E-A640-B5D293CD5FA6}" type="datetimeFigureOut">
              <a:rPr lang="ru-RU" smtClean="0"/>
              <a:pPr/>
              <a:t>14.09.2023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93B5AB3-F235-45DB-BDF2-A292E48FC7D3}" type="slidenum">
              <a:rPr lang="ru-RU" smtClean="0"/>
              <a:pPr/>
              <a:t>‹#›</a:t>
            </a:fld>
            <a:endParaRPr lang="ru-RU"/>
          </a:p>
        </p:txBody>
      </p:sp>
    </p:spTree>
    <p:extLst>
      <p:ext uri="{BB962C8B-B14F-4D97-AF65-F5344CB8AC3E}">
        <p14:creationId xmlns:p14="http://schemas.microsoft.com/office/powerpoint/2010/main" val="2736908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E5484B4-E5F3-461E-A640-B5D293CD5FA6}" type="datetimeFigureOut">
              <a:rPr lang="ru-RU" smtClean="0"/>
              <a:pPr/>
              <a:t>14.09.2023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93B5AB3-F235-45DB-BDF2-A292E48FC7D3}" type="slidenum">
              <a:rPr lang="ru-RU" smtClean="0"/>
              <a:pPr/>
              <a:t>‹#›</a:t>
            </a:fld>
            <a:endParaRPr lang="ru-RU"/>
          </a:p>
        </p:txBody>
      </p:sp>
    </p:spTree>
    <p:extLst>
      <p:ext uri="{BB962C8B-B14F-4D97-AF65-F5344CB8AC3E}">
        <p14:creationId xmlns:p14="http://schemas.microsoft.com/office/powerpoint/2010/main" val="2485680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8050" y="274639"/>
            <a:ext cx="2742843"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09520" y="274639"/>
            <a:ext cx="8025356"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E5484B4-E5F3-461E-A640-B5D293CD5FA6}" type="datetimeFigureOut">
              <a:rPr lang="ru-RU" smtClean="0"/>
              <a:pPr/>
              <a:t>14.09.2023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93B5AB3-F235-45DB-BDF2-A292E48FC7D3}" type="slidenum">
              <a:rPr lang="ru-RU" smtClean="0"/>
              <a:pPr/>
              <a:t>‹#›</a:t>
            </a:fld>
            <a:endParaRPr lang="ru-RU"/>
          </a:p>
        </p:txBody>
      </p:sp>
    </p:spTree>
    <p:extLst>
      <p:ext uri="{BB962C8B-B14F-4D97-AF65-F5344CB8AC3E}">
        <p14:creationId xmlns:p14="http://schemas.microsoft.com/office/powerpoint/2010/main" val="1478689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Титульный слайд">
    <p:spTree>
      <p:nvGrpSpPr>
        <p:cNvPr id="1" name=""/>
        <p:cNvGrpSpPr/>
        <p:nvPr/>
      </p:nvGrpSpPr>
      <p:grpSpPr>
        <a:xfrm>
          <a:off x="0" y="0"/>
          <a:ext cx="0" cy="0"/>
          <a:chOff x="0" y="0"/>
          <a:chExt cx="0" cy="0"/>
        </a:xfrm>
      </p:grpSpPr>
      <p:pic>
        <p:nvPicPr>
          <p:cNvPr id="19" name="Рисунок 18" descr="Изображение выглядит как сидит, дисплей, компьютер, стол&#10;&#10;Автоматически созданное описание">
            <a:extLst>
              <a:ext uri="{FF2B5EF4-FFF2-40B4-BE49-F238E27FC236}">
                <a16:creationId xmlns:a16="http://schemas.microsoft.com/office/drawing/2014/main" id="{5DDD05CB-2E66-FE41-B90C-3BED6168EC2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9" t="6771" r="65" b="10382"/>
          <a:stretch/>
        </p:blipFill>
        <p:spPr>
          <a:xfrm>
            <a:off x="4" y="0"/>
            <a:ext cx="12190412" cy="6863589"/>
          </a:xfrm>
          <a:prstGeom prst="rect">
            <a:avLst/>
          </a:prstGeom>
        </p:spPr>
      </p:pic>
      <p:pic>
        <p:nvPicPr>
          <p:cNvPr id="22" name="Рисунок 21">
            <a:extLst>
              <a:ext uri="{FF2B5EF4-FFF2-40B4-BE49-F238E27FC236}">
                <a16:creationId xmlns:a16="http://schemas.microsoft.com/office/drawing/2014/main" id="{E226F7B9-62D5-2742-9B27-DE7A734B57D3}"/>
              </a:ext>
            </a:extLst>
          </p:cNvPr>
          <p:cNvPicPr>
            <a:picLocks noChangeAspect="1"/>
          </p:cNvPicPr>
          <p:nvPr userDrawn="1"/>
        </p:nvPicPr>
        <p:blipFill>
          <a:blip r:embed="rId3"/>
          <a:stretch>
            <a:fillRect/>
          </a:stretch>
        </p:blipFill>
        <p:spPr>
          <a:xfrm>
            <a:off x="3468476" y="1295163"/>
            <a:ext cx="767268" cy="900000"/>
          </a:xfrm>
          <a:prstGeom prst="rect">
            <a:avLst/>
          </a:prstGeom>
        </p:spPr>
      </p:pic>
      <p:sp>
        <p:nvSpPr>
          <p:cNvPr id="25" name="TextBox 24">
            <a:extLst>
              <a:ext uri="{FF2B5EF4-FFF2-40B4-BE49-F238E27FC236}">
                <a16:creationId xmlns:a16="http://schemas.microsoft.com/office/drawing/2014/main" id="{E97C47BF-43EF-F942-8B55-90BCB0808BB2}"/>
              </a:ext>
            </a:extLst>
          </p:cNvPr>
          <p:cNvSpPr txBox="1"/>
          <p:nvPr userDrawn="1"/>
        </p:nvSpPr>
        <p:spPr>
          <a:xfrm>
            <a:off x="1806833" y="2191462"/>
            <a:ext cx="4381395" cy="707886"/>
          </a:xfrm>
          <a:prstGeom prst="rect">
            <a:avLst/>
          </a:prstGeom>
          <a:noFill/>
        </p:spPr>
        <p:txBody>
          <a:bodyPr wrap="square" rtlCol="0">
            <a:spAutoFit/>
          </a:bodyPr>
          <a:lstStyle/>
          <a:p>
            <a:pPr algn="ctr"/>
            <a:r>
              <a:rPr lang="ru-RU" sz="1000" dirty="0">
                <a:solidFill>
                  <a:schemeClr val="bg1"/>
                </a:solidFill>
                <a:latin typeface="Arial" panose="020B0604020202020204" pitchFamily="34" charset="0"/>
                <a:cs typeface="Arial" panose="020B0604020202020204" pitchFamily="34" charset="0"/>
              </a:rPr>
              <a:t>УПРАВЛЕНИЕ ФЕДЕРАЛЬНОЙ СЛУЖБЫ</a:t>
            </a:r>
          </a:p>
          <a:p>
            <a:pPr algn="ctr"/>
            <a:r>
              <a:rPr lang="ru-RU" sz="1000" dirty="0">
                <a:solidFill>
                  <a:schemeClr val="bg1"/>
                </a:solidFill>
                <a:latin typeface="Arial" panose="020B0604020202020204" pitchFamily="34" charset="0"/>
                <a:cs typeface="Arial" panose="020B0604020202020204" pitchFamily="34" charset="0"/>
              </a:rPr>
              <a:t>ГОСУДАРСТВЕННОЙ СТАТИСТИКИ</a:t>
            </a:r>
          </a:p>
          <a:p>
            <a:pPr algn="ctr"/>
            <a:r>
              <a:rPr lang="ru-RU" sz="1000" dirty="0">
                <a:solidFill>
                  <a:schemeClr val="bg1"/>
                </a:solidFill>
                <a:latin typeface="Arial" panose="020B0604020202020204" pitchFamily="34" charset="0"/>
                <a:cs typeface="Arial" panose="020B0604020202020204" pitchFamily="34" charset="0"/>
              </a:rPr>
              <a:t>ПО КРАСНОДАРСКОМУ КРАЮ</a:t>
            </a:r>
          </a:p>
          <a:p>
            <a:pPr algn="ctr"/>
            <a:r>
              <a:rPr lang="ru-RU" sz="1000" dirty="0">
                <a:solidFill>
                  <a:schemeClr val="bg1"/>
                </a:solidFill>
                <a:latin typeface="Arial" panose="020B0604020202020204" pitchFamily="34" charset="0"/>
                <a:cs typeface="Arial" panose="020B0604020202020204" pitchFamily="34" charset="0"/>
              </a:rPr>
              <a:t>И РЕСПУБЛИКЕ АДЫГЕЯ</a:t>
            </a:r>
          </a:p>
        </p:txBody>
      </p:sp>
      <p:sp>
        <p:nvSpPr>
          <p:cNvPr id="3" name="Текст 2">
            <a:extLst>
              <a:ext uri="{FF2B5EF4-FFF2-40B4-BE49-F238E27FC236}">
                <a16:creationId xmlns:a16="http://schemas.microsoft.com/office/drawing/2014/main" id="{C1AF1070-B945-8D4C-899C-993073D72606}"/>
              </a:ext>
            </a:extLst>
          </p:cNvPr>
          <p:cNvSpPr>
            <a:spLocks noGrp="1"/>
          </p:cNvSpPr>
          <p:nvPr>
            <p:ph type="body" sz="quarter" idx="10"/>
          </p:nvPr>
        </p:nvSpPr>
        <p:spPr>
          <a:xfrm>
            <a:off x="4650882" y="3845860"/>
            <a:ext cx="4860182" cy="923330"/>
          </a:xfrm>
          <a:prstGeom prst="rect">
            <a:avLst/>
          </a:prstGeom>
          <a:noFill/>
        </p:spPr>
        <p:txBody>
          <a:bodyPr wrap="square" rtlCol="0">
            <a:spAutoFit/>
          </a:bodyPr>
          <a:lstStyle>
            <a:lvl1pPr marL="0" indent="0">
              <a:buNone/>
              <a:defRPr lang="ru-RU" sz="5400" b="1" dirty="0" smtClean="0">
                <a:solidFill>
                  <a:schemeClr val="bg1"/>
                </a:solidFill>
                <a:latin typeface="Arial" panose="020B0604020202020204" pitchFamily="34" charset="0"/>
                <a:cs typeface="Arial" panose="020B0604020202020204" pitchFamily="34" charset="0"/>
              </a:defRPr>
            </a:lvl1pPr>
            <a:lvl2pPr>
              <a:defRPr lang="ru-RU" sz="1800" dirty="0" smtClean="0"/>
            </a:lvl2pPr>
            <a:lvl3pPr>
              <a:defRPr lang="ru-RU" sz="1800" dirty="0" smtClean="0"/>
            </a:lvl3pPr>
            <a:lvl4pPr>
              <a:defRPr lang="ru-RU" dirty="0" smtClean="0"/>
            </a:lvl4pPr>
            <a:lvl5pPr>
              <a:defRPr lang="ru-RU" dirty="0"/>
            </a:lvl5pPr>
          </a:lstStyle>
          <a:p>
            <a:pPr marL="0" lvl="0"/>
            <a:r>
              <a:rPr lang="ru-RU" dirty="0"/>
              <a:t>Образец</a:t>
            </a:r>
          </a:p>
        </p:txBody>
      </p:sp>
      <p:sp>
        <p:nvSpPr>
          <p:cNvPr id="15" name="Текст 14">
            <a:extLst>
              <a:ext uri="{FF2B5EF4-FFF2-40B4-BE49-F238E27FC236}">
                <a16:creationId xmlns:a16="http://schemas.microsoft.com/office/drawing/2014/main" id="{DD92C87E-2341-274B-BF52-A5D44F5B38BB}"/>
              </a:ext>
            </a:extLst>
          </p:cNvPr>
          <p:cNvSpPr>
            <a:spLocks noGrp="1"/>
          </p:cNvSpPr>
          <p:nvPr>
            <p:ph type="body" sz="quarter" idx="11"/>
          </p:nvPr>
        </p:nvSpPr>
        <p:spPr>
          <a:xfrm>
            <a:off x="5787274" y="5527411"/>
            <a:ext cx="5565050" cy="505267"/>
          </a:xfrm>
          <a:prstGeom prst="rect">
            <a:avLst/>
          </a:prstGeom>
        </p:spPr>
        <p:txBody>
          <a:bodyPr vert="horz" wrap="square" lIns="0" tIns="12700" rIns="0" bIns="0" rtlCol="0">
            <a:spAutoFit/>
          </a:bodyPr>
          <a:lstStyle>
            <a:lvl1pPr marL="0" indent="0">
              <a:buNone/>
              <a:defRPr lang="ru-RU" smtClean="0">
                <a:solidFill>
                  <a:srgbClr val="C00000"/>
                </a:solidFill>
                <a:latin typeface="Arial"/>
                <a:cs typeface="Arial"/>
              </a:defRPr>
            </a:lvl1pPr>
            <a:lvl2pPr>
              <a:defRPr lang="ru-RU" sz="1800" smtClean="0"/>
            </a:lvl2pPr>
            <a:lvl3pPr>
              <a:defRPr lang="ru-RU" sz="1800" smtClean="0"/>
            </a:lvl3pPr>
            <a:lvl4pPr>
              <a:defRPr lang="ru-RU" smtClean="0"/>
            </a:lvl4pPr>
            <a:lvl5pPr>
              <a:defRPr lang="ru-RU"/>
            </a:lvl5pPr>
          </a:lstStyle>
          <a:p>
            <a:pPr marL="12700" lvl="0">
              <a:spcBef>
                <a:spcPts val="100"/>
              </a:spcBef>
            </a:pPr>
            <a:r>
              <a:rPr lang="ru-RU" dirty="0"/>
              <a:t>Образец текста</a:t>
            </a:r>
          </a:p>
        </p:txBody>
      </p:sp>
      <p:grpSp>
        <p:nvGrpSpPr>
          <p:cNvPr id="34" name="Группа 33">
            <a:extLst>
              <a:ext uri="{FF2B5EF4-FFF2-40B4-BE49-F238E27FC236}">
                <a16:creationId xmlns:a16="http://schemas.microsoft.com/office/drawing/2014/main" id="{C0E2B938-342D-8049-8714-0DBDEFB7B8E6}"/>
              </a:ext>
            </a:extLst>
          </p:cNvPr>
          <p:cNvGrpSpPr/>
          <p:nvPr userDrawn="1"/>
        </p:nvGrpSpPr>
        <p:grpSpPr>
          <a:xfrm>
            <a:off x="11455101" y="4641508"/>
            <a:ext cx="494045" cy="499100"/>
            <a:chOff x="9699205" y="5186438"/>
            <a:chExt cx="440055" cy="444500"/>
          </a:xfrm>
        </p:grpSpPr>
        <p:sp>
          <p:nvSpPr>
            <p:cNvPr id="35" name="object 16">
              <a:extLst>
                <a:ext uri="{FF2B5EF4-FFF2-40B4-BE49-F238E27FC236}">
                  <a16:creationId xmlns:a16="http://schemas.microsoft.com/office/drawing/2014/main" id="{C1AF891F-E358-354D-8AE1-626631524F42}"/>
                </a:ext>
              </a:extLst>
            </p:cNvPr>
            <p:cNvSpPr/>
            <p:nvPr/>
          </p:nvSpPr>
          <p:spPr>
            <a:xfrm>
              <a:off x="9699205" y="5186438"/>
              <a:ext cx="440055" cy="444500"/>
            </a:xfrm>
            <a:custGeom>
              <a:avLst/>
              <a:gdLst/>
              <a:ahLst/>
              <a:cxnLst/>
              <a:rect l="l" t="t" r="r" b="b"/>
              <a:pathLst>
                <a:path w="440054" h="444500">
                  <a:moveTo>
                    <a:pt x="0" y="0"/>
                  </a:moveTo>
                  <a:lnTo>
                    <a:pt x="439940" y="0"/>
                  </a:lnTo>
                  <a:lnTo>
                    <a:pt x="439940" y="444118"/>
                  </a:lnTo>
                  <a:lnTo>
                    <a:pt x="0" y="444118"/>
                  </a:lnTo>
                  <a:lnTo>
                    <a:pt x="0" y="0"/>
                  </a:lnTo>
                  <a:close/>
                </a:path>
              </a:pathLst>
            </a:custGeom>
            <a:solidFill>
              <a:srgbClr val="FFC32E"/>
            </a:solidFill>
          </p:spPr>
          <p:txBody>
            <a:bodyPr wrap="square" lIns="0" tIns="0" rIns="0" bIns="0" rtlCol="0"/>
            <a:lstStyle/>
            <a:p>
              <a:endParaRPr/>
            </a:p>
          </p:txBody>
        </p:sp>
        <p:sp>
          <p:nvSpPr>
            <p:cNvPr id="36" name="object 17">
              <a:extLst>
                <a:ext uri="{FF2B5EF4-FFF2-40B4-BE49-F238E27FC236}">
                  <a16:creationId xmlns:a16="http://schemas.microsoft.com/office/drawing/2014/main" id="{3EAFB859-847C-C54D-A042-FD8F8AE9C64B}"/>
                </a:ext>
              </a:extLst>
            </p:cNvPr>
            <p:cNvSpPr/>
            <p:nvPr/>
          </p:nvSpPr>
          <p:spPr>
            <a:xfrm>
              <a:off x="9859266" y="5292379"/>
              <a:ext cx="136778" cy="256938"/>
            </a:xfrm>
            <a:prstGeom prst="rect">
              <a:avLst/>
            </a:prstGeom>
            <a:blipFill>
              <a:blip r:embed="rId4" cstate="print"/>
              <a:stretch>
                <a:fillRect/>
              </a:stretch>
            </a:blipFill>
          </p:spPr>
          <p:txBody>
            <a:bodyPr wrap="square" lIns="0" tIns="0" rIns="0" bIns="0" rtlCol="0"/>
            <a:lstStyle/>
            <a:p>
              <a:endParaRPr/>
            </a:p>
          </p:txBody>
        </p:sp>
      </p:grpSp>
      <p:sp>
        <p:nvSpPr>
          <p:cNvPr id="10" name="TextBox 9">
            <a:extLst>
              <a:ext uri="{FF2B5EF4-FFF2-40B4-BE49-F238E27FC236}">
                <a16:creationId xmlns:a16="http://schemas.microsoft.com/office/drawing/2014/main" id="{E97C47BF-43EF-F942-8B55-90BCB0808BB2}"/>
              </a:ext>
            </a:extLst>
          </p:cNvPr>
          <p:cNvSpPr txBox="1"/>
          <p:nvPr userDrawn="1"/>
        </p:nvSpPr>
        <p:spPr>
          <a:xfrm>
            <a:off x="2045048" y="3016316"/>
            <a:ext cx="4381395" cy="246221"/>
          </a:xfrm>
          <a:prstGeom prst="rect">
            <a:avLst/>
          </a:prstGeom>
          <a:noFill/>
        </p:spPr>
        <p:txBody>
          <a:bodyPr wrap="square" rtlCol="0">
            <a:spAutoFit/>
          </a:bodyPr>
          <a:lstStyle/>
          <a:p>
            <a:pPr algn="ctr"/>
            <a:r>
              <a:rPr lang="ru-RU" sz="1000" dirty="0">
                <a:solidFill>
                  <a:schemeClr val="bg1"/>
                </a:solidFill>
                <a:latin typeface="Arial" panose="020B0604020202020204" pitchFamily="34" charset="0"/>
                <a:cs typeface="Arial" panose="020B0604020202020204" pitchFamily="34" charset="0"/>
              </a:rPr>
              <a:t>(КРАСНОДАРСТАТ)</a:t>
            </a:r>
          </a:p>
        </p:txBody>
      </p:sp>
    </p:spTree>
    <p:extLst>
      <p:ext uri="{BB962C8B-B14F-4D97-AF65-F5344CB8AC3E}">
        <p14:creationId xmlns:p14="http://schemas.microsoft.com/office/powerpoint/2010/main" val="2551008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Оглавление">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06F2A08B-66B9-5F42-9C20-4975C2E6BBE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409" r="23284"/>
          <a:stretch/>
        </p:blipFill>
        <p:spPr>
          <a:xfrm>
            <a:off x="12697" y="0"/>
            <a:ext cx="5532004" cy="6848977"/>
          </a:xfrm>
          <a:prstGeom prst="rect">
            <a:avLst/>
          </a:prstGeom>
        </p:spPr>
      </p:pic>
      <p:sp>
        <p:nvSpPr>
          <p:cNvPr id="12" name="object 6">
            <a:extLst>
              <a:ext uri="{FF2B5EF4-FFF2-40B4-BE49-F238E27FC236}">
                <a16:creationId xmlns:a16="http://schemas.microsoft.com/office/drawing/2014/main" id="{01840757-1A8F-8940-BE11-7CD26EE44EBD}"/>
              </a:ext>
            </a:extLst>
          </p:cNvPr>
          <p:cNvSpPr/>
          <p:nvPr userDrawn="1"/>
        </p:nvSpPr>
        <p:spPr>
          <a:xfrm>
            <a:off x="2" y="4380"/>
            <a:ext cx="5532004" cy="6853620"/>
          </a:xfrm>
          <a:prstGeom prst="rect">
            <a:avLst/>
          </a:prstGeom>
          <a:gradFill>
            <a:gsLst>
              <a:gs pos="3000">
                <a:schemeClr val="tx2">
                  <a:lumMod val="75000"/>
                  <a:alpha val="57000"/>
                </a:schemeClr>
              </a:gs>
              <a:gs pos="100000">
                <a:schemeClr val="tx2">
                  <a:lumMod val="50000"/>
                  <a:alpha val="48000"/>
                </a:schemeClr>
              </a:gs>
            </a:gsLst>
            <a:lin ang="5400000" scaled="0"/>
          </a:gradFill>
        </p:spPr>
        <p:txBody>
          <a:bodyPr wrap="square" lIns="0" tIns="0" rIns="0" bIns="0" rtlCol="0"/>
          <a:lstStyle/>
          <a:p>
            <a:endParaRPr/>
          </a:p>
        </p:txBody>
      </p:sp>
      <p:sp>
        <p:nvSpPr>
          <p:cNvPr id="20" name="object 3">
            <a:extLst>
              <a:ext uri="{FF2B5EF4-FFF2-40B4-BE49-F238E27FC236}">
                <a16:creationId xmlns:a16="http://schemas.microsoft.com/office/drawing/2014/main" id="{4F1E6446-080F-6744-BA0A-A2185B987FC3}"/>
              </a:ext>
            </a:extLst>
          </p:cNvPr>
          <p:cNvSpPr/>
          <p:nvPr userDrawn="1"/>
        </p:nvSpPr>
        <p:spPr>
          <a:xfrm>
            <a:off x="-391" y="-1610"/>
            <a:ext cx="5545095" cy="1332000"/>
          </a:xfrm>
          <a:prstGeom prst="rect">
            <a:avLst/>
          </a:prstGeom>
          <a:blipFill dpi="0" rotWithShape="1">
            <a:blip r:embed="rId3" cstate="print">
              <a:alphaModFix amt="50000"/>
            </a:blip>
            <a:srcRect/>
            <a:stretch>
              <a:fillRect/>
            </a:stretch>
          </a:blipFill>
        </p:spPr>
        <p:txBody>
          <a:bodyPr wrap="square" lIns="0" tIns="0" rIns="0" bIns="0" rtlCol="0"/>
          <a:lstStyle/>
          <a:p>
            <a:endParaRPr dirty="0"/>
          </a:p>
        </p:txBody>
      </p:sp>
      <p:sp>
        <p:nvSpPr>
          <p:cNvPr id="23" name="object 3">
            <a:extLst>
              <a:ext uri="{FF2B5EF4-FFF2-40B4-BE49-F238E27FC236}">
                <a16:creationId xmlns:a16="http://schemas.microsoft.com/office/drawing/2014/main" id="{FF746D93-968B-0A4F-9742-5AFBFB36E8A1}"/>
              </a:ext>
            </a:extLst>
          </p:cNvPr>
          <p:cNvSpPr/>
          <p:nvPr userDrawn="1"/>
        </p:nvSpPr>
        <p:spPr>
          <a:xfrm>
            <a:off x="12697" y="5558636"/>
            <a:ext cx="5532004" cy="1299364"/>
          </a:xfrm>
          <a:prstGeom prst="rect">
            <a:avLst/>
          </a:prstGeom>
          <a:blipFill dpi="0" rotWithShape="1">
            <a:blip r:embed="rId3" cstate="print">
              <a:alphaModFix amt="39000"/>
            </a:blip>
            <a:srcRect/>
            <a:stretch>
              <a:fillRect/>
            </a:stretch>
          </a:blipFill>
        </p:spPr>
        <p:txBody>
          <a:bodyPr wrap="square" lIns="0" tIns="0" rIns="0" bIns="0" rtlCol="0"/>
          <a:lstStyle/>
          <a:p>
            <a:endParaRPr dirty="0"/>
          </a:p>
        </p:txBody>
      </p:sp>
      <p:sp>
        <p:nvSpPr>
          <p:cNvPr id="3" name="Номер слайда 2">
            <a:extLst>
              <a:ext uri="{FF2B5EF4-FFF2-40B4-BE49-F238E27FC236}">
                <a16:creationId xmlns:a16="http://schemas.microsoft.com/office/drawing/2014/main" id="{A8F43CCF-0C8C-B749-9C98-DED4A3D4F37B}"/>
              </a:ext>
            </a:extLst>
          </p:cNvPr>
          <p:cNvSpPr>
            <a:spLocks noGrp="1"/>
          </p:cNvSpPr>
          <p:nvPr>
            <p:ph type="sldNum" sz="quarter" idx="10"/>
          </p:nvPr>
        </p:nvSpPr>
        <p:spPr/>
        <p:txBody>
          <a:bodyPr/>
          <a:lstStyle/>
          <a:p>
            <a:fld id="{41B81EEA-DF2A-1C47-9781-44818CAE4220}" type="slidenum">
              <a:rPr lang="ru-RU" smtClean="0"/>
              <a:pPr/>
              <a:t>‹#›</a:t>
            </a:fld>
            <a:endParaRPr lang="ru-RU"/>
          </a:p>
        </p:txBody>
      </p:sp>
      <p:grpSp>
        <p:nvGrpSpPr>
          <p:cNvPr id="4" name="Группа 3">
            <a:extLst>
              <a:ext uri="{FF2B5EF4-FFF2-40B4-BE49-F238E27FC236}">
                <a16:creationId xmlns:a16="http://schemas.microsoft.com/office/drawing/2014/main" id="{4964DB4B-B7EC-3D47-A179-1426679A7A13}"/>
              </a:ext>
            </a:extLst>
          </p:cNvPr>
          <p:cNvGrpSpPr/>
          <p:nvPr userDrawn="1"/>
        </p:nvGrpSpPr>
        <p:grpSpPr>
          <a:xfrm>
            <a:off x="11696370" y="5699624"/>
            <a:ext cx="494045" cy="499100"/>
            <a:chOff x="9699205" y="5186438"/>
            <a:chExt cx="440055" cy="444500"/>
          </a:xfrm>
        </p:grpSpPr>
        <p:sp>
          <p:nvSpPr>
            <p:cNvPr id="5" name="object 16">
              <a:extLst>
                <a:ext uri="{FF2B5EF4-FFF2-40B4-BE49-F238E27FC236}">
                  <a16:creationId xmlns:a16="http://schemas.microsoft.com/office/drawing/2014/main" id="{9E747D6A-7EA4-7342-BF64-4108572BCA2F}"/>
                </a:ext>
              </a:extLst>
            </p:cNvPr>
            <p:cNvSpPr/>
            <p:nvPr/>
          </p:nvSpPr>
          <p:spPr>
            <a:xfrm>
              <a:off x="9699205" y="5186438"/>
              <a:ext cx="440055" cy="444500"/>
            </a:xfrm>
            <a:custGeom>
              <a:avLst/>
              <a:gdLst/>
              <a:ahLst/>
              <a:cxnLst/>
              <a:rect l="l" t="t" r="r" b="b"/>
              <a:pathLst>
                <a:path w="440054" h="444500">
                  <a:moveTo>
                    <a:pt x="0" y="0"/>
                  </a:moveTo>
                  <a:lnTo>
                    <a:pt x="439940" y="0"/>
                  </a:lnTo>
                  <a:lnTo>
                    <a:pt x="439940" y="444118"/>
                  </a:lnTo>
                  <a:lnTo>
                    <a:pt x="0" y="444118"/>
                  </a:lnTo>
                  <a:lnTo>
                    <a:pt x="0" y="0"/>
                  </a:lnTo>
                  <a:close/>
                </a:path>
              </a:pathLst>
            </a:custGeom>
            <a:solidFill>
              <a:srgbClr val="FFC32E"/>
            </a:solidFill>
          </p:spPr>
          <p:txBody>
            <a:bodyPr wrap="square" lIns="0" tIns="0" rIns="0" bIns="0" rtlCol="0"/>
            <a:lstStyle/>
            <a:p>
              <a:endParaRPr/>
            </a:p>
          </p:txBody>
        </p:sp>
        <p:sp>
          <p:nvSpPr>
            <p:cNvPr id="6" name="object 17">
              <a:extLst>
                <a:ext uri="{FF2B5EF4-FFF2-40B4-BE49-F238E27FC236}">
                  <a16:creationId xmlns:a16="http://schemas.microsoft.com/office/drawing/2014/main" id="{2FD602E7-D3D4-E74F-A1CD-F4B66EB3A131}"/>
                </a:ext>
              </a:extLst>
            </p:cNvPr>
            <p:cNvSpPr/>
            <p:nvPr/>
          </p:nvSpPr>
          <p:spPr>
            <a:xfrm>
              <a:off x="9859266" y="5292379"/>
              <a:ext cx="136778" cy="256938"/>
            </a:xfrm>
            <a:prstGeom prst="rect">
              <a:avLst/>
            </a:prstGeom>
            <a:blipFill>
              <a:blip r:embed="rId4" cstate="print"/>
              <a:stretch>
                <a:fillRect/>
              </a:stretch>
            </a:blipFill>
          </p:spPr>
          <p:txBody>
            <a:bodyPr wrap="square" lIns="0" tIns="0" rIns="0" bIns="0" rtlCol="0"/>
            <a:lstStyle/>
            <a:p>
              <a:endParaRPr/>
            </a:p>
          </p:txBody>
        </p:sp>
      </p:grpSp>
      <p:sp>
        <p:nvSpPr>
          <p:cNvPr id="13" name="object 7">
            <a:extLst>
              <a:ext uri="{FF2B5EF4-FFF2-40B4-BE49-F238E27FC236}">
                <a16:creationId xmlns:a16="http://schemas.microsoft.com/office/drawing/2014/main" id="{779541B8-14F7-6144-BB99-31217AC29512}"/>
              </a:ext>
            </a:extLst>
          </p:cNvPr>
          <p:cNvSpPr/>
          <p:nvPr userDrawn="1"/>
        </p:nvSpPr>
        <p:spPr>
          <a:xfrm>
            <a:off x="5086617" y="1308392"/>
            <a:ext cx="459013" cy="4250249"/>
          </a:xfrm>
          <a:custGeom>
            <a:avLst/>
            <a:gdLst/>
            <a:ahLst/>
            <a:cxnLst/>
            <a:rect l="l" t="t" r="r" b="b"/>
            <a:pathLst>
              <a:path w="405764" h="3338195">
                <a:moveTo>
                  <a:pt x="405536" y="3337890"/>
                </a:moveTo>
                <a:lnTo>
                  <a:pt x="0" y="3337890"/>
                </a:lnTo>
                <a:lnTo>
                  <a:pt x="0" y="0"/>
                </a:lnTo>
                <a:lnTo>
                  <a:pt x="405536" y="0"/>
                </a:lnTo>
                <a:lnTo>
                  <a:pt x="405536" y="3337890"/>
                </a:lnTo>
                <a:close/>
              </a:path>
            </a:pathLst>
          </a:custGeom>
          <a:solidFill>
            <a:srgbClr val="E1002B"/>
          </a:solidFill>
        </p:spPr>
        <p:txBody>
          <a:bodyPr wrap="square" lIns="0" tIns="0" rIns="0" bIns="0" rtlCol="0"/>
          <a:lstStyle/>
          <a:p>
            <a:endParaRPr/>
          </a:p>
        </p:txBody>
      </p:sp>
      <p:pic>
        <p:nvPicPr>
          <p:cNvPr id="21" name="Рисунок 20">
            <a:extLst>
              <a:ext uri="{FF2B5EF4-FFF2-40B4-BE49-F238E27FC236}">
                <a16:creationId xmlns:a16="http://schemas.microsoft.com/office/drawing/2014/main" id="{10EB0EF1-D970-7241-BD5D-AE63BD22BB76}"/>
              </a:ext>
            </a:extLst>
          </p:cNvPr>
          <p:cNvPicPr>
            <a:picLocks noChangeAspect="1"/>
          </p:cNvPicPr>
          <p:nvPr userDrawn="1"/>
        </p:nvPicPr>
        <p:blipFill>
          <a:blip r:embed="rId5"/>
          <a:stretch>
            <a:fillRect/>
          </a:stretch>
        </p:blipFill>
        <p:spPr>
          <a:xfrm>
            <a:off x="651790" y="105218"/>
            <a:ext cx="917219" cy="1075891"/>
          </a:xfrm>
          <a:prstGeom prst="rect">
            <a:avLst/>
          </a:prstGeom>
        </p:spPr>
      </p:pic>
      <p:sp>
        <p:nvSpPr>
          <p:cNvPr id="22" name="TextBox 21">
            <a:extLst>
              <a:ext uri="{FF2B5EF4-FFF2-40B4-BE49-F238E27FC236}">
                <a16:creationId xmlns:a16="http://schemas.microsoft.com/office/drawing/2014/main" id="{C777D55F-3E95-904E-BFBB-D0759B65BA24}"/>
              </a:ext>
            </a:extLst>
          </p:cNvPr>
          <p:cNvSpPr txBox="1"/>
          <p:nvPr userDrawn="1"/>
        </p:nvSpPr>
        <p:spPr>
          <a:xfrm>
            <a:off x="1741010" y="457347"/>
            <a:ext cx="3830940" cy="400110"/>
          </a:xfrm>
          <a:prstGeom prst="rect">
            <a:avLst/>
          </a:prstGeom>
          <a:noFill/>
        </p:spPr>
        <p:txBody>
          <a:bodyPr wrap="square" rtlCol="0">
            <a:spAutoFit/>
          </a:bodyPr>
          <a:lstStyle/>
          <a:p>
            <a:pPr>
              <a:lnSpc>
                <a:spcPct val="100000"/>
              </a:lnSpc>
            </a:pPr>
            <a:r>
              <a:rPr lang="ru-RU" sz="2000" b="1" dirty="0">
                <a:solidFill>
                  <a:schemeClr val="bg1"/>
                </a:solidFill>
                <a:latin typeface="Arial" panose="020B0604020202020204" pitchFamily="34" charset="0"/>
                <a:cs typeface="Arial" panose="020B0604020202020204" pitchFamily="34" charset="0"/>
              </a:rPr>
              <a:t>КРАСНОДАРСТАТ</a:t>
            </a:r>
          </a:p>
        </p:txBody>
      </p:sp>
      <p:sp>
        <p:nvSpPr>
          <p:cNvPr id="25" name="Текст 24">
            <a:extLst>
              <a:ext uri="{FF2B5EF4-FFF2-40B4-BE49-F238E27FC236}">
                <a16:creationId xmlns:a16="http://schemas.microsoft.com/office/drawing/2014/main" id="{2A1C713C-8FE8-6D4A-9875-A226598F0C59}"/>
              </a:ext>
            </a:extLst>
          </p:cNvPr>
          <p:cNvSpPr>
            <a:spLocks noGrp="1"/>
          </p:cNvSpPr>
          <p:nvPr>
            <p:ph type="body" sz="quarter" idx="11"/>
          </p:nvPr>
        </p:nvSpPr>
        <p:spPr>
          <a:xfrm>
            <a:off x="990471" y="1400375"/>
            <a:ext cx="3936487" cy="3987800"/>
          </a:xfrm>
          <a:prstGeom prst="rect">
            <a:avLst/>
          </a:prstGeom>
        </p:spPr>
        <p:txBody>
          <a:bodyPr anchor="ctr" anchorCtr="0"/>
          <a:lstStyle>
            <a:lvl1pPr marL="0" indent="0" algn="r">
              <a:buNone/>
              <a:defRPr sz="4800">
                <a:solidFill>
                  <a:schemeClr val="bg1"/>
                </a:solidFill>
                <a:latin typeface="Arial" panose="020B0604020202020204" pitchFamily="34" charset="0"/>
                <a:cs typeface="Arial" panose="020B0604020202020204" pitchFamily="34" charset="0"/>
              </a:defRPr>
            </a:lvl1pPr>
          </a:lstStyle>
          <a:p>
            <a:pPr lvl="0"/>
            <a:endParaRPr lang="ru-RU" dirty="0"/>
          </a:p>
        </p:txBody>
      </p:sp>
    </p:spTree>
    <p:extLst>
      <p:ext uri="{BB962C8B-B14F-4D97-AF65-F5344CB8AC3E}">
        <p14:creationId xmlns:p14="http://schemas.microsoft.com/office/powerpoint/2010/main" val="6930727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итульный слайд">
    <p:spTree>
      <p:nvGrpSpPr>
        <p:cNvPr id="1" name=""/>
        <p:cNvGrpSpPr/>
        <p:nvPr/>
      </p:nvGrpSpPr>
      <p:grpSpPr>
        <a:xfrm>
          <a:off x="0" y="0"/>
          <a:ext cx="0" cy="0"/>
          <a:chOff x="0" y="0"/>
          <a:chExt cx="0" cy="0"/>
        </a:xfrm>
      </p:grpSpPr>
      <p:pic>
        <p:nvPicPr>
          <p:cNvPr id="19" name="Рисунок 18" descr="Изображение выглядит как сидит, дисплей, компьютер, стол&#10;&#10;Автоматически созданное описание">
            <a:extLst>
              <a:ext uri="{FF2B5EF4-FFF2-40B4-BE49-F238E27FC236}">
                <a16:creationId xmlns:a16="http://schemas.microsoft.com/office/drawing/2014/main" id="{5DDD05CB-2E66-FE41-B90C-3BED6168EC2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9" t="6771" r="65" b="10382"/>
          <a:stretch/>
        </p:blipFill>
        <p:spPr>
          <a:xfrm>
            <a:off x="3" y="0"/>
            <a:ext cx="12190412" cy="6863589"/>
          </a:xfrm>
          <a:prstGeom prst="rect">
            <a:avLst/>
          </a:prstGeom>
        </p:spPr>
      </p:pic>
      <p:pic>
        <p:nvPicPr>
          <p:cNvPr id="22" name="Рисунок 21">
            <a:extLst>
              <a:ext uri="{FF2B5EF4-FFF2-40B4-BE49-F238E27FC236}">
                <a16:creationId xmlns:a16="http://schemas.microsoft.com/office/drawing/2014/main" id="{E226F7B9-62D5-2742-9B27-DE7A734B57D3}"/>
              </a:ext>
            </a:extLst>
          </p:cNvPr>
          <p:cNvPicPr>
            <a:picLocks noChangeAspect="1"/>
          </p:cNvPicPr>
          <p:nvPr/>
        </p:nvPicPr>
        <p:blipFill>
          <a:blip r:embed="rId3"/>
          <a:stretch>
            <a:fillRect/>
          </a:stretch>
        </p:blipFill>
        <p:spPr>
          <a:xfrm>
            <a:off x="3468476" y="1295163"/>
            <a:ext cx="767268" cy="900000"/>
          </a:xfrm>
          <a:prstGeom prst="rect">
            <a:avLst/>
          </a:prstGeom>
        </p:spPr>
      </p:pic>
      <p:sp>
        <p:nvSpPr>
          <p:cNvPr id="25" name="TextBox 24">
            <a:extLst>
              <a:ext uri="{FF2B5EF4-FFF2-40B4-BE49-F238E27FC236}">
                <a16:creationId xmlns:a16="http://schemas.microsoft.com/office/drawing/2014/main" id="{E97C47BF-43EF-F942-8B55-90BCB0808BB2}"/>
              </a:ext>
            </a:extLst>
          </p:cNvPr>
          <p:cNvSpPr txBox="1"/>
          <p:nvPr/>
        </p:nvSpPr>
        <p:spPr>
          <a:xfrm>
            <a:off x="1806833" y="2191462"/>
            <a:ext cx="4381395" cy="707886"/>
          </a:xfrm>
          <a:prstGeom prst="rect">
            <a:avLst/>
          </a:prstGeom>
          <a:noFill/>
        </p:spPr>
        <p:txBody>
          <a:bodyPr wrap="square" rtlCol="0">
            <a:spAutoFit/>
          </a:bodyPr>
          <a:lstStyle/>
          <a:p>
            <a:pPr algn="ctr"/>
            <a:r>
              <a:rPr lang="ru-RU" sz="1000" dirty="0">
                <a:solidFill>
                  <a:schemeClr val="bg1"/>
                </a:solidFill>
                <a:latin typeface="Arial" panose="020B0604020202020204" pitchFamily="34" charset="0"/>
                <a:cs typeface="Arial" panose="020B0604020202020204" pitchFamily="34" charset="0"/>
              </a:rPr>
              <a:t>УПРАВЛЕНИЕ ФЕДЕРАЛЬНОЙ СЛУЖБЫ</a:t>
            </a:r>
          </a:p>
          <a:p>
            <a:pPr algn="ctr"/>
            <a:r>
              <a:rPr lang="ru-RU" sz="1000" dirty="0">
                <a:solidFill>
                  <a:schemeClr val="bg1"/>
                </a:solidFill>
                <a:latin typeface="Arial" panose="020B0604020202020204" pitchFamily="34" charset="0"/>
                <a:cs typeface="Arial" panose="020B0604020202020204" pitchFamily="34" charset="0"/>
              </a:rPr>
              <a:t>ГОСУДАРСТВЕННОЙ СТАТИСТИКИ</a:t>
            </a:r>
          </a:p>
          <a:p>
            <a:pPr algn="ctr"/>
            <a:r>
              <a:rPr lang="ru-RU" sz="1000" dirty="0">
                <a:solidFill>
                  <a:schemeClr val="bg1"/>
                </a:solidFill>
                <a:latin typeface="Arial" panose="020B0604020202020204" pitchFamily="34" charset="0"/>
                <a:cs typeface="Arial" panose="020B0604020202020204" pitchFamily="34" charset="0"/>
              </a:rPr>
              <a:t>ПО КРАСНОДАРСКОМУ КРАЮ</a:t>
            </a:r>
          </a:p>
          <a:p>
            <a:pPr algn="ctr"/>
            <a:r>
              <a:rPr lang="ru-RU" sz="1000" dirty="0">
                <a:solidFill>
                  <a:schemeClr val="bg1"/>
                </a:solidFill>
                <a:latin typeface="Arial" panose="020B0604020202020204" pitchFamily="34" charset="0"/>
                <a:cs typeface="Arial" panose="020B0604020202020204" pitchFamily="34" charset="0"/>
              </a:rPr>
              <a:t>И РЕСПУБЛИКЕ АДЫГЕЯ</a:t>
            </a:r>
          </a:p>
        </p:txBody>
      </p:sp>
      <p:sp>
        <p:nvSpPr>
          <p:cNvPr id="3" name="Текст 2">
            <a:extLst>
              <a:ext uri="{FF2B5EF4-FFF2-40B4-BE49-F238E27FC236}">
                <a16:creationId xmlns:a16="http://schemas.microsoft.com/office/drawing/2014/main" id="{C1AF1070-B945-8D4C-899C-993073D72606}"/>
              </a:ext>
            </a:extLst>
          </p:cNvPr>
          <p:cNvSpPr>
            <a:spLocks noGrp="1"/>
          </p:cNvSpPr>
          <p:nvPr>
            <p:ph type="body" sz="quarter" idx="10"/>
          </p:nvPr>
        </p:nvSpPr>
        <p:spPr>
          <a:xfrm>
            <a:off x="4650881" y="3845860"/>
            <a:ext cx="4860182" cy="840230"/>
          </a:xfrm>
          <a:prstGeom prst="rect">
            <a:avLst/>
          </a:prstGeom>
          <a:noFill/>
        </p:spPr>
        <p:txBody>
          <a:bodyPr wrap="square" rtlCol="0">
            <a:spAutoFit/>
          </a:bodyPr>
          <a:lstStyle>
            <a:lvl1pPr marL="0" indent="0">
              <a:buNone/>
              <a:defRPr lang="ru-RU" sz="5400" b="1" dirty="0" smtClean="0">
                <a:solidFill>
                  <a:schemeClr val="bg1"/>
                </a:solidFill>
                <a:latin typeface="Arial" panose="020B0604020202020204" pitchFamily="34" charset="0"/>
                <a:cs typeface="Arial" panose="020B0604020202020204" pitchFamily="34" charset="0"/>
              </a:defRPr>
            </a:lvl1pPr>
            <a:lvl2pPr>
              <a:defRPr lang="ru-RU" sz="1800" dirty="0" smtClean="0"/>
            </a:lvl2pPr>
            <a:lvl3pPr>
              <a:defRPr lang="ru-RU" sz="1800" dirty="0" smtClean="0"/>
            </a:lvl3pPr>
            <a:lvl4pPr>
              <a:defRPr lang="ru-RU" dirty="0" smtClean="0"/>
            </a:lvl4pPr>
            <a:lvl5pPr>
              <a:defRPr lang="ru-RU" dirty="0"/>
            </a:lvl5pPr>
          </a:lstStyle>
          <a:p>
            <a:pPr marL="0" lvl="0"/>
            <a:r>
              <a:rPr lang="ru-RU" dirty="0"/>
              <a:t>Образец</a:t>
            </a:r>
          </a:p>
        </p:txBody>
      </p:sp>
      <p:sp>
        <p:nvSpPr>
          <p:cNvPr id="15" name="Текст 14">
            <a:extLst>
              <a:ext uri="{FF2B5EF4-FFF2-40B4-BE49-F238E27FC236}">
                <a16:creationId xmlns:a16="http://schemas.microsoft.com/office/drawing/2014/main" id="{DD92C87E-2341-274B-BF52-A5D44F5B38BB}"/>
              </a:ext>
            </a:extLst>
          </p:cNvPr>
          <p:cNvSpPr>
            <a:spLocks noGrp="1"/>
          </p:cNvSpPr>
          <p:nvPr>
            <p:ph type="body" sz="quarter" idx="11"/>
          </p:nvPr>
        </p:nvSpPr>
        <p:spPr>
          <a:xfrm>
            <a:off x="5787273" y="5527407"/>
            <a:ext cx="5565050" cy="400622"/>
          </a:xfrm>
          <a:prstGeom prst="rect">
            <a:avLst/>
          </a:prstGeom>
        </p:spPr>
        <p:txBody>
          <a:bodyPr vert="horz" wrap="square" lIns="0" tIns="12700" rIns="0" bIns="0" rtlCol="0">
            <a:spAutoFit/>
          </a:bodyPr>
          <a:lstStyle>
            <a:lvl1pPr marL="0" indent="0">
              <a:buNone/>
              <a:defRPr lang="ru-RU" smtClean="0">
                <a:solidFill>
                  <a:srgbClr val="C00000"/>
                </a:solidFill>
                <a:latin typeface="Arial"/>
                <a:cs typeface="Arial"/>
              </a:defRPr>
            </a:lvl1pPr>
            <a:lvl2pPr>
              <a:defRPr lang="ru-RU" sz="1800" smtClean="0"/>
            </a:lvl2pPr>
            <a:lvl3pPr>
              <a:defRPr lang="ru-RU" sz="1800" smtClean="0"/>
            </a:lvl3pPr>
            <a:lvl4pPr>
              <a:defRPr lang="ru-RU" smtClean="0"/>
            </a:lvl4pPr>
            <a:lvl5pPr>
              <a:defRPr lang="ru-RU"/>
            </a:lvl5pPr>
          </a:lstStyle>
          <a:p>
            <a:pPr marL="12700" lvl="0">
              <a:spcBef>
                <a:spcPts val="100"/>
              </a:spcBef>
            </a:pPr>
            <a:r>
              <a:rPr lang="ru-RU" dirty="0"/>
              <a:t>Образец текста</a:t>
            </a:r>
          </a:p>
        </p:txBody>
      </p:sp>
      <p:grpSp>
        <p:nvGrpSpPr>
          <p:cNvPr id="34" name="Группа 33">
            <a:extLst>
              <a:ext uri="{FF2B5EF4-FFF2-40B4-BE49-F238E27FC236}">
                <a16:creationId xmlns:a16="http://schemas.microsoft.com/office/drawing/2014/main" id="{C0E2B938-342D-8049-8714-0DBDEFB7B8E6}"/>
              </a:ext>
            </a:extLst>
          </p:cNvPr>
          <p:cNvGrpSpPr/>
          <p:nvPr/>
        </p:nvGrpSpPr>
        <p:grpSpPr>
          <a:xfrm>
            <a:off x="11455100" y="4641508"/>
            <a:ext cx="494045" cy="499100"/>
            <a:chOff x="9699205" y="5186438"/>
            <a:chExt cx="440055" cy="444500"/>
          </a:xfrm>
        </p:grpSpPr>
        <p:sp>
          <p:nvSpPr>
            <p:cNvPr id="35" name="object 16">
              <a:extLst>
                <a:ext uri="{FF2B5EF4-FFF2-40B4-BE49-F238E27FC236}">
                  <a16:creationId xmlns:a16="http://schemas.microsoft.com/office/drawing/2014/main" id="{C1AF891F-E358-354D-8AE1-626631524F42}"/>
                </a:ext>
              </a:extLst>
            </p:cNvPr>
            <p:cNvSpPr/>
            <p:nvPr/>
          </p:nvSpPr>
          <p:spPr>
            <a:xfrm>
              <a:off x="9699205" y="5186438"/>
              <a:ext cx="440055" cy="444500"/>
            </a:xfrm>
            <a:custGeom>
              <a:avLst/>
              <a:gdLst/>
              <a:ahLst/>
              <a:cxnLst/>
              <a:rect l="l" t="t" r="r" b="b"/>
              <a:pathLst>
                <a:path w="440054" h="444500">
                  <a:moveTo>
                    <a:pt x="0" y="0"/>
                  </a:moveTo>
                  <a:lnTo>
                    <a:pt x="439940" y="0"/>
                  </a:lnTo>
                  <a:lnTo>
                    <a:pt x="439940" y="444118"/>
                  </a:lnTo>
                  <a:lnTo>
                    <a:pt x="0" y="444118"/>
                  </a:lnTo>
                  <a:lnTo>
                    <a:pt x="0" y="0"/>
                  </a:lnTo>
                  <a:close/>
                </a:path>
              </a:pathLst>
            </a:custGeom>
            <a:solidFill>
              <a:srgbClr val="FFC32E"/>
            </a:solidFill>
          </p:spPr>
          <p:txBody>
            <a:bodyPr wrap="square" lIns="0" tIns="0" rIns="0" bIns="0" rtlCol="0"/>
            <a:lstStyle/>
            <a:p>
              <a:endParaRPr/>
            </a:p>
          </p:txBody>
        </p:sp>
        <p:sp>
          <p:nvSpPr>
            <p:cNvPr id="36" name="object 17">
              <a:extLst>
                <a:ext uri="{FF2B5EF4-FFF2-40B4-BE49-F238E27FC236}">
                  <a16:creationId xmlns:a16="http://schemas.microsoft.com/office/drawing/2014/main" id="{3EAFB859-847C-C54D-A042-FD8F8AE9C64B}"/>
                </a:ext>
              </a:extLst>
            </p:cNvPr>
            <p:cNvSpPr/>
            <p:nvPr/>
          </p:nvSpPr>
          <p:spPr>
            <a:xfrm>
              <a:off x="9859266" y="5292379"/>
              <a:ext cx="136778" cy="256938"/>
            </a:xfrm>
            <a:prstGeom prst="rect">
              <a:avLst/>
            </a:prstGeom>
            <a:blipFill>
              <a:blip r:embed="rId4" cstate="print"/>
              <a:stretch>
                <a:fillRect/>
              </a:stretch>
            </a:blipFill>
          </p:spPr>
          <p:txBody>
            <a:bodyPr wrap="square" lIns="0" tIns="0" rIns="0" bIns="0" rtlCol="0"/>
            <a:lstStyle/>
            <a:p>
              <a:endParaRPr/>
            </a:p>
          </p:txBody>
        </p:sp>
      </p:grpSp>
      <p:sp>
        <p:nvSpPr>
          <p:cNvPr id="10" name="TextBox 9">
            <a:extLst>
              <a:ext uri="{FF2B5EF4-FFF2-40B4-BE49-F238E27FC236}">
                <a16:creationId xmlns:a16="http://schemas.microsoft.com/office/drawing/2014/main" id="{E97C47BF-43EF-F942-8B55-90BCB0808BB2}"/>
              </a:ext>
            </a:extLst>
          </p:cNvPr>
          <p:cNvSpPr txBox="1"/>
          <p:nvPr/>
        </p:nvSpPr>
        <p:spPr>
          <a:xfrm>
            <a:off x="2045047" y="3016314"/>
            <a:ext cx="4381395" cy="246221"/>
          </a:xfrm>
          <a:prstGeom prst="rect">
            <a:avLst/>
          </a:prstGeom>
          <a:noFill/>
        </p:spPr>
        <p:txBody>
          <a:bodyPr wrap="square" rtlCol="0">
            <a:spAutoFit/>
          </a:bodyPr>
          <a:lstStyle/>
          <a:p>
            <a:pPr algn="ctr"/>
            <a:r>
              <a:rPr lang="ru-RU" sz="1000" dirty="0">
                <a:solidFill>
                  <a:schemeClr val="bg1"/>
                </a:solidFill>
                <a:latin typeface="Arial" panose="020B0604020202020204" pitchFamily="34" charset="0"/>
                <a:cs typeface="Arial" panose="020B0604020202020204" pitchFamily="34" charset="0"/>
              </a:rPr>
              <a:t>(КРАСНОДАРСТАТ)</a:t>
            </a:r>
          </a:p>
        </p:txBody>
      </p:sp>
    </p:spTree>
    <p:extLst>
      <p:ext uri="{BB962C8B-B14F-4D97-AF65-F5344CB8AC3E}">
        <p14:creationId xmlns:p14="http://schemas.microsoft.com/office/powerpoint/2010/main" val="19757388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Оглавление">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06F2A08B-66B9-5F42-9C20-4975C2E6BBE2}"/>
              </a:ext>
            </a:extLst>
          </p:cNvPr>
          <p:cNvPicPr>
            <a:picLocks noChangeAspect="1"/>
          </p:cNvPicPr>
          <p:nvPr/>
        </p:nvPicPr>
        <p:blipFill rotWithShape="1">
          <a:blip r:embed="rId2">
            <a:extLst>
              <a:ext uri="{28A0092B-C50C-407E-A947-70E740481C1C}">
                <a14:useLocalDpi xmlns:a14="http://schemas.microsoft.com/office/drawing/2010/main" val="0"/>
              </a:ext>
            </a:extLst>
          </a:blip>
          <a:srcRect l="21409" r="23284"/>
          <a:stretch/>
        </p:blipFill>
        <p:spPr>
          <a:xfrm>
            <a:off x="12697" y="0"/>
            <a:ext cx="5532004" cy="6848977"/>
          </a:xfrm>
          <a:prstGeom prst="rect">
            <a:avLst/>
          </a:prstGeom>
        </p:spPr>
      </p:pic>
      <p:sp>
        <p:nvSpPr>
          <p:cNvPr id="12" name="object 6">
            <a:extLst>
              <a:ext uri="{FF2B5EF4-FFF2-40B4-BE49-F238E27FC236}">
                <a16:creationId xmlns:a16="http://schemas.microsoft.com/office/drawing/2014/main" id="{01840757-1A8F-8940-BE11-7CD26EE44EBD}"/>
              </a:ext>
            </a:extLst>
          </p:cNvPr>
          <p:cNvSpPr/>
          <p:nvPr/>
        </p:nvSpPr>
        <p:spPr>
          <a:xfrm>
            <a:off x="1" y="4380"/>
            <a:ext cx="5532004" cy="6853620"/>
          </a:xfrm>
          <a:prstGeom prst="rect">
            <a:avLst/>
          </a:prstGeom>
          <a:gradFill>
            <a:gsLst>
              <a:gs pos="3000">
                <a:schemeClr val="tx2">
                  <a:lumMod val="75000"/>
                  <a:alpha val="57000"/>
                </a:schemeClr>
              </a:gs>
              <a:gs pos="100000">
                <a:schemeClr val="tx2">
                  <a:lumMod val="50000"/>
                  <a:alpha val="48000"/>
                </a:schemeClr>
              </a:gs>
            </a:gsLst>
            <a:lin ang="5400000" scaled="0"/>
          </a:gradFill>
        </p:spPr>
        <p:txBody>
          <a:bodyPr wrap="square" lIns="0" tIns="0" rIns="0" bIns="0" rtlCol="0"/>
          <a:lstStyle/>
          <a:p>
            <a:endParaRPr/>
          </a:p>
        </p:txBody>
      </p:sp>
      <p:sp>
        <p:nvSpPr>
          <p:cNvPr id="20" name="object 3">
            <a:extLst>
              <a:ext uri="{FF2B5EF4-FFF2-40B4-BE49-F238E27FC236}">
                <a16:creationId xmlns:a16="http://schemas.microsoft.com/office/drawing/2014/main" id="{4F1E6446-080F-6744-BA0A-A2185B987FC3}"/>
              </a:ext>
            </a:extLst>
          </p:cNvPr>
          <p:cNvSpPr/>
          <p:nvPr/>
        </p:nvSpPr>
        <p:spPr>
          <a:xfrm>
            <a:off x="-394" y="-1610"/>
            <a:ext cx="5545095" cy="1332000"/>
          </a:xfrm>
          <a:prstGeom prst="rect">
            <a:avLst/>
          </a:prstGeom>
          <a:blipFill dpi="0" rotWithShape="1">
            <a:blip r:embed="rId3" cstate="print">
              <a:alphaModFix amt="50000"/>
            </a:blip>
            <a:srcRect/>
            <a:stretch>
              <a:fillRect/>
            </a:stretch>
          </a:blipFill>
        </p:spPr>
        <p:txBody>
          <a:bodyPr wrap="square" lIns="0" tIns="0" rIns="0" bIns="0" rtlCol="0"/>
          <a:lstStyle/>
          <a:p>
            <a:endParaRPr dirty="0"/>
          </a:p>
        </p:txBody>
      </p:sp>
      <p:sp>
        <p:nvSpPr>
          <p:cNvPr id="23" name="object 3">
            <a:extLst>
              <a:ext uri="{FF2B5EF4-FFF2-40B4-BE49-F238E27FC236}">
                <a16:creationId xmlns:a16="http://schemas.microsoft.com/office/drawing/2014/main" id="{FF746D93-968B-0A4F-9742-5AFBFB36E8A1}"/>
              </a:ext>
            </a:extLst>
          </p:cNvPr>
          <p:cNvSpPr/>
          <p:nvPr/>
        </p:nvSpPr>
        <p:spPr>
          <a:xfrm>
            <a:off x="12697" y="5558636"/>
            <a:ext cx="5532004" cy="1299364"/>
          </a:xfrm>
          <a:prstGeom prst="rect">
            <a:avLst/>
          </a:prstGeom>
          <a:blipFill dpi="0" rotWithShape="1">
            <a:blip r:embed="rId3" cstate="print">
              <a:alphaModFix amt="39000"/>
            </a:blip>
            <a:srcRect/>
            <a:stretch>
              <a:fillRect/>
            </a:stretch>
          </a:blipFill>
        </p:spPr>
        <p:txBody>
          <a:bodyPr wrap="square" lIns="0" tIns="0" rIns="0" bIns="0" rtlCol="0"/>
          <a:lstStyle/>
          <a:p>
            <a:endParaRPr dirty="0"/>
          </a:p>
        </p:txBody>
      </p:sp>
      <p:sp>
        <p:nvSpPr>
          <p:cNvPr id="3" name="Номер слайда 2">
            <a:extLst>
              <a:ext uri="{FF2B5EF4-FFF2-40B4-BE49-F238E27FC236}">
                <a16:creationId xmlns:a16="http://schemas.microsoft.com/office/drawing/2014/main" id="{A8F43CCF-0C8C-B749-9C98-DED4A3D4F37B}"/>
              </a:ext>
            </a:extLst>
          </p:cNvPr>
          <p:cNvSpPr>
            <a:spLocks noGrp="1"/>
          </p:cNvSpPr>
          <p:nvPr>
            <p:ph type="sldNum" sz="quarter" idx="10"/>
          </p:nvPr>
        </p:nvSpPr>
        <p:spPr/>
        <p:txBody>
          <a:bodyPr/>
          <a:lstStyle/>
          <a:p>
            <a:fld id="{41B81EEA-DF2A-1C47-9781-44818CAE4220}" type="slidenum">
              <a:rPr lang="ru-RU" smtClean="0"/>
              <a:pPr/>
              <a:t>‹#›</a:t>
            </a:fld>
            <a:endParaRPr lang="ru-RU"/>
          </a:p>
        </p:txBody>
      </p:sp>
      <p:grpSp>
        <p:nvGrpSpPr>
          <p:cNvPr id="4" name="Группа 3">
            <a:extLst>
              <a:ext uri="{FF2B5EF4-FFF2-40B4-BE49-F238E27FC236}">
                <a16:creationId xmlns:a16="http://schemas.microsoft.com/office/drawing/2014/main" id="{4964DB4B-B7EC-3D47-A179-1426679A7A13}"/>
              </a:ext>
            </a:extLst>
          </p:cNvPr>
          <p:cNvGrpSpPr/>
          <p:nvPr/>
        </p:nvGrpSpPr>
        <p:grpSpPr>
          <a:xfrm>
            <a:off x="11696369" y="5699624"/>
            <a:ext cx="494045" cy="499100"/>
            <a:chOff x="9699205" y="5186438"/>
            <a:chExt cx="440055" cy="444500"/>
          </a:xfrm>
        </p:grpSpPr>
        <p:sp>
          <p:nvSpPr>
            <p:cNvPr id="5" name="object 16">
              <a:extLst>
                <a:ext uri="{FF2B5EF4-FFF2-40B4-BE49-F238E27FC236}">
                  <a16:creationId xmlns:a16="http://schemas.microsoft.com/office/drawing/2014/main" id="{9E747D6A-7EA4-7342-BF64-4108572BCA2F}"/>
                </a:ext>
              </a:extLst>
            </p:cNvPr>
            <p:cNvSpPr/>
            <p:nvPr/>
          </p:nvSpPr>
          <p:spPr>
            <a:xfrm>
              <a:off x="9699205" y="5186438"/>
              <a:ext cx="440055" cy="444500"/>
            </a:xfrm>
            <a:custGeom>
              <a:avLst/>
              <a:gdLst/>
              <a:ahLst/>
              <a:cxnLst/>
              <a:rect l="l" t="t" r="r" b="b"/>
              <a:pathLst>
                <a:path w="440054" h="444500">
                  <a:moveTo>
                    <a:pt x="0" y="0"/>
                  </a:moveTo>
                  <a:lnTo>
                    <a:pt x="439940" y="0"/>
                  </a:lnTo>
                  <a:lnTo>
                    <a:pt x="439940" y="444118"/>
                  </a:lnTo>
                  <a:lnTo>
                    <a:pt x="0" y="444118"/>
                  </a:lnTo>
                  <a:lnTo>
                    <a:pt x="0" y="0"/>
                  </a:lnTo>
                  <a:close/>
                </a:path>
              </a:pathLst>
            </a:custGeom>
            <a:solidFill>
              <a:srgbClr val="FFC32E"/>
            </a:solidFill>
          </p:spPr>
          <p:txBody>
            <a:bodyPr wrap="square" lIns="0" tIns="0" rIns="0" bIns="0" rtlCol="0"/>
            <a:lstStyle/>
            <a:p>
              <a:endParaRPr/>
            </a:p>
          </p:txBody>
        </p:sp>
        <p:sp>
          <p:nvSpPr>
            <p:cNvPr id="6" name="object 17">
              <a:extLst>
                <a:ext uri="{FF2B5EF4-FFF2-40B4-BE49-F238E27FC236}">
                  <a16:creationId xmlns:a16="http://schemas.microsoft.com/office/drawing/2014/main" id="{2FD602E7-D3D4-E74F-A1CD-F4B66EB3A131}"/>
                </a:ext>
              </a:extLst>
            </p:cNvPr>
            <p:cNvSpPr/>
            <p:nvPr/>
          </p:nvSpPr>
          <p:spPr>
            <a:xfrm>
              <a:off x="9859266" y="5292379"/>
              <a:ext cx="136778" cy="256938"/>
            </a:xfrm>
            <a:prstGeom prst="rect">
              <a:avLst/>
            </a:prstGeom>
            <a:blipFill>
              <a:blip r:embed="rId4" cstate="print"/>
              <a:stretch>
                <a:fillRect/>
              </a:stretch>
            </a:blipFill>
          </p:spPr>
          <p:txBody>
            <a:bodyPr wrap="square" lIns="0" tIns="0" rIns="0" bIns="0" rtlCol="0"/>
            <a:lstStyle/>
            <a:p>
              <a:endParaRPr/>
            </a:p>
          </p:txBody>
        </p:sp>
      </p:grpSp>
      <p:sp>
        <p:nvSpPr>
          <p:cNvPr id="13" name="object 7">
            <a:extLst>
              <a:ext uri="{FF2B5EF4-FFF2-40B4-BE49-F238E27FC236}">
                <a16:creationId xmlns:a16="http://schemas.microsoft.com/office/drawing/2014/main" id="{779541B8-14F7-6144-BB99-31217AC29512}"/>
              </a:ext>
            </a:extLst>
          </p:cNvPr>
          <p:cNvSpPr/>
          <p:nvPr/>
        </p:nvSpPr>
        <p:spPr>
          <a:xfrm>
            <a:off x="5086615" y="1308390"/>
            <a:ext cx="459013" cy="4250249"/>
          </a:xfrm>
          <a:custGeom>
            <a:avLst/>
            <a:gdLst/>
            <a:ahLst/>
            <a:cxnLst/>
            <a:rect l="l" t="t" r="r" b="b"/>
            <a:pathLst>
              <a:path w="405764" h="3338195">
                <a:moveTo>
                  <a:pt x="405536" y="3337890"/>
                </a:moveTo>
                <a:lnTo>
                  <a:pt x="0" y="3337890"/>
                </a:lnTo>
                <a:lnTo>
                  <a:pt x="0" y="0"/>
                </a:lnTo>
                <a:lnTo>
                  <a:pt x="405536" y="0"/>
                </a:lnTo>
                <a:lnTo>
                  <a:pt x="405536" y="3337890"/>
                </a:lnTo>
                <a:close/>
              </a:path>
            </a:pathLst>
          </a:custGeom>
          <a:solidFill>
            <a:srgbClr val="E1002B"/>
          </a:solidFill>
        </p:spPr>
        <p:txBody>
          <a:bodyPr wrap="square" lIns="0" tIns="0" rIns="0" bIns="0" rtlCol="0"/>
          <a:lstStyle/>
          <a:p>
            <a:endParaRPr/>
          </a:p>
        </p:txBody>
      </p:sp>
      <p:pic>
        <p:nvPicPr>
          <p:cNvPr id="21" name="Рисунок 20">
            <a:extLst>
              <a:ext uri="{FF2B5EF4-FFF2-40B4-BE49-F238E27FC236}">
                <a16:creationId xmlns:a16="http://schemas.microsoft.com/office/drawing/2014/main" id="{10EB0EF1-D970-7241-BD5D-AE63BD22BB76}"/>
              </a:ext>
            </a:extLst>
          </p:cNvPr>
          <p:cNvPicPr>
            <a:picLocks noChangeAspect="1"/>
          </p:cNvPicPr>
          <p:nvPr/>
        </p:nvPicPr>
        <p:blipFill>
          <a:blip r:embed="rId5"/>
          <a:stretch>
            <a:fillRect/>
          </a:stretch>
        </p:blipFill>
        <p:spPr>
          <a:xfrm>
            <a:off x="651790" y="105218"/>
            <a:ext cx="917219" cy="1075891"/>
          </a:xfrm>
          <a:prstGeom prst="rect">
            <a:avLst/>
          </a:prstGeom>
        </p:spPr>
      </p:pic>
      <p:sp>
        <p:nvSpPr>
          <p:cNvPr id="22" name="TextBox 21">
            <a:extLst>
              <a:ext uri="{FF2B5EF4-FFF2-40B4-BE49-F238E27FC236}">
                <a16:creationId xmlns:a16="http://schemas.microsoft.com/office/drawing/2014/main" id="{C777D55F-3E95-904E-BFBB-D0759B65BA24}"/>
              </a:ext>
            </a:extLst>
          </p:cNvPr>
          <p:cNvSpPr txBox="1"/>
          <p:nvPr/>
        </p:nvSpPr>
        <p:spPr>
          <a:xfrm>
            <a:off x="1741007" y="457347"/>
            <a:ext cx="3830940" cy="400110"/>
          </a:xfrm>
          <a:prstGeom prst="rect">
            <a:avLst/>
          </a:prstGeom>
          <a:noFill/>
        </p:spPr>
        <p:txBody>
          <a:bodyPr wrap="square" rtlCol="0">
            <a:spAutoFit/>
          </a:bodyPr>
          <a:lstStyle/>
          <a:p>
            <a:pPr>
              <a:lnSpc>
                <a:spcPct val="100000"/>
              </a:lnSpc>
            </a:pPr>
            <a:r>
              <a:rPr lang="ru-RU" sz="2000" b="1" dirty="0">
                <a:solidFill>
                  <a:schemeClr val="bg1"/>
                </a:solidFill>
                <a:latin typeface="Arial" panose="020B0604020202020204" pitchFamily="34" charset="0"/>
                <a:cs typeface="Arial" panose="020B0604020202020204" pitchFamily="34" charset="0"/>
              </a:rPr>
              <a:t>КРАСНОДАРСТАТ</a:t>
            </a:r>
          </a:p>
        </p:txBody>
      </p:sp>
      <p:sp>
        <p:nvSpPr>
          <p:cNvPr id="25" name="Текст 24">
            <a:extLst>
              <a:ext uri="{FF2B5EF4-FFF2-40B4-BE49-F238E27FC236}">
                <a16:creationId xmlns:a16="http://schemas.microsoft.com/office/drawing/2014/main" id="{2A1C713C-8FE8-6D4A-9875-A226598F0C59}"/>
              </a:ext>
            </a:extLst>
          </p:cNvPr>
          <p:cNvSpPr>
            <a:spLocks noGrp="1"/>
          </p:cNvSpPr>
          <p:nvPr>
            <p:ph type="body" sz="quarter" idx="11"/>
          </p:nvPr>
        </p:nvSpPr>
        <p:spPr>
          <a:xfrm>
            <a:off x="990471" y="1400375"/>
            <a:ext cx="3936487" cy="3987800"/>
          </a:xfrm>
          <a:prstGeom prst="rect">
            <a:avLst/>
          </a:prstGeom>
        </p:spPr>
        <p:txBody>
          <a:bodyPr anchor="ctr" anchorCtr="0"/>
          <a:lstStyle>
            <a:lvl1pPr marL="0" indent="0" algn="r">
              <a:buNone/>
              <a:defRPr sz="4800">
                <a:solidFill>
                  <a:schemeClr val="bg1"/>
                </a:solidFill>
                <a:latin typeface="Arial" panose="020B0604020202020204" pitchFamily="34" charset="0"/>
                <a:cs typeface="Arial" panose="020B0604020202020204" pitchFamily="34" charset="0"/>
              </a:defRPr>
            </a:lvl1pPr>
          </a:lstStyle>
          <a:p>
            <a:pPr lvl="0"/>
            <a:endParaRPr lang="ru-RU" dirty="0"/>
          </a:p>
        </p:txBody>
      </p:sp>
      <p:pic>
        <p:nvPicPr>
          <p:cNvPr id="14" name="Рисунок 13">
            <a:extLst>
              <a:ext uri="{FF2B5EF4-FFF2-40B4-BE49-F238E27FC236}">
                <a16:creationId xmlns:a16="http://schemas.microsoft.com/office/drawing/2014/main" id="{06F2A08B-66B9-5F42-9C20-4975C2E6BBE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409" r="23284"/>
          <a:stretch/>
        </p:blipFill>
        <p:spPr>
          <a:xfrm>
            <a:off x="12697" y="0"/>
            <a:ext cx="5532004" cy="6848977"/>
          </a:xfrm>
          <a:prstGeom prst="rect">
            <a:avLst/>
          </a:prstGeom>
        </p:spPr>
      </p:pic>
      <p:sp>
        <p:nvSpPr>
          <p:cNvPr id="15" name="object 6">
            <a:extLst>
              <a:ext uri="{FF2B5EF4-FFF2-40B4-BE49-F238E27FC236}">
                <a16:creationId xmlns:a16="http://schemas.microsoft.com/office/drawing/2014/main" id="{01840757-1A8F-8940-BE11-7CD26EE44EBD}"/>
              </a:ext>
            </a:extLst>
          </p:cNvPr>
          <p:cNvSpPr/>
          <p:nvPr userDrawn="1"/>
        </p:nvSpPr>
        <p:spPr>
          <a:xfrm>
            <a:off x="2" y="4380"/>
            <a:ext cx="5532004" cy="6853620"/>
          </a:xfrm>
          <a:prstGeom prst="rect">
            <a:avLst/>
          </a:prstGeom>
          <a:gradFill>
            <a:gsLst>
              <a:gs pos="3000">
                <a:schemeClr val="tx2">
                  <a:lumMod val="75000"/>
                  <a:alpha val="57000"/>
                </a:schemeClr>
              </a:gs>
              <a:gs pos="100000">
                <a:schemeClr val="tx2">
                  <a:lumMod val="50000"/>
                  <a:alpha val="48000"/>
                </a:schemeClr>
              </a:gs>
            </a:gsLst>
            <a:lin ang="5400000" scaled="0"/>
          </a:gradFill>
        </p:spPr>
        <p:txBody>
          <a:bodyPr wrap="square" lIns="0" tIns="0" rIns="0" bIns="0" rtlCol="0"/>
          <a:lstStyle/>
          <a:p>
            <a:endParaRPr/>
          </a:p>
        </p:txBody>
      </p:sp>
      <p:sp>
        <p:nvSpPr>
          <p:cNvPr id="16" name="object 3">
            <a:extLst>
              <a:ext uri="{FF2B5EF4-FFF2-40B4-BE49-F238E27FC236}">
                <a16:creationId xmlns:a16="http://schemas.microsoft.com/office/drawing/2014/main" id="{4F1E6446-080F-6744-BA0A-A2185B987FC3}"/>
              </a:ext>
            </a:extLst>
          </p:cNvPr>
          <p:cNvSpPr/>
          <p:nvPr userDrawn="1"/>
        </p:nvSpPr>
        <p:spPr>
          <a:xfrm>
            <a:off x="-391" y="-1610"/>
            <a:ext cx="5545095" cy="1332000"/>
          </a:xfrm>
          <a:prstGeom prst="rect">
            <a:avLst/>
          </a:prstGeom>
          <a:blipFill dpi="0" rotWithShape="1">
            <a:blip r:embed="rId3" cstate="print">
              <a:alphaModFix amt="50000"/>
            </a:blip>
            <a:srcRect/>
            <a:stretch>
              <a:fillRect/>
            </a:stretch>
          </a:blipFill>
        </p:spPr>
        <p:txBody>
          <a:bodyPr wrap="square" lIns="0" tIns="0" rIns="0" bIns="0" rtlCol="0"/>
          <a:lstStyle/>
          <a:p>
            <a:endParaRPr dirty="0"/>
          </a:p>
        </p:txBody>
      </p:sp>
      <p:sp>
        <p:nvSpPr>
          <p:cNvPr id="17" name="object 3">
            <a:extLst>
              <a:ext uri="{FF2B5EF4-FFF2-40B4-BE49-F238E27FC236}">
                <a16:creationId xmlns:a16="http://schemas.microsoft.com/office/drawing/2014/main" id="{FF746D93-968B-0A4F-9742-5AFBFB36E8A1}"/>
              </a:ext>
            </a:extLst>
          </p:cNvPr>
          <p:cNvSpPr/>
          <p:nvPr userDrawn="1"/>
        </p:nvSpPr>
        <p:spPr>
          <a:xfrm>
            <a:off x="12697" y="5558636"/>
            <a:ext cx="5532004" cy="1299364"/>
          </a:xfrm>
          <a:prstGeom prst="rect">
            <a:avLst/>
          </a:prstGeom>
          <a:blipFill dpi="0" rotWithShape="1">
            <a:blip r:embed="rId3" cstate="print">
              <a:alphaModFix amt="39000"/>
            </a:blip>
            <a:srcRect/>
            <a:stretch>
              <a:fillRect/>
            </a:stretch>
          </a:blipFill>
        </p:spPr>
        <p:txBody>
          <a:bodyPr wrap="square" lIns="0" tIns="0" rIns="0" bIns="0" rtlCol="0"/>
          <a:lstStyle/>
          <a:p>
            <a:endParaRPr dirty="0"/>
          </a:p>
        </p:txBody>
      </p:sp>
      <p:grpSp>
        <p:nvGrpSpPr>
          <p:cNvPr id="18" name="Группа 17">
            <a:extLst>
              <a:ext uri="{FF2B5EF4-FFF2-40B4-BE49-F238E27FC236}">
                <a16:creationId xmlns:a16="http://schemas.microsoft.com/office/drawing/2014/main" id="{4964DB4B-B7EC-3D47-A179-1426679A7A13}"/>
              </a:ext>
            </a:extLst>
          </p:cNvPr>
          <p:cNvGrpSpPr/>
          <p:nvPr userDrawn="1"/>
        </p:nvGrpSpPr>
        <p:grpSpPr>
          <a:xfrm>
            <a:off x="11696370" y="5699624"/>
            <a:ext cx="494045" cy="499100"/>
            <a:chOff x="9699205" y="5186438"/>
            <a:chExt cx="440055" cy="444500"/>
          </a:xfrm>
        </p:grpSpPr>
        <p:sp>
          <p:nvSpPr>
            <p:cNvPr id="19" name="object 16">
              <a:extLst>
                <a:ext uri="{FF2B5EF4-FFF2-40B4-BE49-F238E27FC236}">
                  <a16:creationId xmlns:a16="http://schemas.microsoft.com/office/drawing/2014/main" id="{9E747D6A-7EA4-7342-BF64-4108572BCA2F}"/>
                </a:ext>
              </a:extLst>
            </p:cNvPr>
            <p:cNvSpPr/>
            <p:nvPr/>
          </p:nvSpPr>
          <p:spPr>
            <a:xfrm>
              <a:off x="9699205" y="5186438"/>
              <a:ext cx="440055" cy="444500"/>
            </a:xfrm>
            <a:custGeom>
              <a:avLst/>
              <a:gdLst/>
              <a:ahLst/>
              <a:cxnLst/>
              <a:rect l="l" t="t" r="r" b="b"/>
              <a:pathLst>
                <a:path w="440054" h="444500">
                  <a:moveTo>
                    <a:pt x="0" y="0"/>
                  </a:moveTo>
                  <a:lnTo>
                    <a:pt x="439940" y="0"/>
                  </a:lnTo>
                  <a:lnTo>
                    <a:pt x="439940" y="444118"/>
                  </a:lnTo>
                  <a:lnTo>
                    <a:pt x="0" y="444118"/>
                  </a:lnTo>
                  <a:lnTo>
                    <a:pt x="0" y="0"/>
                  </a:lnTo>
                  <a:close/>
                </a:path>
              </a:pathLst>
            </a:custGeom>
            <a:solidFill>
              <a:srgbClr val="FFC32E"/>
            </a:solidFill>
          </p:spPr>
          <p:txBody>
            <a:bodyPr wrap="square" lIns="0" tIns="0" rIns="0" bIns="0" rtlCol="0"/>
            <a:lstStyle/>
            <a:p>
              <a:endParaRPr/>
            </a:p>
          </p:txBody>
        </p:sp>
        <p:sp>
          <p:nvSpPr>
            <p:cNvPr id="24" name="object 17">
              <a:extLst>
                <a:ext uri="{FF2B5EF4-FFF2-40B4-BE49-F238E27FC236}">
                  <a16:creationId xmlns:a16="http://schemas.microsoft.com/office/drawing/2014/main" id="{2FD602E7-D3D4-E74F-A1CD-F4B66EB3A131}"/>
                </a:ext>
              </a:extLst>
            </p:cNvPr>
            <p:cNvSpPr/>
            <p:nvPr/>
          </p:nvSpPr>
          <p:spPr>
            <a:xfrm>
              <a:off x="9859266" y="5292379"/>
              <a:ext cx="136778" cy="256938"/>
            </a:xfrm>
            <a:prstGeom prst="rect">
              <a:avLst/>
            </a:prstGeom>
            <a:blipFill>
              <a:blip r:embed="rId4" cstate="print"/>
              <a:stretch>
                <a:fillRect/>
              </a:stretch>
            </a:blipFill>
          </p:spPr>
          <p:txBody>
            <a:bodyPr wrap="square" lIns="0" tIns="0" rIns="0" bIns="0" rtlCol="0"/>
            <a:lstStyle/>
            <a:p>
              <a:endParaRPr/>
            </a:p>
          </p:txBody>
        </p:sp>
      </p:grpSp>
      <p:sp>
        <p:nvSpPr>
          <p:cNvPr id="26" name="object 7">
            <a:extLst>
              <a:ext uri="{FF2B5EF4-FFF2-40B4-BE49-F238E27FC236}">
                <a16:creationId xmlns:a16="http://schemas.microsoft.com/office/drawing/2014/main" id="{779541B8-14F7-6144-BB99-31217AC29512}"/>
              </a:ext>
            </a:extLst>
          </p:cNvPr>
          <p:cNvSpPr/>
          <p:nvPr userDrawn="1"/>
        </p:nvSpPr>
        <p:spPr>
          <a:xfrm>
            <a:off x="5086617" y="1308392"/>
            <a:ext cx="459013" cy="4250249"/>
          </a:xfrm>
          <a:custGeom>
            <a:avLst/>
            <a:gdLst/>
            <a:ahLst/>
            <a:cxnLst/>
            <a:rect l="l" t="t" r="r" b="b"/>
            <a:pathLst>
              <a:path w="405764" h="3338195">
                <a:moveTo>
                  <a:pt x="405536" y="3337890"/>
                </a:moveTo>
                <a:lnTo>
                  <a:pt x="0" y="3337890"/>
                </a:lnTo>
                <a:lnTo>
                  <a:pt x="0" y="0"/>
                </a:lnTo>
                <a:lnTo>
                  <a:pt x="405536" y="0"/>
                </a:lnTo>
                <a:lnTo>
                  <a:pt x="405536" y="3337890"/>
                </a:lnTo>
                <a:close/>
              </a:path>
            </a:pathLst>
          </a:custGeom>
          <a:solidFill>
            <a:srgbClr val="E1002B"/>
          </a:solidFill>
        </p:spPr>
        <p:txBody>
          <a:bodyPr wrap="square" lIns="0" tIns="0" rIns="0" bIns="0" rtlCol="0"/>
          <a:lstStyle/>
          <a:p>
            <a:endParaRPr/>
          </a:p>
        </p:txBody>
      </p:sp>
      <p:pic>
        <p:nvPicPr>
          <p:cNvPr id="27" name="Рисунок 26">
            <a:extLst>
              <a:ext uri="{FF2B5EF4-FFF2-40B4-BE49-F238E27FC236}">
                <a16:creationId xmlns:a16="http://schemas.microsoft.com/office/drawing/2014/main" id="{10EB0EF1-D970-7241-BD5D-AE63BD22BB76}"/>
              </a:ext>
            </a:extLst>
          </p:cNvPr>
          <p:cNvPicPr>
            <a:picLocks noChangeAspect="1"/>
          </p:cNvPicPr>
          <p:nvPr userDrawn="1"/>
        </p:nvPicPr>
        <p:blipFill>
          <a:blip r:embed="rId5"/>
          <a:stretch>
            <a:fillRect/>
          </a:stretch>
        </p:blipFill>
        <p:spPr>
          <a:xfrm>
            <a:off x="651790" y="105218"/>
            <a:ext cx="917219" cy="1075891"/>
          </a:xfrm>
          <a:prstGeom prst="rect">
            <a:avLst/>
          </a:prstGeom>
        </p:spPr>
      </p:pic>
      <p:sp>
        <p:nvSpPr>
          <p:cNvPr id="28" name="TextBox 27">
            <a:extLst>
              <a:ext uri="{FF2B5EF4-FFF2-40B4-BE49-F238E27FC236}">
                <a16:creationId xmlns:a16="http://schemas.microsoft.com/office/drawing/2014/main" id="{C777D55F-3E95-904E-BFBB-D0759B65BA24}"/>
              </a:ext>
            </a:extLst>
          </p:cNvPr>
          <p:cNvSpPr txBox="1"/>
          <p:nvPr userDrawn="1"/>
        </p:nvSpPr>
        <p:spPr>
          <a:xfrm>
            <a:off x="1741010" y="457347"/>
            <a:ext cx="3830940" cy="400110"/>
          </a:xfrm>
          <a:prstGeom prst="rect">
            <a:avLst/>
          </a:prstGeom>
          <a:noFill/>
        </p:spPr>
        <p:txBody>
          <a:bodyPr wrap="square" rtlCol="0">
            <a:spAutoFit/>
          </a:bodyPr>
          <a:lstStyle/>
          <a:p>
            <a:pPr>
              <a:lnSpc>
                <a:spcPct val="100000"/>
              </a:lnSpc>
            </a:pPr>
            <a:r>
              <a:rPr lang="ru-RU" sz="2000" b="1" dirty="0">
                <a:solidFill>
                  <a:schemeClr val="bg1"/>
                </a:solidFill>
                <a:latin typeface="Arial" panose="020B0604020202020204" pitchFamily="34" charset="0"/>
                <a:cs typeface="Arial" panose="020B0604020202020204" pitchFamily="34" charset="0"/>
              </a:rPr>
              <a:t>КРАСНОДАРСТАТ</a:t>
            </a:r>
          </a:p>
        </p:txBody>
      </p:sp>
    </p:spTree>
    <p:extLst>
      <p:ext uri="{BB962C8B-B14F-4D97-AF65-F5344CB8AC3E}">
        <p14:creationId xmlns:p14="http://schemas.microsoft.com/office/powerpoint/2010/main" val="1829728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Оглавление_2">
    <p:spTree>
      <p:nvGrpSpPr>
        <p:cNvPr id="1" name=""/>
        <p:cNvGrpSpPr/>
        <p:nvPr/>
      </p:nvGrpSpPr>
      <p:grpSpPr>
        <a:xfrm>
          <a:off x="0" y="0"/>
          <a:ext cx="0" cy="0"/>
          <a:chOff x="0" y="0"/>
          <a:chExt cx="0" cy="0"/>
        </a:xfrm>
      </p:grpSpPr>
      <p:sp>
        <p:nvSpPr>
          <p:cNvPr id="14" name="object 6"/>
          <p:cNvSpPr/>
          <p:nvPr/>
        </p:nvSpPr>
        <p:spPr>
          <a:xfrm>
            <a:off x="4965" y="5139"/>
            <a:ext cx="5556876" cy="6845833"/>
          </a:xfrm>
          <a:prstGeom prst="rect">
            <a:avLst/>
          </a:prstGeom>
          <a:gradFill>
            <a:gsLst>
              <a:gs pos="3000">
                <a:schemeClr val="tx2">
                  <a:lumMod val="75000"/>
                </a:schemeClr>
              </a:gs>
              <a:gs pos="100000">
                <a:srgbClr val="0070DF"/>
              </a:gs>
            </a:gsLst>
            <a:lin ang="5400000" scaled="0"/>
          </a:gradFill>
        </p:spPr>
        <p:txBody>
          <a:bodyPr wrap="square" lIns="0" tIns="0" rIns="0" bIns="0" rtlCol="0"/>
          <a:lstStyle/>
          <a:p>
            <a:endParaRPr sz="2111"/>
          </a:p>
        </p:txBody>
      </p:sp>
      <p:sp>
        <p:nvSpPr>
          <p:cNvPr id="15" name="object 7"/>
          <p:cNvSpPr/>
          <p:nvPr/>
        </p:nvSpPr>
        <p:spPr>
          <a:xfrm>
            <a:off x="5086088" y="1410097"/>
            <a:ext cx="475754" cy="4035914"/>
          </a:xfrm>
          <a:custGeom>
            <a:avLst/>
            <a:gdLst/>
            <a:ahLst/>
            <a:cxnLst/>
            <a:rect l="l" t="t" r="r" b="b"/>
            <a:pathLst>
              <a:path w="405764" h="3338195">
                <a:moveTo>
                  <a:pt x="405536" y="3337890"/>
                </a:moveTo>
                <a:lnTo>
                  <a:pt x="0" y="3337890"/>
                </a:lnTo>
                <a:lnTo>
                  <a:pt x="0" y="0"/>
                </a:lnTo>
                <a:lnTo>
                  <a:pt x="405536" y="0"/>
                </a:lnTo>
                <a:lnTo>
                  <a:pt x="405536" y="3337890"/>
                </a:lnTo>
                <a:close/>
              </a:path>
            </a:pathLst>
          </a:custGeom>
          <a:solidFill>
            <a:srgbClr val="E1002B"/>
          </a:solidFill>
        </p:spPr>
        <p:txBody>
          <a:bodyPr wrap="square" lIns="0" tIns="0" rIns="0" bIns="0" rtlCol="0"/>
          <a:lstStyle/>
          <a:p>
            <a:endParaRPr sz="2111"/>
          </a:p>
        </p:txBody>
      </p:sp>
      <p:sp>
        <p:nvSpPr>
          <p:cNvPr id="3" name="Номер слайда 2">
            <a:extLst>
              <a:ext uri="{FF2B5EF4-FFF2-40B4-BE49-F238E27FC236}">
                <a16:creationId xmlns:a16="http://schemas.microsoft.com/office/drawing/2014/main" id="{A8F43CCF-0C8C-B749-9C98-DED4A3D4F37B}"/>
              </a:ext>
            </a:extLst>
          </p:cNvPr>
          <p:cNvSpPr>
            <a:spLocks noGrp="1"/>
          </p:cNvSpPr>
          <p:nvPr>
            <p:ph type="sldNum" sz="quarter" idx="10"/>
          </p:nvPr>
        </p:nvSpPr>
        <p:spPr/>
        <p:txBody>
          <a:bodyPr/>
          <a:lstStyle/>
          <a:p>
            <a:fld id="{293B5AB3-F235-45DB-BDF2-A292E48FC7D3}" type="slidenum">
              <a:rPr lang="ru-RU" smtClean="0"/>
              <a:pPr/>
              <a:t>‹#›</a:t>
            </a:fld>
            <a:endParaRPr lang="ru-RU"/>
          </a:p>
        </p:txBody>
      </p:sp>
      <p:sp>
        <p:nvSpPr>
          <p:cNvPr id="25" name="Текст 24">
            <a:extLst>
              <a:ext uri="{FF2B5EF4-FFF2-40B4-BE49-F238E27FC236}">
                <a16:creationId xmlns:a16="http://schemas.microsoft.com/office/drawing/2014/main" id="{2A1C713C-8FE8-6D4A-9875-A226598F0C59}"/>
              </a:ext>
            </a:extLst>
          </p:cNvPr>
          <p:cNvSpPr>
            <a:spLocks noGrp="1"/>
          </p:cNvSpPr>
          <p:nvPr>
            <p:ph type="body" sz="quarter" idx="11"/>
          </p:nvPr>
        </p:nvSpPr>
        <p:spPr>
          <a:xfrm>
            <a:off x="990471" y="1400375"/>
            <a:ext cx="3936487" cy="3987800"/>
          </a:xfrm>
          <a:prstGeom prst="rect">
            <a:avLst/>
          </a:prstGeom>
        </p:spPr>
        <p:txBody>
          <a:bodyPr anchor="ctr" anchorCtr="0"/>
          <a:lstStyle>
            <a:lvl1pPr marL="0" indent="0" algn="r">
              <a:buNone/>
              <a:defRPr sz="4800">
                <a:solidFill>
                  <a:schemeClr val="bg1"/>
                </a:solidFill>
                <a:latin typeface="Arial" panose="020B0604020202020204" pitchFamily="34" charset="0"/>
                <a:cs typeface="Arial" panose="020B0604020202020204" pitchFamily="34" charset="0"/>
              </a:defRPr>
            </a:lvl1pPr>
          </a:lstStyle>
          <a:p>
            <a:pPr lvl="0"/>
            <a:endParaRPr lang="ru-RU" dirty="0"/>
          </a:p>
        </p:txBody>
      </p:sp>
      <p:grpSp>
        <p:nvGrpSpPr>
          <p:cNvPr id="2" name="Группа 1"/>
          <p:cNvGrpSpPr/>
          <p:nvPr/>
        </p:nvGrpSpPr>
        <p:grpSpPr>
          <a:xfrm>
            <a:off x="11696369" y="5699624"/>
            <a:ext cx="494045" cy="499100"/>
            <a:chOff x="11697890" y="5699624"/>
            <a:chExt cx="494109" cy="499100"/>
          </a:xfrm>
        </p:grpSpPr>
        <p:sp>
          <p:nvSpPr>
            <p:cNvPr id="24" name="object 16">
              <a:extLst>
                <a:ext uri="{FF2B5EF4-FFF2-40B4-BE49-F238E27FC236}">
                  <a16:creationId xmlns:a16="http://schemas.microsoft.com/office/drawing/2014/main" id="{9E747D6A-7EA4-7342-BF64-4108572BCA2F}"/>
                </a:ext>
              </a:extLst>
            </p:cNvPr>
            <p:cNvSpPr/>
            <p:nvPr/>
          </p:nvSpPr>
          <p:spPr>
            <a:xfrm>
              <a:off x="11697890" y="5699624"/>
              <a:ext cx="494109" cy="499100"/>
            </a:xfrm>
            <a:custGeom>
              <a:avLst/>
              <a:gdLst/>
              <a:ahLst/>
              <a:cxnLst/>
              <a:rect l="l" t="t" r="r" b="b"/>
              <a:pathLst>
                <a:path w="440054" h="444500">
                  <a:moveTo>
                    <a:pt x="0" y="0"/>
                  </a:moveTo>
                  <a:lnTo>
                    <a:pt x="439940" y="0"/>
                  </a:lnTo>
                  <a:lnTo>
                    <a:pt x="439940" y="444118"/>
                  </a:lnTo>
                  <a:lnTo>
                    <a:pt x="0" y="444118"/>
                  </a:lnTo>
                  <a:lnTo>
                    <a:pt x="0" y="0"/>
                  </a:lnTo>
                  <a:close/>
                </a:path>
              </a:pathLst>
            </a:custGeom>
            <a:solidFill>
              <a:srgbClr val="FFC32E"/>
            </a:solidFill>
          </p:spPr>
          <p:txBody>
            <a:bodyPr wrap="square" lIns="0" tIns="0" rIns="0" bIns="0" rtlCol="0"/>
            <a:lstStyle/>
            <a:p>
              <a:endParaRPr/>
            </a:p>
          </p:txBody>
        </p:sp>
        <p:sp>
          <p:nvSpPr>
            <p:cNvPr id="26" name="object 17">
              <a:extLst>
                <a:ext uri="{FF2B5EF4-FFF2-40B4-BE49-F238E27FC236}">
                  <a16:creationId xmlns:a16="http://schemas.microsoft.com/office/drawing/2014/main" id="{2FD602E7-D3D4-E74F-A1CD-F4B66EB3A131}"/>
                </a:ext>
              </a:extLst>
            </p:cNvPr>
            <p:cNvSpPr/>
            <p:nvPr/>
          </p:nvSpPr>
          <p:spPr>
            <a:xfrm>
              <a:off x="11877612" y="5818578"/>
              <a:ext cx="153579" cy="288499"/>
            </a:xfrm>
            <a:prstGeom prst="rect">
              <a:avLst/>
            </a:prstGeom>
            <a:blipFill>
              <a:blip r:embed="rId2" cstate="print"/>
              <a:stretch>
                <a:fillRect/>
              </a:stretch>
            </a:blipFill>
          </p:spPr>
          <p:txBody>
            <a:bodyPr wrap="square" lIns="0" tIns="0" rIns="0" bIns="0" rtlCol="0"/>
            <a:lstStyle/>
            <a:p>
              <a:endParaRPr/>
            </a:p>
          </p:txBody>
        </p:sp>
      </p:grpSp>
    </p:spTree>
    <p:extLst>
      <p:ext uri="{BB962C8B-B14F-4D97-AF65-F5344CB8AC3E}">
        <p14:creationId xmlns:p14="http://schemas.microsoft.com/office/powerpoint/2010/main" val="40788960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Отбивочный слайд">
    <p:spTree>
      <p:nvGrpSpPr>
        <p:cNvPr id="1" name=""/>
        <p:cNvGrpSpPr/>
        <p:nvPr/>
      </p:nvGrpSpPr>
      <p:grpSpPr>
        <a:xfrm>
          <a:off x="0" y="0"/>
          <a:ext cx="0" cy="0"/>
          <a:chOff x="0" y="0"/>
          <a:chExt cx="0" cy="0"/>
        </a:xfrm>
      </p:grpSpPr>
      <p:sp>
        <p:nvSpPr>
          <p:cNvPr id="4" name="bk object 16">
            <a:extLst>
              <a:ext uri="{FF2B5EF4-FFF2-40B4-BE49-F238E27FC236}">
                <a16:creationId xmlns:a16="http://schemas.microsoft.com/office/drawing/2014/main" id="{D8863855-8BDF-4E45-809B-F11F7FD06B41}"/>
              </a:ext>
            </a:extLst>
          </p:cNvPr>
          <p:cNvSpPr/>
          <p:nvPr/>
        </p:nvSpPr>
        <p:spPr>
          <a:xfrm>
            <a:off x="1" y="1894302"/>
            <a:ext cx="7034883" cy="3069396"/>
          </a:xfrm>
          <a:prstGeom prst="rect">
            <a:avLst/>
          </a:prstGeom>
          <a:gradFill flip="none" rotWithShape="1">
            <a:gsLst>
              <a:gs pos="3000">
                <a:schemeClr val="tx2">
                  <a:lumMod val="75000"/>
                </a:schemeClr>
              </a:gs>
              <a:gs pos="100000">
                <a:srgbClr val="0070DF"/>
              </a:gs>
            </a:gsLst>
            <a:lin ang="16200000" scaled="1"/>
            <a:tileRect/>
          </a:gradFill>
        </p:spPr>
        <p:txBody>
          <a:bodyPr wrap="square" lIns="0" tIns="0" rIns="0" bIns="0" rtlCol="0"/>
          <a:lstStyle/>
          <a:p>
            <a:endParaRPr/>
          </a:p>
        </p:txBody>
      </p:sp>
      <p:pic>
        <p:nvPicPr>
          <p:cNvPr id="5" name="Рисунок 4" descr="Изображение выглядит как внутренний, потолок, окно, стол&#10;&#10;Автоматически созданное описание">
            <a:extLst>
              <a:ext uri="{FF2B5EF4-FFF2-40B4-BE49-F238E27FC236}">
                <a16:creationId xmlns:a16="http://schemas.microsoft.com/office/drawing/2014/main" id="{DBF9D9E1-A88A-4140-990C-66A04C293CF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4302" b="3491"/>
          <a:stretch/>
        </p:blipFill>
        <p:spPr>
          <a:xfrm>
            <a:off x="497173" y="779146"/>
            <a:ext cx="6083215" cy="5001525"/>
          </a:xfrm>
          <a:prstGeom prst="rect">
            <a:avLst/>
          </a:prstGeom>
        </p:spPr>
      </p:pic>
      <p:sp>
        <p:nvSpPr>
          <p:cNvPr id="6" name="object 3">
            <a:extLst>
              <a:ext uri="{FF2B5EF4-FFF2-40B4-BE49-F238E27FC236}">
                <a16:creationId xmlns:a16="http://schemas.microsoft.com/office/drawing/2014/main" id="{4DC73FA9-CFCC-4349-9EBF-D22E76F9EBCE}"/>
              </a:ext>
            </a:extLst>
          </p:cNvPr>
          <p:cNvSpPr/>
          <p:nvPr/>
        </p:nvSpPr>
        <p:spPr>
          <a:xfrm>
            <a:off x="497172" y="777912"/>
            <a:ext cx="6083215" cy="5001525"/>
          </a:xfrm>
          <a:prstGeom prst="rect">
            <a:avLst/>
          </a:prstGeom>
          <a:solidFill>
            <a:srgbClr val="0051B2">
              <a:alpha val="44000"/>
            </a:srgbClr>
          </a:solidFill>
        </p:spPr>
        <p:txBody>
          <a:bodyPr wrap="square" lIns="0" tIns="0" rIns="0" bIns="0" rtlCol="0"/>
          <a:lstStyle/>
          <a:p>
            <a:endParaRPr dirty="0"/>
          </a:p>
        </p:txBody>
      </p:sp>
      <p:pic>
        <p:nvPicPr>
          <p:cNvPr id="9" name="Рисунок 8">
            <a:extLst>
              <a:ext uri="{FF2B5EF4-FFF2-40B4-BE49-F238E27FC236}">
                <a16:creationId xmlns:a16="http://schemas.microsoft.com/office/drawing/2014/main" id="{2FD3DD10-149B-3C4C-814A-672DF381517F}"/>
              </a:ext>
            </a:extLst>
          </p:cNvPr>
          <p:cNvPicPr>
            <a:picLocks noChangeAspect="1"/>
          </p:cNvPicPr>
          <p:nvPr/>
        </p:nvPicPr>
        <p:blipFill>
          <a:blip r:embed="rId3"/>
          <a:stretch>
            <a:fillRect/>
          </a:stretch>
        </p:blipFill>
        <p:spPr>
          <a:xfrm>
            <a:off x="969746" y="3493454"/>
            <a:ext cx="5610639" cy="2340163"/>
          </a:xfrm>
          <a:prstGeom prst="rect">
            <a:avLst/>
          </a:prstGeom>
        </p:spPr>
      </p:pic>
      <p:cxnSp>
        <p:nvCxnSpPr>
          <p:cNvPr id="11" name="Прямая соединительная линия 10">
            <a:extLst>
              <a:ext uri="{FF2B5EF4-FFF2-40B4-BE49-F238E27FC236}">
                <a16:creationId xmlns:a16="http://schemas.microsoft.com/office/drawing/2014/main" id="{191EFDB1-31C8-A24D-B7A0-047D82885C57}"/>
              </a:ext>
            </a:extLst>
          </p:cNvPr>
          <p:cNvCxnSpPr>
            <a:cxnSpLocks/>
          </p:cNvCxnSpPr>
          <p:nvPr/>
        </p:nvCxnSpPr>
        <p:spPr>
          <a:xfrm>
            <a:off x="832882" y="839824"/>
            <a:ext cx="0" cy="4993792"/>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id="{9C8250D7-700B-E84D-8FE4-305D47C9E91B}"/>
              </a:ext>
            </a:extLst>
          </p:cNvPr>
          <p:cNvCxnSpPr>
            <a:cxnSpLocks/>
          </p:cNvCxnSpPr>
          <p:nvPr/>
        </p:nvCxnSpPr>
        <p:spPr>
          <a:xfrm>
            <a:off x="4428615" y="777912"/>
            <a:ext cx="0" cy="2703618"/>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a:extLst>
              <a:ext uri="{FF2B5EF4-FFF2-40B4-BE49-F238E27FC236}">
                <a16:creationId xmlns:a16="http://schemas.microsoft.com/office/drawing/2014/main" id="{7E7D69D9-1F8F-FA49-A200-B39D17A9DE68}"/>
              </a:ext>
            </a:extLst>
          </p:cNvPr>
          <p:cNvCxnSpPr>
            <a:cxnSpLocks/>
          </p:cNvCxnSpPr>
          <p:nvPr/>
        </p:nvCxnSpPr>
        <p:spPr>
          <a:xfrm>
            <a:off x="2251325" y="2244553"/>
            <a:ext cx="0" cy="124890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6" name="Овал 15">
            <a:extLst>
              <a:ext uri="{FF2B5EF4-FFF2-40B4-BE49-F238E27FC236}">
                <a16:creationId xmlns:a16="http://schemas.microsoft.com/office/drawing/2014/main" id="{C58F501F-69CE-BA47-A198-563B3F244258}"/>
              </a:ext>
            </a:extLst>
          </p:cNvPr>
          <p:cNvSpPr/>
          <p:nvPr/>
        </p:nvSpPr>
        <p:spPr>
          <a:xfrm>
            <a:off x="752920" y="4896194"/>
            <a:ext cx="170313" cy="17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Овал 22">
            <a:extLst>
              <a:ext uri="{FF2B5EF4-FFF2-40B4-BE49-F238E27FC236}">
                <a16:creationId xmlns:a16="http://schemas.microsoft.com/office/drawing/2014/main" id="{B797CEC3-3C0E-BF40-A6EC-9734EEE77799}"/>
              </a:ext>
            </a:extLst>
          </p:cNvPr>
          <p:cNvSpPr/>
          <p:nvPr/>
        </p:nvSpPr>
        <p:spPr>
          <a:xfrm>
            <a:off x="2162436" y="3422994"/>
            <a:ext cx="170313" cy="17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Овал 23">
            <a:extLst>
              <a:ext uri="{FF2B5EF4-FFF2-40B4-BE49-F238E27FC236}">
                <a16:creationId xmlns:a16="http://schemas.microsoft.com/office/drawing/2014/main" id="{84B4724E-B60A-954B-8A4E-FA9A7CE72886}"/>
              </a:ext>
            </a:extLst>
          </p:cNvPr>
          <p:cNvSpPr/>
          <p:nvPr/>
        </p:nvSpPr>
        <p:spPr>
          <a:xfrm>
            <a:off x="4346552" y="692494"/>
            <a:ext cx="170313" cy="173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Текст 25">
            <a:extLst>
              <a:ext uri="{FF2B5EF4-FFF2-40B4-BE49-F238E27FC236}">
                <a16:creationId xmlns:a16="http://schemas.microsoft.com/office/drawing/2014/main" id="{041657FF-1B3C-C242-ADB0-148F6CA9EF76}"/>
              </a:ext>
            </a:extLst>
          </p:cNvPr>
          <p:cNvSpPr>
            <a:spLocks noGrp="1"/>
          </p:cNvSpPr>
          <p:nvPr>
            <p:ph type="body" sz="quarter" idx="10"/>
          </p:nvPr>
        </p:nvSpPr>
        <p:spPr>
          <a:xfrm>
            <a:off x="7290630" y="1801610"/>
            <a:ext cx="4272336" cy="3070225"/>
          </a:xfrm>
          <a:prstGeom prst="rect">
            <a:avLst/>
          </a:prstGeom>
        </p:spPr>
        <p:txBody>
          <a:bodyPr anchor="ctr" anchorCtr="0"/>
          <a:lstStyle>
            <a:lvl1pPr marL="0" indent="0">
              <a:lnSpc>
                <a:spcPts val="5200"/>
              </a:lnSpc>
              <a:buNone/>
              <a:defRPr sz="5000">
                <a:solidFill>
                  <a:srgbClr val="E1002B"/>
                </a:solidFill>
                <a:latin typeface="Arial" panose="020B0604020202020204" pitchFamily="34" charset="0"/>
                <a:cs typeface="Arial" panose="020B0604020202020204" pitchFamily="34" charset="0"/>
              </a:defRPr>
            </a:lvl1pPr>
          </a:lstStyle>
          <a:p>
            <a:pPr lvl="0"/>
            <a:endParaRPr lang="ru-RU" dirty="0"/>
          </a:p>
        </p:txBody>
      </p:sp>
      <p:sp>
        <p:nvSpPr>
          <p:cNvPr id="30" name="object 16">
            <a:extLst>
              <a:ext uri="{FF2B5EF4-FFF2-40B4-BE49-F238E27FC236}">
                <a16:creationId xmlns:a16="http://schemas.microsoft.com/office/drawing/2014/main" id="{60D482BB-06C7-7D43-A4B6-067B00C7448E}"/>
              </a:ext>
            </a:extLst>
          </p:cNvPr>
          <p:cNvSpPr/>
          <p:nvPr/>
        </p:nvSpPr>
        <p:spPr>
          <a:xfrm>
            <a:off x="7290631" y="5280337"/>
            <a:ext cx="494045" cy="499100"/>
          </a:xfrm>
          <a:custGeom>
            <a:avLst/>
            <a:gdLst/>
            <a:ahLst/>
            <a:cxnLst/>
            <a:rect l="l" t="t" r="r" b="b"/>
            <a:pathLst>
              <a:path w="440054" h="444500">
                <a:moveTo>
                  <a:pt x="0" y="0"/>
                </a:moveTo>
                <a:lnTo>
                  <a:pt x="439940" y="0"/>
                </a:lnTo>
                <a:lnTo>
                  <a:pt x="439940" y="444118"/>
                </a:lnTo>
                <a:lnTo>
                  <a:pt x="0" y="444118"/>
                </a:lnTo>
                <a:lnTo>
                  <a:pt x="0" y="0"/>
                </a:lnTo>
                <a:close/>
              </a:path>
            </a:pathLst>
          </a:custGeom>
          <a:solidFill>
            <a:srgbClr val="FFC32E"/>
          </a:solidFill>
        </p:spPr>
        <p:txBody>
          <a:bodyPr wrap="square" lIns="0" tIns="0" rIns="0" bIns="0" rtlCol="0"/>
          <a:lstStyle/>
          <a:p>
            <a:endParaRPr/>
          </a:p>
        </p:txBody>
      </p:sp>
      <p:sp>
        <p:nvSpPr>
          <p:cNvPr id="31" name="object 17">
            <a:extLst>
              <a:ext uri="{FF2B5EF4-FFF2-40B4-BE49-F238E27FC236}">
                <a16:creationId xmlns:a16="http://schemas.microsoft.com/office/drawing/2014/main" id="{DDF917D5-710B-2741-B703-C610905EA05E}"/>
              </a:ext>
            </a:extLst>
          </p:cNvPr>
          <p:cNvSpPr/>
          <p:nvPr/>
        </p:nvSpPr>
        <p:spPr>
          <a:xfrm>
            <a:off x="7470330" y="5399294"/>
            <a:ext cx="153558" cy="288499"/>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6208177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Отбивочный слайд_2">
    <p:spTree>
      <p:nvGrpSpPr>
        <p:cNvPr id="1" name=""/>
        <p:cNvGrpSpPr/>
        <p:nvPr/>
      </p:nvGrpSpPr>
      <p:grpSpPr>
        <a:xfrm>
          <a:off x="0" y="0"/>
          <a:ext cx="0" cy="0"/>
          <a:chOff x="0" y="0"/>
          <a:chExt cx="0" cy="0"/>
        </a:xfrm>
      </p:grpSpPr>
      <p:pic>
        <p:nvPicPr>
          <p:cNvPr id="15" name="Рисунок 14" descr="Изображение выглядит как внутренний, сталь, сидит, большой&#10;&#10;Автоматически созданное описание">
            <a:extLst>
              <a:ext uri="{FF2B5EF4-FFF2-40B4-BE49-F238E27FC236}">
                <a16:creationId xmlns:a16="http://schemas.microsoft.com/office/drawing/2014/main" id="{59921AD6-BEED-C345-94DF-5CEF17415C08}"/>
              </a:ext>
            </a:extLst>
          </p:cNvPr>
          <p:cNvPicPr>
            <a:picLocks noChangeAspect="1"/>
          </p:cNvPicPr>
          <p:nvPr/>
        </p:nvPicPr>
        <p:blipFill rotWithShape="1">
          <a:blip r:embed="rId2">
            <a:extLst>
              <a:ext uri="{28A0092B-C50C-407E-A947-70E740481C1C}">
                <a14:useLocalDpi xmlns:a14="http://schemas.microsoft.com/office/drawing/2010/main" val="0"/>
              </a:ext>
            </a:extLst>
          </a:blip>
          <a:srcRect l="65" r="-65" b="17728"/>
          <a:stretch/>
        </p:blipFill>
        <p:spPr>
          <a:xfrm>
            <a:off x="3" y="9644"/>
            <a:ext cx="12190412" cy="6863589"/>
          </a:xfrm>
          <a:prstGeom prst="rect">
            <a:avLst/>
          </a:prstGeom>
        </p:spPr>
      </p:pic>
      <p:sp>
        <p:nvSpPr>
          <p:cNvPr id="16" name="Прямоугольник 15">
            <a:extLst>
              <a:ext uri="{FF2B5EF4-FFF2-40B4-BE49-F238E27FC236}">
                <a16:creationId xmlns:a16="http://schemas.microsoft.com/office/drawing/2014/main" id="{D43F7883-713A-5147-9DF0-FE09901D61FC}"/>
              </a:ext>
            </a:extLst>
          </p:cNvPr>
          <p:cNvSpPr/>
          <p:nvPr/>
        </p:nvSpPr>
        <p:spPr>
          <a:xfrm>
            <a:off x="0" y="-1"/>
            <a:ext cx="12190413" cy="6882878"/>
          </a:xfrm>
          <a:prstGeom prst="rect">
            <a:avLst/>
          </a:prstGeom>
          <a:solidFill>
            <a:srgbClr val="0051B2">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n w="25400">
                <a:solidFill>
                  <a:schemeClr val="bg1"/>
                </a:solidFill>
              </a:ln>
              <a:noFill/>
            </a:endParaRPr>
          </a:p>
        </p:txBody>
      </p:sp>
      <p:sp>
        <p:nvSpPr>
          <p:cNvPr id="17" name="Полилиния 16">
            <a:extLst>
              <a:ext uri="{FF2B5EF4-FFF2-40B4-BE49-F238E27FC236}">
                <a16:creationId xmlns:a16="http://schemas.microsoft.com/office/drawing/2014/main" id="{27816AD4-2F7A-1A4B-81F5-AB004BF47F0F}"/>
              </a:ext>
            </a:extLst>
          </p:cNvPr>
          <p:cNvSpPr/>
          <p:nvPr/>
        </p:nvSpPr>
        <p:spPr>
          <a:xfrm>
            <a:off x="159511" y="1777703"/>
            <a:ext cx="3572930" cy="2497487"/>
          </a:xfrm>
          <a:custGeom>
            <a:avLst/>
            <a:gdLst>
              <a:gd name="connsiteX0" fmla="*/ 0 w 1149350"/>
              <a:gd name="connsiteY0" fmla="*/ 0 h 1035050"/>
              <a:gd name="connsiteX1" fmla="*/ 1041400 w 1149350"/>
              <a:gd name="connsiteY1" fmla="*/ 977900 h 1035050"/>
              <a:gd name="connsiteX2" fmla="*/ 1149350 w 1149350"/>
              <a:gd name="connsiteY2" fmla="*/ 1035050 h 1035050"/>
              <a:gd name="connsiteX0" fmla="*/ 0 w 1149350"/>
              <a:gd name="connsiteY0" fmla="*/ 0 h 1035050"/>
              <a:gd name="connsiteX1" fmla="*/ 1041400 w 1149350"/>
              <a:gd name="connsiteY1" fmla="*/ 977900 h 1035050"/>
              <a:gd name="connsiteX2" fmla="*/ 1149350 w 1149350"/>
              <a:gd name="connsiteY2" fmla="*/ 1035050 h 1035050"/>
              <a:gd name="connsiteX0" fmla="*/ 0 w 1149350"/>
              <a:gd name="connsiteY0" fmla="*/ 0 h 1035050"/>
              <a:gd name="connsiteX1" fmla="*/ 1041400 w 1149350"/>
              <a:gd name="connsiteY1" fmla="*/ 977900 h 1035050"/>
              <a:gd name="connsiteX2" fmla="*/ 1149350 w 1149350"/>
              <a:gd name="connsiteY2" fmla="*/ 1035050 h 1035050"/>
              <a:gd name="connsiteX0" fmla="*/ 0 w 1166570"/>
              <a:gd name="connsiteY0" fmla="*/ 0 h 1059877"/>
              <a:gd name="connsiteX1" fmla="*/ 1041400 w 1166570"/>
              <a:gd name="connsiteY1" fmla="*/ 977900 h 1059877"/>
              <a:gd name="connsiteX2" fmla="*/ 1147797 w 1166570"/>
              <a:gd name="connsiteY2" fmla="*/ 1004469 h 1059877"/>
              <a:gd name="connsiteX0" fmla="*/ 0 w 1210622"/>
              <a:gd name="connsiteY0" fmla="*/ 0 h 1014511"/>
              <a:gd name="connsiteX1" fmla="*/ 1041400 w 1210622"/>
              <a:gd name="connsiteY1" fmla="*/ 977900 h 1014511"/>
              <a:gd name="connsiteX2" fmla="*/ 1208391 w 1210622"/>
              <a:gd name="connsiteY2" fmla="*/ 822778 h 1014511"/>
            </a:gdLst>
            <a:ahLst/>
            <a:cxnLst>
              <a:cxn ang="0">
                <a:pos x="connsiteX0" y="connsiteY0"/>
              </a:cxn>
              <a:cxn ang="0">
                <a:pos x="connsiteX1" y="connsiteY1"/>
              </a:cxn>
              <a:cxn ang="0">
                <a:pos x="connsiteX2" y="connsiteY2"/>
              </a:cxn>
            </a:cxnLst>
            <a:rect l="l" t="t" r="r" b="b"/>
            <a:pathLst>
              <a:path w="1210622" h="1014511">
                <a:moveTo>
                  <a:pt x="0" y="0"/>
                </a:moveTo>
                <a:cubicBezTo>
                  <a:pt x="334509" y="425357"/>
                  <a:pt x="840002" y="840770"/>
                  <a:pt x="1041400" y="977900"/>
                </a:cubicBezTo>
                <a:cubicBezTo>
                  <a:pt x="1242799" y="1115030"/>
                  <a:pt x="1208391" y="822778"/>
                  <a:pt x="1208391" y="822778"/>
                </a:cubicBezTo>
              </a:path>
            </a:pathLst>
          </a:cu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w="25400">
                <a:solidFill>
                  <a:schemeClr val="bg1"/>
                </a:solidFill>
              </a:ln>
              <a:noFill/>
            </a:endParaRPr>
          </a:p>
        </p:txBody>
      </p:sp>
      <p:sp>
        <p:nvSpPr>
          <p:cNvPr id="18" name="Прямоугольник 17">
            <a:extLst>
              <a:ext uri="{FF2B5EF4-FFF2-40B4-BE49-F238E27FC236}">
                <a16:creationId xmlns:a16="http://schemas.microsoft.com/office/drawing/2014/main" id="{39383B72-B490-E848-B1D5-D41FF1EA31E0}"/>
              </a:ext>
            </a:extLst>
          </p:cNvPr>
          <p:cNvSpPr/>
          <p:nvPr/>
        </p:nvSpPr>
        <p:spPr>
          <a:xfrm>
            <a:off x="2595718" y="4146622"/>
            <a:ext cx="6095207" cy="729430"/>
          </a:xfrm>
          <a:prstGeom prst="rect">
            <a:avLst/>
          </a:prstGeom>
        </p:spPr>
        <p:txBody>
          <a:bodyPr wrap="square">
            <a:spAutoFit/>
          </a:bodyPr>
          <a:lstStyle/>
          <a:p>
            <a:pPr marL="12700" marR="5080" indent="158115" algn="ctr">
              <a:lnSpc>
                <a:spcPct val="114799"/>
              </a:lnSpc>
              <a:spcBef>
                <a:spcPts val="100"/>
              </a:spcBef>
            </a:pPr>
            <a:r>
              <a:rPr lang="ru-RU" dirty="0">
                <a:solidFill>
                  <a:srgbClr val="FFFFFF"/>
                </a:solidFill>
                <a:latin typeface="Arial"/>
                <a:cs typeface="Arial"/>
              </a:rPr>
              <a:t>ОБЩЕСИ</a:t>
            </a:r>
            <a:r>
              <a:rPr lang="ru-RU" spc="-45" dirty="0">
                <a:solidFill>
                  <a:srgbClr val="FFFFFF"/>
                </a:solidFill>
                <a:latin typeface="Arial"/>
                <a:cs typeface="Arial"/>
              </a:rPr>
              <a:t>С</a:t>
            </a:r>
            <a:r>
              <a:rPr lang="ru-RU" dirty="0">
                <a:solidFill>
                  <a:srgbClr val="FFFFFF"/>
                </a:solidFill>
                <a:latin typeface="Arial"/>
                <a:cs typeface="Arial"/>
              </a:rPr>
              <a:t>ТЕМНЫЕ</a:t>
            </a:r>
            <a:br>
              <a:rPr lang="ru-RU" dirty="0">
                <a:solidFill>
                  <a:srgbClr val="FFFFFF"/>
                </a:solidFill>
                <a:latin typeface="Arial"/>
                <a:cs typeface="Arial"/>
              </a:rPr>
            </a:br>
            <a:r>
              <a:rPr lang="ru-RU" spc="-10" dirty="0">
                <a:solidFill>
                  <a:srgbClr val="FFFFFF"/>
                </a:solidFill>
                <a:latin typeface="Arial"/>
                <a:cs typeface="Arial"/>
              </a:rPr>
              <a:t>ВЫВОДЫ</a:t>
            </a:r>
            <a:endParaRPr lang="ru-RU" dirty="0">
              <a:latin typeface="Arial"/>
              <a:cs typeface="Arial"/>
            </a:endParaRPr>
          </a:p>
        </p:txBody>
      </p:sp>
      <p:cxnSp>
        <p:nvCxnSpPr>
          <p:cNvPr id="24" name="Прямая соединительная линия 23">
            <a:extLst>
              <a:ext uri="{FF2B5EF4-FFF2-40B4-BE49-F238E27FC236}">
                <a16:creationId xmlns:a16="http://schemas.microsoft.com/office/drawing/2014/main" id="{8FF6D7FD-8288-3843-B63E-027C7449309A}"/>
              </a:ext>
            </a:extLst>
          </p:cNvPr>
          <p:cNvCxnSpPr>
            <a:cxnSpLocks/>
          </p:cNvCxnSpPr>
          <p:nvPr/>
        </p:nvCxnSpPr>
        <p:spPr>
          <a:xfrm>
            <a:off x="2625539" y="388471"/>
            <a:ext cx="913981" cy="181348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object 3">
            <a:extLst>
              <a:ext uri="{FF2B5EF4-FFF2-40B4-BE49-F238E27FC236}">
                <a16:creationId xmlns:a16="http://schemas.microsoft.com/office/drawing/2014/main" id="{08AFF63D-7402-AE48-BC81-B45339A276A5}"/>
              </a:ext>
            </a:extLst>
          </p:cNvPr>
          <p:cNvSpPr/>
          <p:nvPr/>
        </p:nvSpPr>
        <p:spPr>
          <a:xfrm>
            <a:off x="3458703" y="9025"/>
            <a:ext cx="5273010" cy="6873855"/>
          </a:xfrm>
          <a:prstGeom prst="rect">
            <a:avLst/>
          </a:prstGeom>
          <a:blipFill>
            <a:blip r:embed="rId3" cstate="print"/>
            <a:stretch>
              <a:fillRect/>
            </a:stretch>
          </a:blipFill>
        </p:spPr>
        <p:txBody>
          <a:bodyPr wrap="square" lIns="0" tIns="0" rIns="0" bIns="0" rtlCol="0"/>
          <a:lstStyle/>
          <a:p>
            <a:endParaRPr dirty="0"/>
          </a:p>
        </p:txBody>
      </p:sp>
      <p:sp>
        <p:nvSpPr>
          <p:cNvPr id="27" name="object 7">
            <a:extLst>
              <a:ext uri="{FF2B5EF4-FFF2-40B4-BE49-F238E27FC236}">
                <a16:creationId xmlns:a16="http://schemas.microsoft.com/office/drawing/2014/main" id="{C083EA45-9922-BB44-BCEE-4B899446618B}"/>
              </a:ext>
            </a:extLst>
          </p:cNvPr>
          <p:cNvSpPr/>
          <p:nvPr/>
        </p:nvSpPr>
        <p:spPr>
          <a:xfrm>
            <a:off x="3458702" y="5855920"/>
            <a:ext cx="5273012" cy="1035983"/>
          </a:xfrm>
          <a:custGeom>
            <a:avLst/>
            <a:gdLst/>
            <a:ahLst/>
            <a:cxnLst/>
            <a:rect l="l" t="t" r="r" b="b"/>
            <a:pathLst>
              <a:path w="4334509" h="798829">
                <a:moveTo>
                  <a:pt x="4334027" y="798207"/>
                </a:moveTo>
                <a:lnTo>
                  <a:pt x="0" y="798207"/>
                </a:lnTo>
                <a:lnTo>
                  <a:pt x="0" y="0"/>
                </a:lnTo>
                <a:lnTo>
                  <a:pt x="4334027" y="0"/>
                </a:lnTo>
                <a:lnTo>
                  <a:pt x="4334027" y="798207"/>
                </a:lnTo>
                <a:close/>
              </a:path>
            </a:pathLst>
          </a:custGeom>
          <a:solidFill>
            <a:srgbClr val="000000">
              <a:alpha val="11997"/>
            </a:srgbClr>
          </a:solidFill>
        </p:spPr>
        <p:txBody>
          <a:bodyPr wrap="square" lIns="0" tIns="0" rIns="0" bIns="0" rtlCol="0"/>
          <a:lstStyle/>
          <a:p>
            <a:endParaRPr/>
          </a:p>
        </p:txBody>
      </p:sp>
      <p:cxnSp>
        <p:nvCxnSpPr>
          <p:cNvPr id="34" name="Прямая соединительная линия 33">
            <a:extLst>
              <a:ext uri="{FF2B5EF4-FFF2-40B4-BE49-F238E27FC236}">
                <a16:creationId xmlns:a16="http://schemas.microsoft.com/office/drawing/2014/main" id="{1E08F11E-8EEB-1D44-AD0C-51B95556E29A}"/>
              </a:ext>
            </a:extLst>
          </p:cNvPr>
          <p:cNvCxnSpPr>
            <a:cxnSpLocks/>
          </p:cNvCxnSpPr>
          <p:nvPr/>
        </p:nvCxnSpPr>
        <p:spPr>
          <a:xfrm>
            <a:off x="3498392" y="5855917"/>
            <a:ext cx="8639353"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Овал 37">
            <a:extLst>
              <a:ext uri="{FF2B5EF4-FFF2-40B4-BE49-F238E27FC236}">
                <a16:creationId xmlns:a16="http://schemas.microsoft.com/office/drawing/2014/main" id="{B26E0C0E-E435-EF4C-B6F6-E5A05B9C2D21}"/>
              </a:ext>
            </a:extLst>
          </p:cNvPr>
          <p:cNvSpPr/>
          <p:nvPr/>
        </p:nvSpPr>
        <p:spPr>
          <a:xfrm>
            <a:off x="3344302" y="5745268"/>
            <a:ext cx="224062" cy="2163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3" name="Прямая соединительная линия 32">
            <a:extLst>
              <a:ext uri="{FF2B5EF4-FFF2-40B4-BE49-F238E27FC236}">
                <a16:creationId xmlns:a16="http://schemas.microsoft.com/office/drawing/2014/main" id="{7352D735-099C-744C-96AC-5B86CFEC2848}"/>
              </a:ext>
            </a:extLst>
          </p:cNvPr>
          <p:cNvCxnSpPr>
            <a:cxnSpLocks/>
          </p:cNvCxnSpPr>
          <p:nvPr/>
        </p:nvCxnSpPr>
        <p:spPr>
          <a:xfrm>
            <a:off x="3458702" y="9022"/>
            <a:ext cx="0" cy="6848978"/>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56292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Оглавление без нумерации">
    <p:spTree>
      <p:nvGrpSpPr>
        <p:cNvPr id="1" name=""/>
        <p:cNvGrpSpPr/>
        <p:nvPr/>
      </p:nvGrpSpPr>
      <p:grpSpPr>
        <a:xfrm>
          <a:off x="0" y="0"/>
          <a:ext cx="0" cy="0"/>
          <a:chOff x="0" y="0"/>
          <a:chExt cx="0" cy="0"/>
        </a:xfrm>
      </p:grpSpPr>
      <p:sp>
        <p:nvSpPr>
          <p:cNvPr id="11" name="Текст 24">
            <a:extLst>
              <a:ext uri="{FF2B5EF4-FFF2-40B4-BE49-F238E27FC236}">
                <a16:creationId xmlns:a16="http://schemas.microsoft.com/office/drawing/2014/main" id="{2A1C713C-8FE8-6D4A-9875-A226598F0C59}"/>
              </a:ext>
            </a:extLst>
          </p:cNvPr>
          <p:cNvSpPr>
            <a:spLocks noGrp="1"/>
          </p:cNvSpPr>
          <p:nvPr>
            <p:ph type="body" sz="quarter" idx="11"/>
          </p:nvPr>
        </p:nvSpPr>
        <p:spPr>
          <a:xfrm>
            <a:off x="604516" y="1742157"/>
            <a:ext cx="4509745" cy="3373689"/>
          </a:xfrm>
          <a:prstGeom prst="rect">
            <a:avLst/>
          </a:prstGeom>
        </p:spPr>
        <p:txBody>
          <a:bodyPr lIns="0" tIns="0" anchor="ctr" anchorCtr="0"/>
          <a:lstStyle>
            <a:lvl1pPr marL="12700" marR="5080" indent="0" algn="l" defTabSz="914400" rtl="0" eaLnBrk="1" latinLnBrk="0" hangingPunct="1">
              <a:spcBef>
                <a:spcPts val="905"/>
              </a:spcBef>
              <a:buNone/>
              <a:defRPr lang="ru-RU" sz="4800" kern="1200" spc="-25" dirty="0">
                <a:solidFill>
                  <a:srgbClr val="999999"/>
                </a:solidFill>
                <a:latin typeface="Arial"/>
                <a:ea typeface="+mn-ea"/>
                <a:cs typeface="Arial"/>
              </a:defRPr>
            </a:lvl1pPr>
          </a:lstStyle>
          <a:p>
            <a:pPr lvl="0"/>
            <a:endParaRPr lang="ru-RU" dirty="0"/>
          </a:p>
        </p:txBody>
      </p:sp>
      <p:sp>
        <p:nvSpPr>
          <p:cNvPr id="4" name="object 3">
            <a:extLst>
              <a:ext uri="{FF2B5EF4-FFF2-40B4-BE49-F238E27FC236}">
                <a16:creationId xmlns:a16="http://schemas.microsoft.com/office/drawing/2014/main" id="{57BA722A-E58D-664F-9B1F-48BC983F82E0}"/>
              </a:ext>
            </a:extLst>
          </p:cNvPr>
          <p:cNvSpPr/>
          <p:nvPr/>
        </p:nvSpPr>
        <p:spPr>
          <a:xfrm>
            <a:off x="0" y="1742157"/>
            <a:ext cx="405078" cy="3373689"/>
          </a:xfrm>
          <a:custGeom>
            <a:avLst/>
            <a:gdLst/>
            <a:ahLst/>
            <a:cxnLst/>
            <a:rect l="l" t="t" r="r" b="b"/>
            <a:pathLst>
              <a:path w="405130" h="2159635">
                <a:moveTo>
                  <a:pt x="404825" y="2159050"/>
                </a:moveTo>
                <a:lnTo>
                  <a:pt x="0" y="2159050"/>
                </a:lnTo>
                <a:lnTo>
                  <a:pt x="0" y="0"/>
                </a:lnTo>
                <a:lnTo>
                  <a:pt x="404825" y="0"/>
                </a:lnTo>
                <a:lnTo>
                  <a:pt x="404825" y="2159050"/>
                </a:lnTo>
                <a:close/>
              </a:path>
            </a:pathLst>
          </a:custGeom>
          <a:solidFill>
            <a:srgbClr val="E1002B"/>
          </a:solidFill>
        </p:spPr>
        <p:txBody>
          <a:bodyPr wrap="square" lIns="0" tIns="0" rIns="0" bIns="0" rtlCol="0"/>
          <a:lstStyle/>
          <a:p>
            <a:endParaRPr/>
          </a:p>
        </p:txBody>
      </p:sp>
      <p:sp>
        <p:nvSpPr>
          <p:cNvPr id="5" name="object 2">
            <a:extLst>
              <a:ext uri="{FF2B5EF4-FFF2-40B4-BE49-F238E27FC236}">
                <a16:creationId xmlns:a16="http://schemas.microsoft.com/office/drawing/2014/main" id="{3AB69561-8020-AB4B-A6D9-CC282A28B422}"/>
              </a:ext>
            </a:extLst>
          </p:cNvPr>
          <p:cNvSpPr/>
          <p:nvPr/>
        </p:nvSpPr>
        <p:spPr>
          <a:xfrm>
            <a:off x="6234891" y="-1"/>
            <a:ext cx="1094520" cy="6858000"/>
          </a:xfrm>
          <a:prstGeom prst="rect">
            <a:avLst/>
          </a:prstGeom>
          <a:gradFill>
            <a:gsLst>
              <a:gs pos="3000">
                <a:schemeClr val="tx2">
                  <a:lumMod val="75000"/>
                </a:schemeClr>
              </a:gs>
              <a:gs pos="100000">
                <a:srgbClr val="0070DF"/>
              </a:gs>
            </a:gsLst>
            <a:lin ang="5400000" scaled="0"/>
          </a:gradFill>
        </p:spPr>
        <p:txBody>
          <a:bodyPr wrap="square" lIns="0" tIns="0" rIns="0" bIns="0" rtlCol="0"/>
          <a:lstStyle/>
          <a:p>
            <a:endParaRPr/>
          </a:p>
        </p:txBody>
      </p:sp>
      <p:sp>
        <p:nvSpPr>
          <p:cNvPr id="7" name="object 16">
            <a:extLst>
              <a:ext uri="{FF2B5EF4-FFF2-40B4-BE49-F238E27FC236}">
                <a16:creationId xmlns:a16="http://schemas.microsoft.com/office/drawing/2014/main" id="{00D0B8EF-F7C1-F24A-B60A-5A84B8C63C08}"/>
              </a:ext>
            </a:extLst>
          </p:cNvPr>
          <p:cNvSpPr/>
          <p:nvPr/>
        </p:nvSpPr>
        <p:spPr>
          <a:xfrm>
            <a:off x="5461481" y="4900159"/>
            <a:ext cx="494045" cy="499100"/>
          </a:xfrm>
          <a:custGeom>
            <a:avLst/>
            <a:gdLst/>
            <a:ahLst/>
            <a:cxnLst/>
            <a:rect l="l" t="t" r="r" b="b"/>
            <a:pathLst>
              <a:path w="440054" h="444500">
                <a:moveTo>
                  <a:pt x="0" y="0"/>
                </a:moveTo>
                <a:lnTo>
                  <a:pt x="439940" y="0"/>
                </a:lnTo>
                <a:lnTo>
                  <a:pt x="439940" y="444118"/>
                </a:lnTo>
                <a:lnTo>
                  <a:pt x="0" y="444118"/>
                </a:lnTo>
                <a:lnTo>
                  <a:pt x="0" y="0"/>
                </a:lnTo>
                <a:close/>
              </a:path>
            </a:pathLst>
          </a:custGeom>
          <a:solidFill>
            <a:srgbClr val="FFC32E"/>
          </a:solidFill>
        </p:spPr>
        <p:txBody>
          <a:bodyPr wrap="square" lIns="0" tIns="0" rIns="0" bIns="0" rtlCol="0"/>
          <a:lstStyle/>
          <a:p>
            <a:endParaRPr/>
          </a:p>
        </p:txBody>
      </p:sp>
      <p:sp>
        <p:nvSpPr>
          <p:cNvPr id="8" name="object 17">
            <a:extLst>
              <a:ext uri="{FF2B5EF4-FFF2-40B4-BE49-F238E27FC236}">
                <a16:creationId xmlns:a16="http://schemas.microsoft.com/office/drawing/2014/main" id="{98ED11CC-7038-B341-89A6-A00AF6E52873}"/>
              </a:ext>
            </a:extLst>
          </p:cNvPr>
          <p:cNvSpPr/>
          <p:nvPr/>
        </p:nvSpPr>
        <p:spPr>
          <a:xfrm>
            <a:off x="5641181" y="5019116"/>
            <a:ext cx="153558" cy="288499"/>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4111265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93"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8E5484B4-E5F3-461E-A640-B5D293CD5FA6}" type="datetimeFigureOut">
              <a:rPr lang="ru-RU" smtClean="0"/>
              <a:pPr/>
              <a:t>14.09.2023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93B5AB3-F235-45DB-BDF2-A292E48FC7D3}" type="slidenum">
              <a:rPr lang="ru-RU" smtClean="0"/>
              <a:pPr/>
              <a:t>‹#›</a:t>
            </a:fld>
            <a:endParaRPr lang="ru-RU"/>
          </a:p>
        </p:txBody>
      </p:sp>
    </p:spTree>
    <p:extLst>
      <p:ext uri="{BB962C8B-B14F-4D97-AF65-F5344CB8AC3E}">
        <p14:creationId xmlns:p14="http://schemas.microsoft.com/office/powerpoint/2010/main" val="1741308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8" name="object 8">
            <a:extLst>
              <a:ext uri="{FF2B5EF4-FFF2-40B4-BE49-F238E27FC236}">
                <a16:creationId xmlns:a16="http://schemas.microsoft.com/office/drawing/2014/main" id="{8E62C042-4EA4-314F-8837-7915700A0693}"/>
              </a:ext>
            </a:extLst>
          </p:cNvPr>
          <p:cNvSpPr txBox="1"/>
          <p:nvPr/>
        </p:nvSpPr>
        <p:spPr>
          <a:xfrm>
            <a:off x="358518" y="118435"/>
            <a:ext cx="1735824" cy="243656"/>
          </a:xfrm>
          <a:prstGeom prst="rect">
            <a:avLst/>
          </a:prstGeom>
        </p:spPr>
        <p:txBody>
          <a:bodyPr vert="horz" wrap="square" lIns="0" tIns="12700" rIns="0" bIns="0" rtlCol="0">
            <a:spAutoFit/>
          </a:bodyPr>
          <a:lstStyle/>
          <a:p>
            <a:pPr marL="12700">
              <a:lnSpc>
                <a:spcPct val="100000"/>
              </a:lnSpc>
              <a:spcBef>
                <a:spcPts val="100"/>
              </a:spcBef>
            </a:pPr>
            <a:r>
              <a:rPr lang="ru-RU" sz="1500" b="1" spc="-45" dirty="0">
                <a:solidFill>
                  <a:srgbClr val="334286"/>
                </a:solidFill>
                <a:latin typeface="Arial"/>
                <a:cs typeface="Arial"/>
              </a:rPr>
              <a:t>КРАСНОДАРСТАТ</a:t>
            </a:r>
            <a:endParaRPr sz="1500" dirty="0">
              <a:latin typeface="Arial"/>
              <a:cs typeface="Arial"/>
            </a:endParaRPr>
          </a:p>
        </p:txBody>
      </p:sp>
      <p:sp>
        <p:nvSpPr>
          <p:cNvPr id="12" name="object 13">
            <a:extLst>
              <a:ext uri="{FF2B5EF4-FFF2-40B4-BE49-F238E27FC236}">
                <a16:creationId xmlns:a16="http://schemas.microsoft.com/office/drawing/2014/main" id="{978D5EB5-026B-2249-A8D4-5B5D2223AD6E}"/>
              </a:ext>
            </a:extLst>
          </p:cNvPr>
          <p:cNvSpPr/>
          <p:nvPr/>
        </p:nvSpPr>
        <p:spPr>
          <a:xfrm>
            <a:off x="373197" y="2"/>
            <a:ext cx="11478575" cy="90567"/>
          </a:xfrm>
          <a:custGeom>
            <a:avLst/>
            <a:gdLst/>
            <a:ahLst/>
            <a:cxnLst/>
            <a:rect l="l" t="t" r="r" b="b"/>
            <a:pathLst>
              <a:path w="9980930" h="78740">
                <a:moveTo>
                  <a:pt x="0" y="78232"/>
                </a:moveTo>
                <a:lnTo>
                  <a:pt x="9980358" y="78232"/>
                </a:lnTo>
                <a:lnTo>
                  <a:pt x="9980358" y="0"/>
                </a:lnTo>
                <a:lnTo>
                  <a:pt x="0" y="0"/>
                </a:lnTo>
                <a:lnTo>
                  <a:pt x="0" y="78232"/>
                </a:lnTo>
                <a:close/>
              </a:path>
            </a:pathLst>
          </a:custGeom>
          <a:solidFill>
            <a:srgbClr val="334286"/>
          </a:solidFill>
        </p:spPr>
        <p:txBody>
          <a:bodyPr wrap="square" lIns="0" tIns="0" rIns="0" bIns="0" rtlCol="0"/>
          <a:lstStyle/>
          <a:p>
            <a:endParaRPr/>
          </a:p>
        </p:txBody>
      </p:sp>
      <p:sp>
        <p:nvSpPr>
          <p:cNvPr id="14" name="Номер слайда 5">
            <a:extLst>
              <a:ext uri="{FF2B5EF4-FFF2-40B4-BE49-F238E27FC236}">
                <a16:creationId xmlns:a16="http://schemas.microsoft.com/office/drawing/2014/main" id="{589F21BF-0ECE-1B45-A099-F5B6E92C16A7}"/>
              </a:ext>
            </a:extLst>
          </p:cNvPr>
          <p:cNvSpPr>
            <a:spLocks noGrp="1"/>
          </p:cNvSpPr>
          <p:nvPr>
            <p:ph type="sldNum" sz="quarter" idx="4"/>
          </p:nvPr>
        </p:nvSpPr>
        <p:spPr>
          <a:xfrm>
            <a:off x="9309695" y="6355685"/>
            <a:ext cx="2742843" cy="365125"/>
          </a:xfrm>
          <a:prstGeom prst="rect">
            <a:avLst/>
          </a:prstGeom>
        </p:spPr>
        <p:txBody>
          <a:bodyPr vert="horz" lIns="91440" tIns="45720" rIns="91440" bIns="45720" rtlCol="0" anchor="ctr"/>
          <a:lstStyle>
            <a:lvl1pPr algn="r">
              <a:defRPr sz="1600">
                <a:solidFill>
                  <a:schemeClr val="tx1">
                    <a:lumMod val="50000"/>
                    <a:lumOff val="50000"/>
                  </a:schemeClr>
                </a:solidFill>
                <a:latin typeface="Arial" panose="020B0604020202020204" pitchFamily="34" charset="0"/>
                <a:cs typeface="Arial" panose="020B0604020202020204" pitchFamily="34" charset="0"/>
              </a:defRPr>
            </a:lvl1pPr>
          </a:lstStyle>
          <a:p>
            <a:fld id="{293B5AB3-F235-45DB-BDF2-A292E48FC7D3}" type="slidenum">
              <a:rPr lang="ru-RU" smtClean="0"/>
              <a:pPr/>
              <a:t>‹#›</a:t>
            </a:fld>
            <a:endParaRPr lang="ru-RU"/>
          </a:p>
        </p:txBody>
      </p:sp>
      <p:sp>
        <p:nvSpPr>
          <p:cNvPr id="15" name="object 7">
            <a:extLst>
              <a:ext uri="{FF2B5EF4-FFF2-40B4-BE49-F238E27FC236}">
                <a16:creationId xmlns:a16="http://schemas.microsoft.com/office/drawing/2014/main" id="{6BCF7F52-C500-194A-8FDB-1C45B1890E62}"/>
              </a:ext>
            </a:extLst>
          </p:cNvPr>
          <p:cNvSpPr/>
          <p:nvPr/>
        </p:nvSpPr>
        <p:spPr>
          <a:xfrm>
            <a:off x="1" y="649854"/>
            <a:ext cx="219890" cy="739108"/>
          </a:xfrm>
          <a:custGeom>
            <a:avLst/>
            <a:gdLst/>
            <a:ahLst/>
            <a:cxnLst/>
            <a:rect l="l" t="t" r="r" b="b"/>
            <a:pathLst>
              <a:path w="203835" h="565785">
                <a:moveTo>
                  <a:pt x="0" y="565226"/>
                </a:moveTo>
                <a:lnTo>
                  <a:pt x="203530" y="565226"/>
                </a:lnTo>
                <a:lnTo>
                  <a:pt x="203530" y="0"/>
                </a:lnTo>
                <a:lnTo>
                  <a:pt x="0" y="0"/>
                </a:lnTo>
                <a:lnTo>
                  <a:pt x="0" y="565226"/>
                </a:lnTo>
                <a:close/>
              </a:path>
            </a:pathLst>
          </a:custGeom>
          <a:solidFill>
            <a:srgbClr val="E1002B"/>
          </a:solidFill>
        </p:spPr>
        <p:txBody>
          <a:bodyPr wrap="square" lIns="0" tIns="0" rIns="0" bIns="0" rtlCol="0"/>
          <a:lstStyle/>
          <a:p>
            <a:endParaRPr/>
          </a:p>
        </p:txBody>
      </p:sp>
      <p:sp>
        <p:nvSpPr>
          <p:cNvPr id="18" name="Текст 17">
            <a:extLst>
              <a:ext uri="{FF2B5EF4-FFF2-40B4-BE49-F238E27FC236}">
                <a16:creationId xmlns:a16="http://schemas.microsoft.com/office/drawing/2014/main" id="{505DA8AD-1619-444D-90B9-AB4F90627F8F}"/>
              </a:ext>
            </a:extLst>
          </p:cNvPr>
          <p:cNvSpPr>
            <a:spLocks noGrp="1"/>
          </p:cNvSpPr>
          <p:nvPr>
            <p:ph type="body" sz="quarter" idx="10" hasCustomPrompt="1"/>
          </p:nvPr>
        </p:nvSpPr>
        <p:spPr>
          <a:xfrm>
            <a:off x="292182" y="536140"/>
            <a:ext cx="2612895" cy="936897"/>
          </a:xfrm>
          <a:prstGeom prst="rect">
            <a:avLst/>
          </a:prstGeom>
        </p:spPr>
        <p:txBody>
          <a:bodyPr anchor="t"/>
          <a:lstStyle>
            <a:lvl1pPr marL="0" indent="0">
              <a:lnSpc>
                <a:spcPct val="100000"/>
              </a:lnSpc>
              <a:buNone/>
              <a:defRPr sz="2800">
                <a:solidFill>
                  <a:srgbClr val="334286"/>
                </a:solidFill>
                <a:latin typeface="Arial" panose="020B0604020202020204" pitchFamily="34" charset="0"/>
                <a:cs typeface="Arial" panose="020B0604020202020204" pitchFamily="34" charset="0"/>
              </a:defRPr>
            </a:lvl1pPr>
          </a:lstStyle>
          <a:p>
            <a:pPr lvl="0"/>
            <a:r>
              <a:rPr lang="ru-RU" dirty="0"/>
              <a:t>ОБРАЗЕЦ ТЕКСТА</a:t>
            </a:r>
          </a:p>
        </p:txBody>
      </p:sp>
      <p:sp>
        <p:nvSpPr>
          <p:cNvPr id="17" name="object 2">
            <a:extLst>
              <a:ext uri="{FF2B5EF4-FFF2-40B4-BE49-F238E27FC236}">
                <a16:creationId xmlns:a16="http://schemas.microsoft.com/office/drawing/2014/main" id="{C6912CD2-630D-9145-8B0C-4EAAD953FCA4}"/>
              </a:ext>
            </a:extLst>
          </p:cNvPr>
          <p:cNvSpPr/>
          <p:nvPr/>
        </p:nvSpPr>
        <p:spPr>
          <a:xfrm>
            <a:off x="1362719" y="1701621"/>
            <a:ext cx="3078860" cy="4427330"/>
          </a:xfrm>
          <a:prstGeom prst="rect">
            <a:avLst/>
          </a:prstGeom>
          <a:gradFill flip="none" rotWithShape="1">
            <a:gsLst>
              <a:gs pos="3000">
                <a:schemeClr val="tx2">
                  <a:lumMod val="75000"/>
                </a:schemeClr>
              </a:gs>
              <a:gs pos="100000">
                <a:srgbClr val="0070DF"/>
              </a:gs>
            </a:gsLst>
            <a:lin ang="2700000" scaled="1"/>
            <a:tileRect/>
          </a:gradFill>
        </p:spPr>
        <p:txBody>
          <a:bodyPr wrap="square" lIns="0" tIns="0" rIns="0" bIns="0" rtlCol="0"/>
          <a:lstStyle/>
          <a:p>
            <a:endParaRPr/>
          </a:p>
        </p:txBody>
      </p:sp>
      <p:sp>
        <p:nvSpPr>
          <p:cNvPr id="19" name="object 16">
            <a:extLst>
              <a:ext uri="{FF2B5EF4-FFF2-40B4-BE49-F238E27FC236}">
                <a16:creationId xmlns:a16="http://schemas.microsoft.com/office/drawing/2014/main" id="{15DB779B-12D8-0C4A-8B31-D54A79C87DA9}"/>
              </a:ext>
            </a:extLst>
          </p:cNvPr>
          <p:cNvSpPr/>
          <p:nvPr/>
        </p:nvSpPr>
        <p:spPr>
          <a:xfrm>
            <a:off x="1272399" y="2109456"/>
            <a:ext cx="3259500" cy="821454"/>
          </a:xfrm>
          <a:custGeom>
            <a:avLst/>
            <a:gdLst/>
            <a:ahLst/>
            <a:cxnLst/>
            <a:rect l="l" t="t" r="r" b="b"/>
            <a:pathLst>
              <a:path w="2713990" h="654050">
                <a:moveTo>
                  <a:pt x="2713901" y="653783"/>
                </a:moveTo>
                <a:lnTo>
                  <a:pt x="0" y="653783"/>
                </a:lnTo>
                <a:lnTo>
                  <a:pt x="0" y="0"/>
                </a:lnTo>
                <a:lnTo>
                  <a:pt x="2713901" y="0"/>
                </a:lnTo>
                <a:lnTo>
                  <a:pt x="2713901" y="653783"/>
                </a:lnTo>
                <a:close/>
              </a:path>
            </a:pathLst>
          </a:custGeom>
          <a:solidFill>
            <a:srgbClr val="FFC32E"/>
          </a:solidFill>
        </p:spPr>
        <p:txBody>
          <a:bodyPr wrap="square" lIns="0" tIns="0" rIns="0" bIns="0" rtlCol="0"/>
          <a:lstStyle/>
          <a:p>
            <a:endParaRPr/>
          </a:p>
        </p:txBody>
      </p:sp>
      <p:sp>
        <p:nvSpPr>
          <p:cNvPr id="21" name="object 2">
            <a:extLst>
              <a:ext uri="{FF2B5EF4-FFF2-40B4-BE49-F238E27FC236}">
                <a16:creationId xmlns:a16="http://schemas.microsoft.com/office/drawing/2014/main" id="{1630BC1B-B261-2F4A-A4A4-9E4033137F42}"/>
              </a:ext>
            </a:extLst>
          </p:cNvPr>
          <p:cNvSpPr/>
          <p:nvPr/>
        </p:nvSpPr>
        <p:spPr>
          <a:xfrm>
            <a:off x="4730514" y="1701621"/>
            <a:ext cx="3078860" cy="4427330"/>
          </a:xfrm>
          <a:prstGeom prst="rect">
            <a:avLst/>
          </a:prstGeom>
          <a:gradFill flip="none" rotWithShape="1">
            <a:gsLst>
              <a:gs pos="3000">
                <a:schemeClr val="tx2">
                  <a:lumMod val="75000"/>
                </a:schemeClr>
              </a:gs>
              <a:gs pos="100000">
                <a:srgbClr val="0070DF"/>
              </a:gs>
            </a:gsLst>
            <a:lin ang="2700000" scaled="1"/>
            <a:tileRect/>
          </a:gradFill>
        </p:spPr>
        <p:txBody>
          <a:bodyPr wrap="square" lIns="0" tIns="0" rIns="0" bIns="0" rtlCol="0"/>
          <a:lstStyle/>
          <a:p>
            <a:endParaRPr/>
          </a:p>
        </p:txBody>
      </p:sp>
      <p:sp>
        <p:nvSpPr>
          <p:cNvPr id="25" name="object 16">
            <a:extLst>
              <a:ext uri="{FF2B5EF4-FFF2-40B4-BE49-F238E27FC236}">
                <a16:creationId xmlns:a16="http://schemas.microsoft.com/office/drawing/2014/main" id="{FC5FEC04-B725-D14D-96DE-9103E05EC84B}"/>
              </a:ext>
            </a:extLst>
          </p:cNvPr>
          <p:cNvSpPr/>
          <p:nvPr/>
        </p:nvSpPr>
        <p:spPr>
          <a:xfrm>
            <a:off x="4640194" y="2109456"/>
            <a:ext cx="3259500" cy="821454"/>
          </a:xfrm>
          <a:custGeom>
            <a:avLst/>
            <a:gdLst/>
            <a:ahLst/>
            <a:cxnLst/>
            <a:rect l="l" t="t" r="r" b="b"/>
            <a:pathLst>
              <a:path w="2713990" h="654050">
                <a:moveTo>
                  <a:pt x="2713901" y="653783"/>
                </a:moveTo>
                <a:lnTo>
                  <a:pt x="0" y="653783"/>
                </a:lnTo>
                <a:lnTo>
                  <a:pt x="0" y="0"/>
                </a:lnTo>
                <a:lnTo>
                  <a:pt x="2713901" y="0"/>
                </a:lnTo>
                <a:lnTo>
                  <a:pt x="2713901" y="653783"/>
                </a:lnTo>
                <a:close/>
              </a:path>
            </a:pathLst>
          </a:custGeom>
          <a:solidFill>
            <a:srgbClr val="FFC32E"/>
          </a:solidFill>
        </p:spPr>
        <p:txBody>
          <a:bodyPr wrap="square" lIns="0" tIns="0" rIns="0" bIns="0" rtlCol="0"/>
          <a:lstStyle/>
          <a:p>
            <a:endParaRPr/>
          </a:p>
        </p:txBody>
      </p:sp>
      <p:sp>
        <p:nvSpPr>
          <p:cNvPr id="27" name="object 2">
            <a:extLst>
              <a:ext uri="{FF2B5EF4-FFF2-40B4-BE49-F238E27FC236}">
                <a16:creationId xmlns:a16="http://schemas.microsoft.com/office/drawing/2014/main" id="{C7F82BF4-97FF-FC48-95FF-6731C19E8700}"/>
              </a:ext>
            </a:extLst>
          </p:cNvPr>
          <p:cNvSpPr/>
          <p:nvPr/>
        </p:nvSpPr>
        <p:spPr>
          <a:xfrm>
            <a:off x="8098309" y="1701621"/>
            <a:ext cx="3078860" cy="4427330"/>
          </a:xfrm>
          <a:prstGeom prst="rect">
            <a:avLst/>
          </a:prstGeom>
          <a:gradFill flip="none" rotWithShape="1">
            <a:gsLst>
              <a:gs pos="3000">
                <a:schemeClr val="tx2">
                  <a:lumMod val="75000"/>
                </a:schemeClr>
              </a:gs>
              <a:gs pos="100000">
                <a:srgbClr val="0070DF"/>
              </a:gs>
            </a:gsLst>
            <a:lin ang="2700000" scaled="1"/>
            <a:tileRect/>
          </a:gradFill>
        </p:spPr>
        <p:txBody>
          <a:bodyPr wrap="square" lIns="0" tIns="0" rIns="0" bIns="0" rtlCol="0"/>
          <a:lstStyle/>
          <a:p>
            <a:endParaRPr/>
          </a:p>
        </p:txBody>
      </p:sp>
      <p:sp>
        <p:nvSpPr>
          <p:cNvPr id="28" name="object 16">
            <a:extLst>
              <a:ext uri="{FF2B5EF4-FFF2-40B4-BE49-F238E27FC236}">
                <a16:creationId xmlns:a16="http://schemas.microsoft.com/office/drawing/2014/main" id="{4332BE53-4724-1243-B3E3-91DD9C15C72D}"/>
              </a:ext>
            </a:extLst>
          </p:cNvPr>
          <p:cNvSpPr/>
          <p:nvPr/>
        </p:nvSpPr>
        <p:spPr>
          <a:xfrm>
            <a:off x="8007988" y="2109456"/>
            <a:ext cx="3259500" cy="821454"/>
          </a:xfrm>
          <a:custGeom>
            <a:avLst/>
            <a:gdLst/>
            <a:ahLst/>
            <a:cxnLst/>
            <a:rect l="l" t="t" r="r" b="b"/>
            <a:pathLst>
              <a:path w="2713990" h="654050">
                <a:moveTo>
                  <a:pt x="2713901" y="653783"/>
                </a:moveTo>
                <a:lnTo>
                  <a:pt x="0" y="653783"/>
                </a:lnTo>
                <a:lnTo>
                  <a:pt x="0" y="0"/>
                </a:lnTo>
                <a:lnTo>
                  <a:pt x="2713901" y="0"/>
                </a:lnTo>
                <a:lnTo>
                  <a:pt x="2713901" y="653783"/>
                </a:lnTo>
                <a:close/>
              </a:path>
            </a:pathLst>
          </a:custGeom>
          <a:solidFill>
            <a:srgbClr val="FFC32E"/>
          </a:solidFill>
        </p:spPr>
        <p:txBody>
          <a:bodyPr wrap="square" lIns="0" tIns="0" rIns="0" bIns="0" rtlCol="0"/>
          <a:lstStyle/>
          <a:p>
            <a:endParaRPr/>
          </a:p>
        </p:txBody>
      </p:sp>
      <p:sp>
        <p:nvSpPr>
          <p:cNvPr id="32" name="Текст 4">
            <a:extLst>
              <a:ext uri="{FF2B5EF4-FFF2-40B4-BE49-F238E27FC236}">
                <a16:creationId xmlns:a16="http://schemas.microsoft.com/office/drawing/2014/main" id="{EAF7FE5E-C8C1-E64E-A6DD-18826DFE6AED}"/>
              </a:ext>
            </a:extLst>
          </p:cNvPr>
          <p:cNvSpPr>
            <a:spLocks noGrp="1"/>
          </p:cNvSpPr>
          <p:nvPr>
            <p:ph type="body" sz="quarter" idx="12"/>
          </p:nvPr>
        </p:nvSpPr>
        <p:spPr>
          <a:xfrm>
            <a:off x="1599992" y="3031457"/>
            <a:ext cx="2557349" cy="2893093"/>
          </a:xfrm>
          <a:prstGeom prst="rect">
            <a:avLst/>
          </a:prstGeom>
        </p:spPr>
        <p:txBody>
          <a:bodyPr/>
          <a:lstStyle>
            <a:lvl1pPr marL="0" indent="0">
              <a:buNone/>
              <a:defRPr sz="1600">
                <a:solidFill>
                  <a:schemeClr val="bg1"/>
                </a:solidFill>
                <a:latin typeface="Arial" panose="020B0604020202020204" pitchFamily="34" charset="0"/>
                <a:cs typeface="Arial" panose="020B0604020202020204" pitchFamily="34" charset="0"/>
              </a:defRPr>
            </a:lvl1pPr>
          </a:lstStyle>
          <a:p>
            <a:pPr lvl="0"/>
            <a:r>
              <a:rPr lang="ru-RU" dirty="0"/>
              <a:t>Образец текста</a:t>
            </a:r>
          </a:p>
        </p:txBody>
      </p:sp>
      <p:sp>
        <p:nvSpPr>
          <p:cNvPr id="33" name="Текст 4">
            <a:extLst>
              <a:ext uri="{FF2B5EF4-FFF2-40B4-BE49-F238E27FC236}">
                <a16:creationId xmlns:a16="http://schemas.microsoft.com/office/drawing/2014/main" id="{EAF7FE5E-C8C1-E64E-A6DD-18826DFE6AED}"/>
              </a:ext>
            </a:extLst>
          </p:cNvPr>
          <p:cNvSpPr>
            <a:spLocks noGrp="1"/>
          </p:cNvSpPr>
          <p:nvPr>
            <p:ph type="body" sz="quarter" idx="13"/>
          </p:nvPr>
        </p:nvSpPr>
        <p:spPr>
          <a:xfrm>
            <a:off x="4990450" y="3031457"/>
            <a:ext cx="2557349" cy="2893093"/>
          </a:xfrm>
          <a:prstGeom prst="rect">
            <a:avLst/>
          </a:prstGeom>
        </p:spPr>
        <p:txBody>
          <a:bodyPr/>
          <a:lstStyle>
            <a:lvl1pPr marL="0" indent="0">
              <a:buNone/>
              <a:defRPr sz="1600">
                <a:solidFill>
                  <a:schemeClr val="bg1"/>
                </a:solidFill>
                <a:latin typeface="Arial" panose="020B0604020202020204" pitchFamily="34" charset="0"/>
                <a:cs typeface="Arial" panose="020B0604020202020204" pitchFamily="34" charset="0"/>
              </a:defRPr>
            </a:lvl1pPr>
          </a:lstStyle>
          <a:p>
            <a:pPr lvl="0"/>
            <a:r>
              <a:rPr lang="ru-RU" dirty="0"/>
              <a:t>Образец текста</a:t>
            </a:r>
          </a:p>
        </p:txBody>
      </p:sp>
      <p:sp>
        <p:nvSpPr>
          <p:cNvPr id="34" name="Текст 4">
            <a:extLst>
              <a:ext uri="{FF2B5EF4-FFF2-40B4-BE49-F238E27FC236}">
                <a16:creationId xmlns:a16="http://schemas.microsoft.com/office/drawing/2014/main" id="{EAF7FE5E-C8C1-E64E-A6DD-18826DFE6AED}"/>
              </a:ext>
            </a:extLst>
          </p:cNvPr>
          <p:cNvSpPr>
            <a:spLocks noGrp="1"/>
          </p:cNvSpPr>
          <p:nvPr>
            <p:ph type="body" sz="quarter" idx="14"/>
          </p:nvPr>
        </p:nvSpPr>
        <p:spPr>
          <a:xfrm>
            <a:off x="8342814" y="3031457"/>
            <a:ext cx="2557349" cy="2893093"/>
          </a:xfrm>
          <a:prstGeom prst="rect">
            <a:avLst/>
          </a:prstGeom>
        </p:spPr>
        <p:txBody>
          <a:bodyPr/>
          <a:lstStyle>
            <a:lvl1pPr marL="0" indent="0">
              <a:buNone/>
              <a:defRPr sz="1600">
                <a:solidFill>
                  <a:schemeClr val="bg1"/>
                </a:solidFill>
                <a:latin typeface="Arial" panose="020B0604020202020204" pitchFamily="34" charset="0"/>
                <a:cs typeface="Arial" panose="020B0604020202020204" pitchFamily="34" charset="0"/>
              </a:defRPr>
            </a:lvl1pPr>
          </a:lstStyle>
          <a:p>
            <a:pPr lvl="0"/>
            <a:r>
              <a:rPr lang="ru-RU" dirty="0"/>
              <a:t>Образец текста</a:t>
            </a:r>
          </a:p>
        </p:txBody>
      </p:sp>
      <p:sp>
        <p:nvSpPr>
          <p:cNvPr id="35" name="Текст 4">
            <a:extLst>
              <a:ext uri="{FF2B5EF4-FFF2-40B4-BE49-F238E27FC236}">
                <a16:creationId xmlns:a16="http://schemas.microsoft.com/office/drawing/2014/main" id="{EAF7FE5E-C8C1-E64E-A6DD-18826DFE6AED}"/>
              </a:ext>
            </a:extLst>
          </p:cNvPr>
          <p:cNvSpPr>
            <a:spLocks noGrp="1"/>
          </p:cNvSpPr>
          <p:nvPr>
            <p:ph type="body" sz="quarter" idx="15"/>
          </p:nvPr>
        </p:nvSpPr>
        <p:spPr>
          <a:xfrm>
            <a:off x="1426252" y="2231360"/>
            <a:ext cx="2960036" cy="549943"/>
          </a:xfrm>
          <a:prstGeom prst="rect">
            <a:avLst/>
          </a:prstGeom>
        </p:spPr>
        <p:txBody>
          <a:bodyPr anchor="ctr" anchorCtr="0"/>
          <a:lstStyle>
            <a:lvl1pPr marL="0" indent="0" algn="ctr">
              <a:buNone/>
              <a:defRPr sz="2400">
                <a:solidFill>
                  <a:schemeClr val="bg1"/>
                </a:solidFill>
                <a:latin typeface="Arial" panose="020B0604020202020204" pitchFamily="34" charset="0"/>
                <a:cs typeface="Arial" panose="020B0604020202020204" pitchFamily="34" charset="0"/>
              </a:defRPr>
            </a:lvl1pPr>
          </a:lstStyle>
          <a:p>
            <a:pPr lvl="0"/>
            <a:r>
              <a:rPr lang="ru-RU" dirty="0"/>
              <a:t>Образец текста</a:t>
            </a:r>
          </a:p>
        </p:txBody>
      </p:sp>
      <p:sp>
        <p:nvSpPr>
          <p:cNvPr id="36" name="Текст 4">
            <a:extLst>
              <a:ext uri="{FF2B5EF4-FFF2-40B4-BE49-F238E27FC236}">
                <a16:creationId xmlns:a16="http://schemas.microsoft.com/office/drawing/2014/main" id="{EAF7FE5E-C8C1-E64E-A6DD-18826DFE6AED}"/>
              </a:ext>
            </a:extLst>
          </p:cNvPr>
          <p:cNvSpPr>
            <a:spLocks noGrp="1"/>
          </p:cNvSpPr>
          <p:nvPr>
            <p:ph type="body" sz="quarter" idx="16"/>
          </p:nvPr>
        </p:nvSpPr>
        <p:spPr>
          <a:xfrm>
            <a:off x="4782346" y="2231360"/>
            <a:ext cx="2960036" cy="549943"/>
          </a:xfrm>
          <a:prstGeom prst="rect">
            <a:avLst/>
          </a:prstGeom>
        </p:spPr>
        <p:txBody>
          <a:bodyPr anchor="ctr" anchorCtr="0"/>
          <a:lstStyle>
            <a:lvl1pPr marL="0" indent="0" algn="ctr">
              <a:buNone/>
              <a:defRPr sz="2400">
                <a:solidFill>
                  <a:schemeClr val="bg1"/>
                </a:solidFill>
                <a:latin typeface="Arial" panose="020B0604020202020204" pitchFamily="34" charset="0"/>
                <a:cs typeface="Arial" panose="020B0604020202020204" pitchFamily="34" charset="0"/>
              </a:defRPr>
            </a:lvl1pPr>
          </a:lstStyle>
          <a:p>
            <a:pPr lvl="0"/>
            <a:r>
              <a:rPr lang="ru-RU" dirty="0"/>
              <a:t>Образец текста</a:t>
            </a:r>
          </a:p>
        </p:txBody>
      </p:sp>
      <p:sp>
        <p:nvSpPr>
          <p:cNvPr id="37" name="Текст 4">
            <a:extLst>
              <a:ext uri="{FF2B5EF4-FFF2-40B4-BE49-F238E27FC236}">
                <a16:creationId xmlns:a16="http://schemas.microsoft.com/office/drawing/2014/main" id="{EAF7FE5E-C8C1-E64E-A6DD-18826DFE6AED}"/>
              </a:ext>
            </a:extLst>
          </p:cNvPr>
          <p:cNvSpPr>
            <a:spLocks noGrp="1"/>
          </p:cNvSpPr>
          <p:nvPr>
            <p:ph type="body" sz="quarter" idx="17"/>
          </p:nvPr>
        </p:nvSpPr>
        <p:spPr>
          <a:xfrm>
            <a:off x="8164977" y="2231360"/>
            <a:ext cx="2960036" cy="549943"/>
          </a:xfrm>
          <a:prstGeom prst="rect">
            <a:avLst/>
          </a:prstGeom>
        </p:spPr>
        <p:txBody>
          <a:bodyPr anchor="ctr" anchorCtr="0"/>
          <a:lstStyle>
            <a:lvl1pPr marL="0" indent="0" algn="ctr">
              <a:buNone/>
              <a:defRPr sz="2400">
                <a:solidFill>
                  <a:schemeClr val="bg1"/>
                </a:solidFill>
                <a:latin typeface="Arial" panose="020B0604020202020204" pitchFamily="34" charset="0"/>
                <a:cs typeface="Arial" panose="020B0604020202020204" pitchFamily="34" charset="0"/>
              </a:defRPr>
            </a:lvl1pPr>
          </a:lstStyle>
          <a:p>
            <a:pPr lvl="0"/>
            <a:r>
              <a:rPr lang="ru-RU" dirty="0"/>
              <a:t>Образец текста</a:t>
            </a:r>
          </a:p>
        </p:txBody>
      </p:sp>
    </p:spTree>
    <p:extLst>
      <p:ext uri="{BB962C8B-B14F-4D97-AF65-F5344CB8AC3E}">
        <p14:creationId xmlns:p14="http://schemas.microsoft.com/office/powerpoint/2010/main" val="8119550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Текст в одну колонку">
    <p:spTree>
      <p:nvGrpSpPr>
        <p:cNvPr id="1" name=""/>
        <p:cNvGrpSpPr/>
        <p:nvPr/>
      </p:nvGrpSpPr>
      <p:grpSpPr>
        <a:xfrm>
          <a:off x="0" y="0"/>
          <a:ext cx="0" cy="0"/>
          <a:chOff x="0" y="0"/>
          <a:chExt cx="0" cy="0"/>
        </a:xfrm>
      </p:grpSpPr>
      <p:sp>
        <p:nvSpPr>
          <p:cNvPr id="8" name="object 8">
            <a:extLst>
              <a:ext uri="{FF2B5EF4-FFF2-40B4-BE49-F238E27FC236}">
                <a16:creationId xmlns:a16="http://schemas.microsoft.com/office/drawing/2014/main" id="{8E62C042-4EA4-314F-8837-7915700A0693}"/>
              </a:ext>
            </a:extLst>
          </p:cNvPr>
          <p:cNvSpPr txBox="1"/>
          <p:nvPr/>
        </p:nvSpPr>
        <p:spPr>
          <a:xfrm>
            <a:off x="358518" y="118435"/>
            <a:ext cx="1629512" cy="243656"/>
          </a:xfrm>
          <a:prstGeom prst="rect">
            <a:avLst/>
          </a:prstGeom>
        </p:spPr>
        <p:txBody>
          <a:bodyPr vert="horz" wrap="square" lIns="0" tIns="12700" rIns="0" bIns="0" rtlCol="0">
            <a:spAutoFit/>
          </a:bodyPr>
          <a:lstStyle/>
          <a:p>
            <a:pPr marL="12700">
              <a:lnSpc>
                <a:spcPct val="100000"/>
              </a:lnSpc>
              <a:spcBef>
                <a:spcPts val="100"/>
              </a:spcBef>
            </a:pPr>
            <a:r>
              <a:rPr lang="ru-RU" sz="1500" b="1" spc="-45" dirty="0">
                <a:solidFill>
                  <a:srgbClr val="334286"/>
                </a:solidFill>
                <a:latin typeface="+mn-lt"/>
                <a:cs typeface="Arial"/>
              </a:rPr>
              <a:t>КРАСНОДАРСТАТ</a:t>
            </a:r>
            <a:endParaRPr sz="1500" dirty="0">
              <a:latin typeface="Arial"/>
              <a:cs typeface="Arial"/>
            </a:endParaRPr>
          </a:p>
        </p:txBody>
      </p:sp>
      <p:sp>
        <p:nvSpPr>
          <p:cNvPr id="12" name="object 13">
            <a:extLst>
              <a:ext uri="{FF2B5EF4-FFF2-40B4-BE49-F238E27FC236}">
                <a16:creationId xmlns:a16="http://schemas.microsoft.com/office/drawing/2014/main" id="{978D5EB5-026B-2249-A8D4-5B5D2223AD6E}"/>
              </a:ext>
            </a:extLst>
          </p:cNvPr>
          <p:cNvSpPr/>
          <p:nvPr/>
        </p:nvSpPr>
        <p:spPr>
          <a:xfrm>
            <a:off x="373197" y="2"/>
            <a:ext cx="11478575" cy="90567"/>
          </a:xfrm>
          <a:custGeom>
            <a:avLst/>
            <a:gdLst/>
            <a:ahLst/>
            <a:cxnLst/>
            <a:rect l="l" t="t" r="r" b="b"/>
            <a:pathLst>
              <a:path w="9980930" h="78740">
                <a:moveTo>
                  <a:pt x="0" y="78232"/>
                </a:moveTo>
                <a:lnTo>
                  <a:pt x="9980358" y="78232"/>
                </a:lnTo>
                <a:lnTo>
                  <a:pt x="9980358" y="0"/>
                </a:lnTo>
                <a:lnTo>
                  <a:pt x="0" y="0"/>
                </a:lnTo>
                <a:lnTo>
                  <a:pt x="0" y="78232"/>
                </a:lnTo>
                <a:close/>
              </a:path>
            </a:pathLst>
          </a:custGeom>
          <a:solidFill>
            <a:srgbClr val="334286"/>
          </a:solidFill>
        </p:spPr>
        <p:txBody>
          <a:bodyPr wrap="square" lIns="0" tIns="0" rIns="0" bIns="0" rtlCol="0"/>
          <a:lstStyle/>
          <a:p>
            <a:endParaRPr/>
          </a:p>
        </p:txBody>
      </p:sp>
      <p:sp>
        <p:nvSpPr>
          <p:cNvPr id="14" name="Номер слайда 5">
            <a:extLst>
              <a:ext uri="{FF2B5EF4-FFF2-40B4-BE49-F238E27FC236}">
                <a16:creationId xmlns:a16="http://schemas.microsoft.com/office/drawing/2014/main" id="{589F21BF-0ECE-1B45-A099-F5B6E92C16A7}"/>
              </a:ext>
            </a:extLst>
          </p:cNvPr>
          <p:cNvSpPr>
            <a:spLocks noGrp="1"/>
          </p:cNvSpPr>
          <p:nvPr>
            <p:ph type="sldNum" sz="quarter" idx="4"/>
          </p:nvPr>
        </p:nvSpPr>
        <p:spPr>
          <a:xfrm>
            <a:off x="9309695" y="6355685"/>
            <a:ext cx="2742843" cy="365125"/>
          </a:xfrm>
          <a:prstGeom prst="rect">
            <a:avLst/>
          </a:prstGeom>
        </p:spPr>
        <p:txBody>
          <a:bodyPr vert="horz" lIns="91440" tIns="45720" rIns="91440" bIns="45720" rtlCol="0" anchor="ctr"/>
          <a:lstStyle>
            <a:lvl1pPr algn="r">
              <a:defRPr sz="1600">
                <a:solidFill>
                  <a:schemeClr val="tx1">
                    <a:lumMod val="50000"/>
                    <a:lumOff val="50000"/>
                  </a:schemeClr>
                </a:solidFill>
                <a:latin typeface="Arial" panose="020B0604020202020204" pitchFamily="34" charset="0"/>
                <a:cs typeface="Arial" panose="020B0604020202020204" pitchFamily="34" charset="0"/>
              </a:defRPr>
            </a:lvl1pPr>
          </a:lstStyle>
          <a:p>
            <a:fld id="{293B5AB3-F235-45DB-BDF2-A292E48FC7D3}" type="slidenum">
              <a:rPr lang="ru-RU" smtClean="0"/>
              <a:pPr/>
              <a:t>‹#›</a:t>
            </a:fld>
            <a:endParaRPr lang="ru-RU"/>
          </a:p>
        </p:txBody>
      </p:sp>
      <p:sp>
        <p:nvSpPr>
          <p:cNvPr id="16" name="object 7">
            <a:extLst>
              <a:ext uri="{FF2B5EF4-FFF2-40B4-BE49-F238E27FC236}">
                <a16:creationId xmlns:a16="http://schemas.microsoft.com/office/drawing/2014/main" id="{5C608B83-A2F2-ED49-8A9B-1801A540551C}"/>
              </a:ext>
            </a:extLst>
          </p:cNvPr>
          <p:cNvSpPr/>
          <p:nvPr/>
        </p:nvSpPr>
        <p:spPr>
          <a:xfrm>
            <a:off x="1" y="649854"/>
            <a:ext cx="219890" cy="739108"/>
          </a:xfrm>
          <a:custGeom>
            <a:avLst/>
            <a:gdLst/>
            <a:ahLst/>
            <a:cxnLst/>
            <a:rect l="l" t="t" r="r" b="b"/>
            <a:pathLst>
              <a:path w="203835" h="565785">
                <a:moveTo>
                  <a:pt x="0" y="565226"/>
                </a:moveTo>
                <a:lnTo>
                  <a:pt x="203530" y="565226"/>
                </a:lnTo>
                <a:lnTo>
                  <a:pt x="203530" y="0"/>
                </a:lnTo>
                <a:lnTo>
                  <a:pt x="0" y="0"/>
                </a:lnTo>
                <a:lnTo>
                  <a:pt x="0" y="565226"/>
                </a:lnTo>
                <a:close/>
              </a:path>
            </a:pathLst>
          </a:custGeom>
          <a:solidFill>
            <a:srgbClr val="E1002B"/>
          </a:solidFill>
        </p:spPr>
        <p:txBody>
          <a:bodyPr wrap="square" lIns="0" tIns="0" rIns="0" bIns="0" rtlCol="0"/>
          <a:lstStyle/>
          <a:p>
            <a:endParaRPr/>
          </a:p>
        </p:txBody>
      </p:sp>
      <p:sp>
        <p:nvSpPr>
          <p:cNvPr id="17" name="Текст 17">
            <a:extLst>
              <a:ext uri="{FF2B5EF4-FFF2-40B4-BE49-F238E27FC236}">
                <a16:creationId xmlns:a16="http://schemas.microsoft.com/office/drawing/2014/main" id="{72C1670E-B5AF-C246-8209-DB0091245A2E}"/>
              </a:ext>
            </a:extLst>
          </p:cNvPr>
          <p:cNvSpPr>
            <a:spLocks noGrp="1"/>
          </p:cNvSpPr>
          <p:nvPr>
            <p:ph type="body" sz="quarter" idx="10" hasCustomPrompt="1"/>
          </p:nvPr>
        </p:nvSpPr>
        <p:spPr>
          <a:xfrm>
            <a:off x="292182" y="536140"/>
            <a:ext cx="2612895" cy="936897"/>
          </a:xfrm>
          <a:prstGeom prst="rect">
            <a:avLst/>
          </a:prstGeom>
        </p:spPr>
        <p:txBody>
          <a:bodyPr anchor="t"/>
          <a:lstStyle>
            <a:lvl1pPr marL="0" indent="0">
              <a:lnSpc>
                <a:spcPct val="100000"/>
              </a:lnSpc>
              <a:buNone/>
              <a:defRPr sz="2800">
                <a:solidFill>
                  <a:srgbClr val="334286"/>
                </a:solidFill>
                <a:latin typeface="Arial" panose="020B0604020202020204" pitchFamily="34" charset="0"/>
                <a:cs typeface="Arial" panose="020B0604020202020204" pitchFamily="34" charset="0"/>
              </a:defRPr>
            </a:lvl1pPr>
          </a:lstStyle>
          <a:p>
            <a:pPr lvl="0"/>
            <a:r>
              <a:rPr lang="ru-RU" dirty="0"/>
              <a:t>ОБРАЗЕЦ ТЕКСТА</a:t>
            </a:r>
          </a:p>
        </p:txBody>
      </p:sp>
      <p:sp>
        <p:nvSpPr>
          <p:cNvPr id="18" name="Текст 4">
            <a:extLst>
              <a:ext uri="{FF2B5EF4-FFF2-40B4-BE49-F238E27FC236}">
                <a16:creationId xmlns:a16="http://schemas.microsoft.com/office/drawing/2014/main" id="{EAF7FE5E-C8C1-E64E-A6DD-18826DFE6AED}"/>
              </a:ext>
            </a:extLst>
          </p:cNvPr>
          <p:cNvSpPr>
            <a:spLocks noGrp="1"/>
          </p:cNvSpPr>
          <p:nvPr>
            <p:ph type="body" sz="quarter" idx="12"/>
          </p:nvPr>
        </p:nvSpPr>
        <p:spPr>
          <a:xfrm>
            <a:off x="999997" y="1687112"/>
            <a:ext cx="8309701" cy="4668570"/>
          </a:xfrm>
          <a:prstGeom prst="rect">
            <a:avLst/>
          </a:prstGeom>
        </p:spPr>
        <p:txBody>
          <a:bodyPr/>
          <a:lstStyle>
            <a:lvl1pPr marL="12700" indent="0" algn="l" defTabSz="914400" rtl="0" eaLnBrk="1" latinLnBrk="0" hangingPunct="1">
              <a:buNone/>
              <a:defRPr lang="ru-RU" sz="1450" kern="1200" spc="-10" dirty="0">
                <a:solidFill>
                  <a:srgbClr val="4D4D4D"/>
                </a:solidFill>
                <a:latin typeface="Arial"/>
                <a:ea typeface="+mn-ea"/>
                <a:cs typeface="Arial"/>
              </a:defRPr>
            </a:lvl1pPr>
          </a:lstStyle>
          <a:p>
            <a:pPr lvl="0"/>
            <a:r>
              <a:rPr lang="ru-RU" dirty="0"/>
              <a:t>Образец текста</a:t>
            </a:r>
          </a:p>
        </p:txBody>
      </p:sp>
      <p:sp>
        <p:nvSpPr>
          <p:cNvPr id="10" name="Прямоугольник 9"/>
          <p:cNvSpPr/>
          <p:nvPr/>
        </p:nvSpPr>
        <p:spPr>
          <a:xfrm>
            <a:off x="1" y="1621784"/>
            <a:ext cx="219890" cy="4576940"/>
          </a:xfrm>
          <a:prstGeom prst="rect">
            <a:avLst/>
          </a:prstGeom>
          <a:solidFill>
            <a:srgbClr val="FFC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676459559"/>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Текст в две колонки">
    <p:spTree>
      <p:nvGrpSpPr>
        <p:cNvPr id="1" name=""/>
        <p:cNvGrpSpPr/>
        <p:nvPr/>
      </p:nvGrpSpPr>
      <p:grpSpPr>
        <a:xfrm>
          <a:off x="0" y="0"/>
          <a:ext cx="0" cy="0"/>
          <a:chOff x="0" y="0"/>
          <a:chExt cx="0" cy="0"/>
        </a:xfrm>
      </p:grpSpPr>
      <p:sp>
        <p:nvSpPr>
          <p:cNvPr id="12" name="object 13">
            <a:extLst>
              <a:ext uri="{FF2B5EF4-FFF2-40B4-BE49-F238E27FC236}">
                <a16:creationId xmlns:a16="http://schemas.microsoft.com/office/drawing/2014/main" id="{978D5EB5-026B-2249-A8D4-5B5D2223AD6E}"/>
              </a:ext>
            </a:extLst>
          </p:cNvPr>
          <p:cNvSpPr/>
          <p:nvPr/>
        </p:nvSpPr>
        <p:spPr>
          <a:xfrm>
            <a:off x="373197" y="2"/>
            <a:ext cx="11478575" cy="90567"/>
          </a:xfrm>
          <a:custGeom>
            <a:avLst/>
            <a:gdLst/>
            <a:ahLst/>
            <a:cxnLst/>
            <a:rect l="l" t="t" r="r" b="b"/>
            <a:pathLst>
              <a:path w="9980930" h="78740">
                <a:moveTo>
                  <a:pt x="0" y="78232"/>
                </a:moveTo>
                <a:lnTo>
                  <a:pt x="9980358" y="78232"/>
                </a:lnTo>
                <a:lnTo>
                  <a:pt x="9980358" y="0"/>
                </a:lnTo>
                <a:lnTo>
                  <a:pt x="0" y="0"/>
                </a:lnTo>
                <a:lnTo>
                  <a:pt x="0" y="78232"/>
                </a:lnTo>
                <a:close/>
              </a:path>
            </a:pathLst>
          </a:custGeom>
          <a:solidFill>
            <a:srgbClr val="334286"/>
          </a:solidFill>
        </p:spPr>
        <p:txBody>
          <a:bodyPr wrap="square" lIns="0" tIns="0" rIns="0" bIns="0" rtlCol="0"/>
          <a:lstStyle/>
          <a:p>
            <a:endParaRPr/>
          </a:p>
        </p:txBody>
      </p:sp>
      <p:sp>
        <p:nvSpPr>
          <p:cNvPr id="14" name="Номер слайда 5">
            <a:extLst>
              <a:ext uri="{FF2B5EF4-FFF2-40B4-BE49-F238E27FC236}">
                <a16:creationId xmlns:a16="http://schemas.microsoft.com/office/drawing/2014/main" id="{589F21BF-0ECE-1B45-A099-F5B6E92C16A7}"/>
              </a:ext>
            </a:extLst>
          </p:cNvPr>
          <p:cNvSpPr>
            <a:spLocks noGrp="1"/>
          </p:cNvSpPr>
          <p:nvPr>
            <p:ph type="sldNum" sz="quarter" idx="4"/>
          </p:nvPr>
        </p:nvSpPr>
        <p:spPr>
          <a:xfrm>
            <a:off x="9309695" y="6355685"/>
            <a:ext cx="2742843" cy="365125"/>
          </a:xfrm>
          <a:prstGeom prst="rect">
            <a:avLst/>
          </a:prstGeom>
        </p:spPr>
        <p:txBody>
          <a:bodyPr vert="horz" lIns="91440" tIns="45720" rIns="91440" bIns="45720" rtlCol="0" anchor="ctr"/>
          <a:lstStyle>
            <a:lvl1pPr algn="r">
              <a:defRPr sz="1600">
                <a:solidFill>
                  <a:schemeClr val="tx1">
                    <a:lumMod val="50000"/>
                    <a:lumOff val="50000"/>
                  </a:schemeClr>
                </a:solidFill>
                <a:latin typeface="Arial" panose="020B0604020202020204" pitchFamily="34" charset="0"/>
                <a:cs typeface="Arial" panose="020B0604020202020204" pitchFamily="34" charset="0"/>
              </a:defRPr>
            </a:lvl1pPr>
          </a:lstStyle>
          <a:p>
            <a:fld id="{293B5AB3-F235-45DB-BDF2-A292E48FC7D3}" type="slidenum">
              <a:rPr lang="ru-RU" smtClean="0"/>
              <a:pPr/>
              <a:t>‹#›</a:t>
            </a:fld>
            <a:endParaRPr lang="ru-RU"/>
          </a:p>
        </p:txBody>
      </p:sp>
      <p:sp>
        <p:nvSpPr>
          <p:cNvPr id="16" name="object 7">
            <a:extLst>
              <a:ext uri="{FF2B5EF4-FFF2-40B4-BE49-F238E27FC236}">
                <a16:creationId xmlns:a16="http://schemas.microsoft.com/office/drawing/2014/main" id="{5C608B83-A2F2-ED49-8A9B-1801A540551C}"/>
              </a:ext>
            </a:extLst>
          </p:cNvPr>
          <p:cNvSpPr/>
          <p:nvPr/>
        </p:nvSpPr>
        <p:spPr>
          <a:xfrm>
            <a:off x="1" y="649854"/>
            <a:ext cx="219890" cy="739108"/>
          </a:xfrm>
          <a:custGeom>
            <a:avLst/>
            <a:gdLst/>
            <a:ahLst/>
            <a:cxnLst/>
            <a:rect l="l" t="t" r="r" b="b"/>
            <a:pathLst>
              <a:path w="203835" h="565785">
                <a:moveTo>
                  <a:pt x="0" y="565226"/>
                </a:moveTo>
                <a:lnTo>
                  <a:pt x="203530" y="565226"/>
                </a:lnTo>
                <a:lnTo>
                  <a:pt x="203530" y="0"/>
                </a:lnTo>
                <a:lnTo>
                  <a:pt x="0" y="0"/>
                </a:lnTo>
                <a:lnTo>
                  <a:pt x="0" y="565226"/>
                </a:lnTo>
                <a:close/>
              </a:path>
            </a:pathLst>
          </a:custGeom>
          <a:solidFill>
            <a:srgbClr val="E1002B"/>
          </a:solidFill>
        </p:spPr>
        <p:txBody>
          <a:bodyPr wrap="square" lIns="0" tIns="0" rIns="0" bIns="0" rtlCol="0"/>
          <a:lstStyle/>
          <a:p>
            <a:endParaRPr/>
          </a:p>
        </p:txBody>
      </p:sp>
      <p:sp>
        <p:nvSpPr>
          <p:cNvPr id="17" name="Текст 17">
            <a:extLst>
              <a:ext uri="{FF2B5EF4-FFF2-40B4-BE49-F238E27FC236}">
                <a16:creationId xmlns:a16="http://schemas.microsoft.com/office/drawing/2014/main" id="{72C1670E-B5AF-C246-8209-DB0091245A2E}"/>
              </a:ext>
            </a:extLst>
          </p:cNvPr>
          <p:cNvSpPr>
            <a:spLocks noGrp="1"/>
          </p:cNvSpPr>
          <p:nvPr>
            <p:ph type="body" sz="quarter" idx="10" hasCustomPrompt="1"/>
          </p:nvPr>
        </p:nvSpPr>
        <p:spPr>
          <a:xfrm>
            <a:off x="292182" y="536140"/>
            <a:ext cx="2612895" cy="936897"/>
          </a:xfrm>
          <a:prstGeom prst="rect">
            <a:avLst/>
          </a:prstGeom>
        </p:spPr>
        <p:txBody>
          <a:bodyPr anchor="t"/>
          <a:lstStyle>
            <a:lvl1pPr marL="0" indent="0">
              <a:lnSpc>
                <a:spcPct val="100000"/>
              </a:lnSpc>
              <a:buNone/>
              <a:defRPr sz="2800">
                <a:solidFill>
                  <a:srgbClr val="334286"/>
                </a:solidFill>
                <a:latin typeface="Arial" panose="020B0604020202020204" pitchFamily="34" charset="0"/>
                <a:cs typeface="Arial" panose="020B0604020202020204" pitchFamily="34" charset="0"/>
              </a:defRPr>
            </a:lvl1pPr>
          </a:lstStyle>
          <a:p>
            <a:pPr lvl="0"/>
            <a:r>
              <a:rPr lang="ru-RU" dirty="0"/>
              <a:t>ОБРАЗЕЦ ТЕКСТА</a:t>
            </a:r>
          </a:p>
        </p:txBody>
      </p:sp>
      <p:sp>
        <p:nvSpPr>
          <p:cNvPr id="18" name="Текст 4">
            <a:extLst>
              <a:ext uri="{FF2B5EF4-FFF2-40B4-BE49-F238E27FC236}">
                <a16:creationId xmlns:a16="http://schemas.microsoft.com/office/drawing/2014/main" id="{EAF7FE5E-C8C1-E64E-A6DD-18826DFE6AED}"/>
              </a:ext>
            </a:extLst>
          </p:cNvPr>
          <p:cNvSpPr>
            <a:spLocks noGrp="1"/>
          </p:cNvSpPr>
          <p:nvPr>
            <p:ph type="body" sz="quarter" idx="12"/>
          </p:nvPr>
        </p:nvSpPr>
        <p:spPr>
          <a:xfrm>
            <a:off x="999994" y="1687112"/>
            <a:ext cx="5180927" cy="4668570"/>
          </a:xfrm>
          <a:prstGeom prst="rect">
            <a:avLst/>
          </a:prstGeom>
        </p:spPr>
        <p:txBody>
          <a:bodyPr/>
          <a:lstStyle>
            <a:lvl1pPr marL="12700" indent="0" algn="l" defTabSz="914400" rtl="0" eaLnBrk="1" latinLnBrk="0" hangingPunct="1">
              <a:buNone/>
              <a:defRPr lang="ru-RU" sz="1450" kern="1200" spc="-10" dirty="0">
                <a:solidFill>
                  <a:srgbClr val="4D4D4D"/>
                </a:solidFill>
                <a:latin typeface="Arial"/>
                <a:ea typeface="+mn-ea"/>
                <a:cs typeface="Arial"/>
              </a:defRPr>
            </a:lvl1pPr>
          </a:lstStyle>
          <a:p>
            <a:pPr lvl="0"/>
            <a:r>
              <a:rPr lang="ru-RU" dirty="0"/>
              <a:t>Образец текста</a:t>
            </a:r>
          </a:p>
        </p:txBody>
      </p:sp>
      <p:sp>
        <p:nvSpPr>
          <p:cNvPr id="19" name="Текст 4">
            <a:extLst>
              <a:ext uri="{FF2B5EF4-FFF2-40B4-BE49-F238E27FC236}">
                <a16:creationId xmlns:a16="http://schemas.microsoft.com/office/drawing/2014/main" id="{EAF7FE5E-C8C1-E64E-A6DD-18826DFE6AED}"/>
              </a:ext>
            </a:extLst>
          </p:cNvPr>
          <p:cNvSpPr>
            <a:spLocks noGrp="1"/>
          </p:cNvSpPr>
          <p:nvPr>
            <p:ph type="body" sz="quarter" idx="13"/>
          </p:nvPr>
        </p:nvSpPr>
        <p:spPr>
          <a:xfrm>
            <a:off x="6438065" y="1687112"/>
            <a:ext cx="5258306" cy="4668570"/>
          </a:xfrm>
          <a:prstGeom prst="rect">
            <a:avLst/>
          </a:prstGeom>
        </p:spPr>
        <p:txBody>
          <a:bodyPr/>
          <a:lstStyle>
            <a:lvl1pPr marL="12700" indent="0" algn="l" defTabSz="914400" rtl="0" eaLnBrk="1" latinLnBrk="0" hangingPunct="1">
              <a:buNone/>
              <a:defRPr lang="ru-RU" sz="1450" kern="1200" spc="-10" dirty="0">
                <a:solidFill>
                  <a:srgbClr val="4D4D4D"/>
                </a:solidFill>
                <a:latin typeface="Arial"/>
                <a:ea typeface="+mn-ea"/>
                <a:cs typeface="Arial"/>
              </a:defRPr>
            </a:lvl1pPr>
          </a:lstStyle>
          <a:p>
            <a:pPr lvl="0"/>
            <a:r>
              <a:rPr lang="ru-RU" dirty="0"/>
              <a:t>Образец текста</a:t>
            </a:r>
          </a:p>
        </p:txBody>
      </p:sp>
      <p:sp>
        <p:nvSpPr>
          <p:cNvPr id="11" name="Прямоугольник 10"/>
          <p:cNvSpPr/>
          <p:nvPr/>
        </p:nvSpPr>
        <p:spPr>
          <a:xfrm>
            <a:off x="1" y="1621784"/>
            <a:ext cx="219890" cy="4576940"/>
          </a:xfrm>
          <a:prstGeom prst="rect">
            <a:avLst/>
          </a:prstGeom>
          <a:solidFill>
            <a:srgbClr val="FFC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object 8">
            <a:extLst>
              <a:ext uri="{FF2B5EF4-FFF2-40B4-BE49-F238E27FC236}">
                <a16:creationId xmlns:a16="http://schemas.microsoft.com/office/drawing/2014/main" id="{8E62C042-4EA4-314F-8837-7915700A0693}"/>
              </a:ext>
            </a:extLst>
          </p:cNvPr>
          <p:cNvSpPr txBox="1"/>
          <p:nvPr/>
        </p:nvSpPr>
        <p:spPr>
          <a:xfrm>
            <a:off x="358518" y="118435"/>
            <a:ext cx="1629512" cy="243656"/>
          </a:xfrm>
          <a:prstGeom prst="rect">
            <a:avLst/>
          </a:prstGeom>
        </p:spPr>
        <p:txBody>
          <a:bodyPr vert="horz" wrap="square" lIns="0" tIns="12700" rIns="0" bIns="0" rtlCol="0">
            <a:spAutoFit/>
          </a:bodyPr>
          <a:lstStyle/>
          <a:p>
            <a:pPr marL="12700">
              <a:lnSpc>
                <a:spcPct val="100000"/>
              </a:lnSpc>
              <a:spcBef>
                <a:spcPts val="100"/>
              </a:spcBef>
            </a:pPr>
            <a:r>
              <a:rPr lang="ru-RU" sz="1500" b="1" spc="-45" dirty="0">
                <a:solidFill>
                  <a:srgbClr val="334286"/>
                </a:solidFill>
                <a:latin typeface="+mn-lt"/>
                <a:cs typeface="Arial"/>
              </a:rPr>
              <a:t>КРАСНОДАРСТАТ</a:t>
            </a:r>
            <a:endParaRPr sz="1500" dirty="0">
              <a:latin typeface="Arial"/>
              <a:cs typeface="Arial"/>
            </a:endParaRPr>
          </a:p>
        </p:txBody>
      </p:sp>
    </p:spTree>
    <p:extLst>
      <p:ext uri="{BB962C8B-B14F-4D97-AF65-F5344CB8AC3E}">
        <p14:creationId xmlns:p14="http://schemas.microsoft.com/office/powerpoint/2010/main" val="1955829523"/>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Текст в три колонки">
    <p:spTree>
      <p:nvGrpSpPr>
        <p:cNvPr id="1" name=""/>
        <p:cNvGrpSpPr/>
        <p:nvPr/>
      </p:nvGrpSpPr>
      <p:grpSpPr>
        <a:xfrm>
          <a:off x="0" y="0"/>
          <a:ext cx="0" cy="0"/>
          <a:chOff x="0" y="0"/>
          <a:chExt cx="0" cy="0"/>
        </a:xfrm>
      </p:grpSpPr>
      <p:sp>
        <p:nvSpPr>
          <p:cNvPr id="12" name="object 13">
            <a:extLst>
              <a:ext uri="{FF2B5EF4-FFF2-40B4-BE49-F238E27FC236}">
                <a16:creationId xmlns:a16="http://schemas.microsoft.com/office/drawing/2014/main" id="{978D5EB5-026B-2249-A8D4-5B5D2223AD6E}"/>
              </a:ext>
            </a:extLst>
          </p:cNvPr>
          <p:cNvSpPr/>
          <p:nvPr/>
        </p:nvSpPr>
        <p:spPr>
          <a:xfrm>
            <a:off x="373197" y="2"/>
            <a:ext cx="11478575" cy="90567"/>
          </a:xfrm>
          <a:custGeom>
            <a:avLst/>
            <a:gdLst/>
            <a:ahLst/>
            <a:cxnLst/>
            <a:rect l="l" t="t" r="r" b="b"/>
            <a:pathLst>
              <a:path w="9980930" h="78740">
                <a:moveTo>
                  <a:pt x="0" y="78232"/>
                </a:moveTo>
                <a:lnTo>
                  <a:pt x="9980358" y="78232"/>
                </a:lnTo>
                <a:lnTo>
                  <a:pt x="9980358" y="0"/>
                </a:lnTo>
                <a:lnTo>
                  <a:pt x="0" y="0"/>
                </a:lnTo>
                <a:lnTo>
                  <a:pt x="0" y="78232"/>
                </a:lnTo>
                <a:close/>
              </a:path>
            </a:pathLst>
          </a:custGeom>
          <a:solidFill>
            <a:srgbClr val="334286"/>
          </a:solidFill>
        </p:spPr>
        <p:txBody>
          <a:bodyPr wrap="square" lIns="0" tIns="0" rIns="0" bIns="0" rtlCol="0"/>
          <a:lstStyle/>
          <a:p>
            <a:endParaRPr/>
          </a:p>
        </p:txBody>
      </p:sp>
      <p:sp>
        <p:nvSpPr>
          <p:cNvPr id="14" name="Номер слайда 5">
            <a:extLst>
              <a:ext uri="{FF2B5EF4-FFF2-40B4-BE49-F238E27FC236}">
                <a16:creationId xmlns:a16="http://schemas.microsoft.com/office/drawing/2014/main" id="{589F21BF-0ECE-1B45-A099-F5B6E92C16A7}"/>
              </a:ext>
            </a:extLst>
          </p:cNvPr>
          <p:cNvSpPr>
            <a:spLocks noGrp="1"/>
          </p:cNvSpPr>
          <p:nvPr>
            <p:ph type="sldNum" sz="quarter" idx="4"/>
          </p:nvPr>
        </p:nvSpPr>
        <p:spPr>
          <a:xfrm>
            <a:off x="9309695" y="6355685"/>
            <a:ext cx="2742843" cy="365125"/>
          </a:xfrm>
          <a:prstGeom prst="rect">
            <a:avLst/>
          </a:prstGeom>
        </p:spPr>
        <p:txBody>
          <a:bodyPr vert="horz" lIns="91440" tIns="45720" rIns="91440" bIns="45720" rtlCol="0" anchor="ctr"/>
          <a:lstStyle>
            <a:lvl1pPr algn="r">
              <a:defRPr sz="1600">
                <a:solidFill>
                  <a:schemeClr val="tx1">
                    <a:lumMod val="50000"/>
                    <a:lumOff val="50000"/>
                  </a:schemeClr>
                </a:solidFill>
                <a:latin typeface="Arial" panose="020B0604020202020204" pitchFamily="34" charset="0"/>
                <a:cs typeface="Arial" panose="020B0604020202020204" pitchFamily="34" charset="0"/>
              </a:defRPr>
            </a:lvl1pPr>
          </a:lstStyle>
          <a:p>
            <a:fld id="{293B5AB3-F235-45DB-BDF2-A292E48FC7D3}" type="slidenum">
              <a:rPr lang="ru-RU" smtClean="0"/>
              <a:pPr/>
              <a:t>‹#›</a:t>
            </a:fld>
            <a:endParaRPr lang="ru-RU"/>
          </a:p>
        </p:txBody>
      </p:sp>
      <p:sp>
        <p:nvSpPr>
          <p:cNvPr id="15" name="object 7">
            <a:extLst>
              <a:ext uri="{FF2B5EF4-FFF2-40B4-BE49-F238E27FC236}">
                <a16:creationId xmlns:a16="http://schemas.microsoft.com/office/drawing/2014/main" id="{6BCF7F52-C500-194A-8FDB-1C45B1890E62}"/>
              </a:ext>
            </a:extLst>
          </p:cNvPr>
          <p:cNvSpPr/>
          <p:nvPr/>
        </p:nvSpPr>
        <p:spPr>
          <a:xfrm>
            <a:off x="1" y="649854"/>
            <a:ext cx="219890" cy="739108"/>
          </a:xfrm>
          <a:custGeom>
            <a:avLst/>
            <a:gdLst/>
            <a:ahLst/>
            <a:cxnLst/>
            <a:rect l="l" t="t" r="r" b="b"/>
            <a:pathLst>
              <a:path w="203835" h="565785">
                <a:moveTo>
                  <a:pt x="0" y="565226"/>
                </a:moveTo>
                <a:lnTo>
                  <a:pt x="203530" y="565226"/>
                </a:lnTo>
                <a:lnTo>
                  <a:pt x="203530" y="0"/>
                </a:lnTo>
                <a:lnTo>
                  <a:pt x="0" y="0"/>
                </a:lnTo>
                <a:lnTo>
                  <a:pt x="0" y="565226"/>
                </a:lnTo>
                <a:close/>
              </a:path>
            </a:pathLst>
          </a:custGeom>
          <a:solidFill>
            <a:srgbClr val="E1002B"/>
          </a:solidFill>
        </p:spPr>
        <p:txBody>
          <a:bodyPr wrap="square" lIns="0" tIns="0" rIns="0" bIns="0" rtlCol="0"/>
          <a:lstStyle/>
          <a:p>
            <a:endParaRPr/>
          </a:p>
        </p:txBody>
      </p:sp>
      <p:sp>
        <p:nvSpPr>
          <p:cNvPr id="18" name="Текст 17">
            <a:extLst>
              <a:ext uri="{FF2B5EF4-FFF2-40B4-BE49-F238E27FC236}">
                <a16:creationId xmlns:a16="http://schemas.microsoft.com/office/drawing/2014/main" id="{505DA8AD-1619-444D-90B9-AB4F90627F8F}"/>
              </a:ext>
            </a:extLst>
          </p:cNvPr>
          <p:cNvSpPr>
            <a:spLocks noGrp="1"/>
          </p:cNvSpPr>
          <p:nvPr>
            <p:ph type="body" sz="quarter" idx="10" hasCustomPrompt="1"/>
          </p:nvPr>
        </p:nvSpPr>
        <p:spPr>
          <a:xfrm>
            <a:off x="292182" y="536140"/>
            <a:ext cx="2612895" cy="936897"/>
          </a:xfrm>
          <a:prstGeom prst="rect">
            <a:avLst/>
          </a:prstGeom>
        </p:spPr>
        <p:txBody>
          <a:bodyPr anchor="t"/>
          <a:lstStyle>
            <a:lvl1pPr marL="0" indent="0">
              <a:lnSpc>
                <a:spcPct val="100000"/>
              </a:lnSpc>
              <a:buNone/>
              <a:defRPr sz="2800">
                <a:solidFill>
                  <a:srgbClr val="334286"/>
                </a:solidFill>
                <a:latin typeface="Arial" panose="020B0604020202020204" pitchFamily="34" charset="0"/>
                <a:cs typeface="Arial" panose="020B0604020202020204" pitchFamily="34" charset="0"/>
              </a:defRPr>
            </a:lvl1pPr>
          </a:lstStyle>
          <a:p>
            <a:pPr lvl="0"/>
            <a:r>
              <a:rPr lang="ru-RU" dirty="0"/>
              <a:t>ОБРАЗЕЦ ТЕКСТА</a:t>
            </a:r>
          </a:p>
        </p:txBody>
      </p:sp>
      <p:sp>
        <p:nvSpPr>
          <p:cNvPr id="16" name="Текст 4">
            <a:extLst>
              <a:ext uri="{FF2B5EF4-FFF2-40B4-BE49-F238E27FC236}">
                <a16:creationId xmlns:a16="http://schemas.microsoft.com/office/drawing/2014/main" id="{EAF7FE5E-C8C1-E64E-A6DD-18826DFE6AED}"/>
              </a:ext>
            </a:extLst>
          </p:cNvPr>
          <p:cNvSpPr>
            <a:spLocks noGrp="1"/>
          </p:cNvSpPr>
          <p:nvPr>
            <p:ph type="body" sz="quarter" idx="12"/>
          </p:nvPr>
        </p:nvSpPr>
        <p:spPr>
          <a:xfrm>
            <a:off x="999995" y="1687112"/>
            <a:ext cx="3361889" cy="4668570"/>
          </a:xfrm>
          <a:prstGeom prst="rect">
            <a:avLst/>
          </a:prstGeom>
        </p:spPr>
        <p:txBody>
          <a:bodyPr/>
          <a:lstStyle>
            <a:lvl1pPr marL="12700" indent="0" algn="l" defTabSz="914400" rtl="0" eaLnBrk="1" latinLnBrk="0" hangingPunct="1">
              <a:buNone/>
              <a:defRPr lang="ru-RU" sz="1450" kern="1200" spc="-10" dirty="0">
                <a:solidFill>
                  <a:srgbClr val="4D4D4D"/>
                </a:solidFill>
                <a:latin typeface="Arial"/>
                <a:ea typeface="+mn-ea"/>
                <a:cs typeface="Arial"/>
              </a:defRPr>
            </a:lvl1pPr>
          </a:lstStyle>
          <a:p>
            <a:pPr lvl="0"/>
            <a:r>
              <a:rPr lang="ru-RU" dirty="0"/>
              <a:t>Образец текста</a:t>
            </a:r>
          </a:p>
        </p:txBody>
      </p:sp>
      <p:sp>
        <p:nvSpPr>
          <p:cNvPr id="20" name="Текст 4">
            <a:extLst>
              <a:ext uri="{FF2B5EF4-FFF2-40B4-BE49-F238E27FC236}">
                <a16:creationId xmlns:a16="http://schemas.microsoft.com/office/drawing/2014/main" id="{EAF7FE5E-C8C1-E64E-A6DD-18826DFE6AED}"/>
              </a:ext>
            </a:extLst>
          </p:cNvPr>
          <p:cNvSpPr>
            <a:spLocks noGrp="1"/>
          </p:cNvSpPr>
          <p:nvPr>
            <p:ph type="body" sz="quarter" idx="13"/>
          </p:nvPr>
        </p:nvSpPr>
        <p:spPr>
          <a:xfrm>
            <a:off x="8334480" y="1687112"/>
            <a:ext cx="3361889" cy="4668570"/>
          </a:xfrm>
          <a:prstGeom prst="rect">
            <a:avLst/>
          </a:prstGeom>
        </p:spPr>
        <p:txBody>
          <a:bodyPr/>
          <a:lstStyle>
            <a:lvl1pPr marL="12700" indent="0" algn="l" defTabSz="914400" rtl="0" eaLnBrk="1" latinLnBrk="0" hangingPunct="1">
              <a:buNone/>
              <a:defRPr lang="ru-RU" sz="1450" kern="1200" spc="-10" dirty="0">
                <a:solidFill>
                  <a:srgbClr val="4D4D4D"/>
                </a:solidFill>
                <a:latin typeface="Arial"/>
                <a:ea typeface="+mn-ea"/>
                <a:cs typeface="Arial"/>
              </a:defRPr>
            </a:lvl1pPr>
          </a:lstStyle>
          <a:p>
            <a:pPr lvl="0"/>
            <a:r>
              <a:rPr lang="ru-RU" dirty="0"/>
              <a:t>Образец текста</a:t>
            </a:r>
          </a:p>
        </p:txBody>
      </p:sp>
      <p:sp>
        <p:nvSpPr>
          <p:cNvPr id="21" name="Текст 4">
            <a:extLst>
              <a:ext uri="{FF2B5EF4-FFF2-40B4-BE49-F238E27FC236}">
                <a16:creationId xmlns:a16="http://schemas.microsoft.com/office/drawing/2014/main" id="{EAF7FE5E-C8C1-E64E-A6DD-18826DFE6AED}"/>
              </a:ext>
            </a:extLst>
          </p:cNvPr>
          <p:cNvSpPr>
            <a:spLocks noGrp="1"/>
          </p:cNvSpPr>
          <p:nvPr>
            <p:ph type="body" sz="quarter" idx="14"/>
          </p:nvPr>
        </p:nvSpPr>
        <p:spPr>
          <a:xfrm>
            <a:off x="4667832" y="1687112"/>
            <a:ext cx="3361889" cy="4668570"/>
          </a:xfrm>
          <a:prstGeom prst="rect">
            <a:avLst/>
          </a:prstGeom>
        </p:spPr>
        <p:txBody>
          <a:bodyPr/>
          <a:lstStyle>
            <a:lvl1pPr marL="12700" indent="0" algn="l" defTabSz="914400" rtl="0" eaLnBrk="1" latinLnBrk="0" hangingPunct="1">
              <a:buNone/>
              <a:defRPr lang="ru-RU" sz="1450" kern="1200" spc="-10" dirty="0">
                <a:solidFill>
                  <a:srgbClr val="4D4D4D"/>
                </a:solidFill>
                <a:latin typeface="Arial"/>
                <a:ea typeface="+mn-ea"/>
                <a:cs typeface="Arial"/>
              </a:defRPr>
            </a:lvl1pPr>
          </a:lstStyle>
          <a:p>
            <a:pPr lvl="0"/>
            <a:r>
              <a:rPr lang="ru-RU" dirty="0"/>
              <a:t>Образец текста</a:t>
            </a:r>
          </a:p>
        </p:txBody>
      </p:sp>
      <p:sp>
        <p:nvSpPr>
          <p:cNvPr id="13" name="Прямоугольник 12"/>
          <p:cNvSpPr/>
          <p:nvPr/>
        </p:nvSpPr>
        <p:spPr>
          <a:xfrm>
            <a:off x="1" y="1621784"/>
            <a:ext cx="219890" cy="4576940"/>
          </a:xfrm>
          <a:prstGeom prst="rect">
            <a:avLst/>
          </a:prstGeom>
          <a:solidFill>
            <a:srgbClr val="FFC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object 8">
            <a:extLst>
              <a:ext uri="{FF2B5EF4-FFF2-40B4-BE49-F238E27FC236}">
                <a16:creationId xmlns:a16="http://schemas.microsoft.com/office/drawing/2014/main" id="{8E62C042-4EA4-314F-8837-7915700A0693}"/>
              </a:ext>
            </a:extLst>
          </p:cNvPr>
          <p:cNvSpPr txBox="1"/>
          <p:nvPr/>
        </p:nvSpPr>
        <p:spPr>
          <a:xfrm>
            <a:off x="358518" y="118435"/>
            <a:ext cx="1629512" cy="243656"/>
          </a:xfrm>
          <a:prstGeom prst="rect">
            <a:avLst/>
          </a:prstGeom>
        </p:spPr>
        <p:txBody>
          <a:bodyPr vert="horz" wrap="square" lIns="0" tIns="12700" rIns="0" bIns="0" rtlCol="0">
            <a:spAutoFit/>
          </a:bodyPr>
          <a:lstStyle/>
          <a:p>
            <a:pPr marL="12700">
              <a:lnSpc>
                <a:spcPct val="100000"/>
              </a:lnSpc>
              <a:spcBef>
                <a:spcPts val="100"/>
              </a:spcBef>
            </a:pPr>
            <a:r>
              <a:rPr lang="ru-RU" sz="1500" b="1" spc="-45" dirty="0">
                <a:solidFill>
                  <a:srgbClr val="334286"/>
                </a:solidFill>
                <a:latin typeface="+mn-lt"/>
                <a:cs typeface="Arial"/>
              </a:rPr>
              <a:t>КРАСНОДАРСТАТ</a:t>
            </a:r>
            <a:endParaRPr sz="1500" dirty="0">
              <a:latin typeface="Arial"/>
              <a:cs typeface="Arial"/>
            </a:endParaRPr>
          </a:p>
        </p:txBody>
      </p:sp>
    </p:spTree>
    <p:extLst>
      <p:ext uri="{BB962C8B-B14F-4D97-AF65-F5344CB8AC3E}">
        <p14:creationId xmlns:p14="http://schemas.microsoft.com/office/powerpoint/2010/main" val="8807085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Изображение в ноутбуке и текст">
    <p:spTree>
      <p:nvGrpSpPr>
        <p:cNvPr id="1" name=""/>
        <p:cNvGrpSpPr/>
        <p:nvPr/>
      </p:nvGrpSpPr>
      <p:grpSpPr>
        <a:xfrm>
          <a:off x="0" y="0"/>
          <a:ext cx="0" cy="0"/>
          <a:chOff x="0" y="0"/>
          <a:chExt cx="0" cy="0"/>
        </a:xfrm>
      </p:grpSpPr>
      <p:sp>
        <p:nvSpPr>
          <p:cNvPr id="24" name="object 2">
            <a:extLst>
              <a:ext uri="{FF2B5EF4-FFF2-40B4-BE49-F238E27FC236}">
                <a16:creationId xmlns:a16="http://schemas.microsoft.com/office/drawing/2014/main" id="{A32F654B-2BB9-1146-B60D-BED70D67F881}"/>
              </a:ext>
            </a:extLst>
          </p:cNvPr>
          <p:cNvSpPr/>
          <p:nvPr/>
        </p:nvSpPr>
        <p:spPr>
          <a:xfrm>
            <a:off x="2" y="1577061"/>
            <a:ext cx="8088847" cy="3878316"/>
          </a:xfrm>
          <a:prstGeom prst="rect">
            <a:avLst/>
          </a:prstGeom>
          <a:gradFill flip="none" rotWithShape="1">
            <a:gsLst>
              <a:gs pos="3000">
                <a:schemeClr val="tx2">
                  <a:lumMod val="75000"/>
                </a:schemeClr>
              </a:gs>
              <a:gs pos="100000">
                <a:srgbClr val="0070DF"/>
              </a:gs>
            </a:gsLst>
            <a:lin ang="2700000" scaled="1"/>
            <a:tileRect/>
          </a:gradFill>
        </p:spPr>
        <p:txBody>
          <a:bodyPr wrap="square" lIns="0" tIns="0" rIns="0" bIns="0" rtlCol="0"/>
          <a:lstStyle/>
          <a:p>
            <a:endParaRPr dirty="0"/>
          </a:p>
        </p:txBody>
      </p:sp>
      <p:pic>
        <p:nvPicPr>
          <p:cNvPr id="23" name="Рисунок 22">
            <a:extLst>
              <a:ext uri="{FF2B5EF4-FFF2-40B4-BE49-F238E27FC236}">
                <a16:creationId xmlns:a16="http://schemas.microsoft.com/office/drawing/2014/main" id="{5B740BA1-D2FE-8242-869F-79EFEB1D24A7}"/>
              </a:ext>
            </a:extLst>
          </p:cNvPr>
          <p:cNvPicPr>
            <a:picLocks noChangeAspect="1"/>
          </p:cNvPicPr>
          <p:nvPr/>
        </p:nvPicPr>
        <p:blipFill rotWithShape="1">
          <a:blip r:embed="rId2"/>
          <a:srcRect l="3252" t="5550" r="23733" b="2428"/>
          <a:stretch/>
        </p:blipFill>
        <p:spPr>
          <a:xfrm>
            <a:off x="5843986" y="843939"/>
            <a:ext cx="6346428" cy="4943819"/>
          </a:xfrm>
          <a:prstGeom prst="rect">
            <a:avLst/>
          </a:prstGeom>
        </p:spPr>
      </p:pic>
      <p:sp>
        <p:nvSpPr>
          <p:cNvPr id="4" name="Рисунок 3">
            <a:extLst>
              <a:ext uri="{FF2B5EF4-FFF2-40B4-BE49-F238E27FC236}">
                <a16:creationId xmlns:a16="http://schemas.microsoft.com/office/drawing/2014/main" id="{480833B5-F2B5-764F-89E3-8D464F7B36A1}"/>
              </a:ext>
            </a:extLst>
          </p:cNvPr>
          <p:cNvSpPr>
            <a:spLocks noGrp="1"/>
          </p:cNvSpPr>
          <p:nvPr>
            <p:ph type="pic" sz="quarter" idx="13"/>
          </p:nvPr>
        </p:nvSpPr>
        <p:spPr>
          <a:xfrm>
            <a:off x="6894579" y="1155505"/>
            <a:ext cx="5295836" cy="3976197"/>
          </a:xfrm>
          <a:prstGeom prst="rect">
            <a:avLst/>
          </a:prstGeom>
        </p:spPr>
        <p:txBody>
          <a:bodyPr/>
          <a:lstStyle>
            <a:lvl1pPr>
              <a:defRPr sz="1800">
                <a:solidFill>
                  <a:schemeClr val="tx1">
                    <a:lumMod val="65000"/>
                    <a:lumOff val="35000"/>
                  </a:schemeClr>
                </a:solidFill>
                <a:latin typeface="Arial" panose="020B0604020202020204" pitchFamily="34" charset="0"/>
                <a:cs typeface="Arial" panose="020B0604020202020204" pitchFamily="34" charset="0"/>
              </a:defRPr>
            </a:lvl1pPr>
          </a:lstStyle>
          <a:p>
            <a:endParaRPr lang="ru-RU" dirty="0"/>
          </a:p>
        </p:txBody>
      </p:sp>
      <p:sp>
        <p:nvSpPr>
          <p:cNvPr id="12" name="object 13">
            <a:extLst>
              <a:ext uri="{FF2B5EF4-FFF2-40B4-BE49-F238E27FC236}">
                <a16:creationId xmlns:a16="http://schemas.microsoft.com/office/drawing/2014/main" id="{978D5EB5-026B-2249-A8D4-5B5D2223AD6E}"/>
              </a:ext>
            </a:extLst>
          </p:cNvPr>
          <p:cNvSpPr/>
          <p:nvPr/>
        </p:nvSpPr>
        <p:spPr>
          <a:xfrm>
            <a:off x="373197" y="2"/>
            <a:ext cx="11478575" cy="90567"/>
          </a:xfrm>
          <a:custGeom>
            <a:avLst/>
            <a:gdLst/>
            <a:ahLst/>
            <a:cxnLst/>
            <a:rect l="l" t="t" r="r" b="b"/>
            <a:pathLst>
              <a:path w="9980930" h="78740">
                <a:moveTo>
                  <a:pt x="0" y="78232"/>
                </a:moveTo>
                <a:lnTo>
                  <a:pt x="9980358" y="78232"/>
                </a:lnTo>
                <a:lnTo>
                  <a:pt x="9980358" y="0"/>
                </a:lnTo>
                <a:lnTo>
                  <a:pt x="0" y="0"/>
                </a:lnTo>
                <a:lnTo>
                  <a:pt x="0" y="78232"/>
                </a:lnTo>
                <a:close/>
              </a:path>
            </a:pathLst>
          </a:custGeom>
          <a:solidFill>
            <a:srgbClr val="334286"/>
          </a:solidFill>
        </p:spPr>
        <p:txBody>
          <a:bodyPr wrap="square" lIns="0" tIns="0" rIns="0" bIns="0" rtlCol="0"/>
          <a:lstStyle/>
          <a:p>
            <a:endParaRPr dirty="0"/>
          </a:p>
        </p:txBody>
      </p:sp>
      <p:sp>
        <p:nvSpPr>
          <p:cNvPr id="14" name="Номер слайда 5">
            <a:extLst>
              <a:ext uri="{FF2B5EF4-FFF2-40B4-BE49-F238E27FC236}">
                <a16:creationId xmlns:a16="http://schemas.microsoft.com/office/drawing/2014/main" id="{589F21BF-0ECE-1B45-A099-F5B6E92C16A7}"/>
              </a:ext>
            </a:extLst>
          </p:cNvPr>
          <p:cNvSpPr>
            <a:spLocks noGrp="1"/>
          </p:cNvSpPr>
          <p:nvPr>
            <p:ph type="sldNum" sz="quarter" idx="4"/>
          </p:nvPr>
        </p:nvSpPr>
        <p:spPr>
          <a:xfrm>
            <a:off x="9309695" y="6355685"/>
            <a:ext cx="2742843" cy="365125"/>
          </a:xfrm>
          <a:prstGeom prst="rect">
            <a:avLst/>
          </a:prstGeom>
        </p:spPr>
        <p:txBody>
          <a:bodyPr vert="horz" lIns="91440" tIns="45720" rIns="91440" bIns="45720" rtlCol="0" anchor="ctr"/>
          <a:lstStyle>
            <a:lvl1pPr algn="r">
              <a:defRPr sz="1600">
                <a:solidFill>
                  <a:schemeClr val="tx1">
                    <a:lumMod val="50000"/>
                    <a:lumOff val="50000"/>
                  </a:schemeClr>
                </a:solidFill>
                <a:latin typeface="Arial" panose="020B0604020202020204" pitchFamily="34" charset="0"/>
                <a:cs typeface="Arial" panose="020B0604020202020204" pitchFamily="34" charset="0"/>
              </a:defRPr>
            </a:lvl1pPr>
          </a:lstStyle>
          <a:p>
            <a:fld id="{293B5AB3-F235-45DB-BDF2-A292E48FC7D3}" type="slidenum">
              <a:rPr lang="ru-RU" smtClean="0"/>
              <a:pPr/>
              <a:t>‹#›</a:t>
            </a:fld>
            <a:endParaRPr lang="ru-RU"/>
          </a:p>
        </p:txBody>
      </p:sp>
      <p:sp>
        <p:nvSpPr>
          <p:cNvPr id="5" name="Текст 4">
            <a:extLst>
              <a:ext uri="{FF2B5EF4-FFF2-40B4-BE49-F238E27FC236}">
                <a16:creationId xmlns:a16="http://schemas.microsoft.com/office/drawing/2014/main" id="{EAF7FE5E-C8C1-E64E-A6DD-18826DFE6AED}"/>
              </a:ext>
            </a:extLst>
          </p:cNvPr>
          <p:cNvSpPr>
            <a:spLocks noGrp="1"/>
          </p:cNvSpPr>
          <p:nvPr>
            <p:ph type="body" sz="quarter" idx="12"/>
          </p:nvPr>
        </p:nvSpPr>
        <p:spPr>
          <a:xfrm>
            <a:off x="358518" y="1684752"/>
            <a:ext cx="5861589" cy="3188043"/>
          </a:xfrm>
          <a:prstGeom prst="rect">
            <a:avLst/>
          </a:prstGeom>
        </p:spPr>
        <p:txBody>
          <a:bodyPr/>
          <a:lstStyle>
            <a:lvl1pPr marL="0" indent="0">
              <a:buNone/>
              <a:defRPr sz="1600">
                <a:solidFill>
                  <a:schemeClr val="bg1"/>
                </a:solidFill>
                <a:latin typeface="Arial" panose="020B0604020202020204" pitchFamily="34" charset="0"/>
                <a:cs typeface="Arial" panose="020B0604020202020204" pitchFamily="34" charset="0"/>
              </a:defRPr>
            </a:lvl1pPr>
          </a:lstStyle>
          <a:p>
            <a:pPr lvl="0"/>
            <a:r>
              <a:rPr lang="ru-RU" dirty="0"/>
              <a:t>Образец текста</a:t>
            </a:r>
          </a:p>
        </p:txBody>
      </p:sp>
      <p:sp>
        <p:nvSpPr>
          <p:cNvPr id="35" name="object 7">
            <a:extLst>
              <a:ext uri="{FF2B5EF4-FFF2-40B4-BE49-F238E27FC236}">
                <a16:creationId xmlns:a16="http://schemas.microsoft.com/office/drawing/2014/main" id="{515B5E40-509C-674A-A0CE-A82644D303E5}"/>
              </a:ext>
            </a:extLst>
          </p:cNvPr>
          <p:cNvSpPr/>
          <p:nvPr/>
        </p:nvSpPr>
        <p:spPr>
          <a:xfrm>
            <a:off x="1" y="649854"/>
            <a:ext cx="219890" cy="739108"/>
          </a:xfrm>
          <a:custGeom>
            <a:avLst/>
            <a:gdLst/>
            <a:ahLst/>
            <a:cxnLst/>
            <a:rect l="l" t="t" r="r" b="b"/>
            <a:pathLst>
              <a:path w="203835" h="565785">
                <a:moveTo>
                  <a:pt x="0" y="565226"/>
                </a:moveTo>
                <a:lnTo>
                  <a:pt x="203530" y="565226"/>
                </a:lnTo>
                <a:lnTo>
                  <a:pt x="203530" y="0"/>
                </a:lnTo>
                <a:lnTo>
                  <a:pt x="0" y="0"/>
                </a:lnTo>
                <a:lnTo>
                  <a:pt x="0" y="565226"/>
                </a:lnTo>
                <a:close/>
              </a:path>
            </a:pathLst>
          </a:custGeom>
          <a:solidFill>
            <a:srgbClr val="E1002B"/>
          </a:solidFill>
        </p:spPr>
        <p:txBody>
          <a:bodyPr wrap="square" lIns="0" tIns="0" rIns="0" bIns="0" rtlCol="0"/>
          <a:lstStyle/>
          <a:p>
            <a:endParaRPr dirty="0"/>
          </a:p>
        </p:txBody>
      </p:sp>
      <p:sp>
        <p:nvSpPr>
          <p:cNvPr id="36" name="Текст 17">
            <a:extLst>
              <a:ext uri="{FF2B5EF4-FFF2-40B4-BE49-F238E27FC236}">
                <a16:creationId xmlns:a16="http://schemas.microsoft.com/office/drawing/2014/main" id="{0C35332F-46F8-0546-995C-37C104CAD137}"/>
              </a:ext>
            </a:extLst>
          </p:cNvPr>
          <p:cNvSpPr>
            <a:spLocks noGrp="1"/>
          </p:cNvSpPr>
          <p:nvPr>
            <p:ph type="body" sz="quarter" idx="10" hasCustomPrompt="1"/>
          </p:nvPr>
        </p:nvSpPr>
        <p:spPr>
          <a:xfrm>
            <a:off x="292182" y="536140"/>
            <a:ext cx="2612895" cy="936897"/>
          </a:xfrm>
          <a:prstGeom prst="rect">
            <a:avLst/>
          </a:prstGeom>
        </p:spPr>
        <p:txBody>
          <a:bodyPr anchor="t"/>
          <a:lstStyle>
            <a:lvl1pPr marL="0" indent="0">
              <a:lnSpc>
                <a:spcPct val="100000"/>
              </a:lnSpc>
              <a:buNone/>
              <a:defRPr sz="2800">
                <a:solidFill>
                  <a:srgbClr val="334286"/>
                </a:solidFill>
                <a:latin typeface="Arial" panose="020B0604020202020204" pitchFamily="34" charset="0"/>
                <a:cs typeface="Arial" panose="020B0604020202020204" pitchFamily="34" charset="0"/>
              </a:defRPr>
            </a:lvl1pPr>
          </a:lstStyle>
          <a:p>
            <a:pPr lvl="0"/>
            <a:r>
              <a:rPr lang="ru-RU" dirty="0"/>
              <a:t>ОБРАЗЕЦ ТЕКСТА</a:t>
            </a:r>
          </a:p>
        </p:txBody>
      </p:sp>
      <p:sp>
        <p:nvSpPr>
          <p:cNvPr id="11" name="object 8">
            <a:extLst>
              <a:ext uri="{FF2B5EF4-FFF2-40B4-BE49-F238E27FC236}">
                <a16:creationId xmlns:a16="http://schemas.microsoft.com/office/drawing/2014/main" id="{8E62C042-4EA4-314F-8837-7915700A0693}"/>
              </a:ext>
            </a:extLst>
          </p:cNvPr>
          <p:cNvSpPr txBox="1"/>
          <p:nvPr/>
        </p:nvSpPr>
        <p:spPr>
          <a:xfrm>
            <a:off x="358518" y="118435"/>
            <a:ext cx="1629512" cy="243656"/>
          </a:xfrm>
          <a:prstGeom prst="rect">
            <a:avLst/>
          </a:prstGeom>
        </p:spPr>
        <p:txBody>
          <a:bodyPr vert="horz" wrap="square" lIns="0" tIns="12700" rIns="0" bIns="0" rtlCol="0">
            <a:spAutoFit/>
          </a:bodyPr>
          <a:lstStyle/>
          <a:p>
            <a:pPr marL="12700">
              <a:lnSpc>
                <a:spcPct val="100000"/>
              </a:lnSpc>
              <a:spcBef>
                <a:spcPts val="100"/>
              </a:spcBef>
            </a:pPr>
            <a:r>
              <a:rPr lang="ru-RU" sz="1500" b="1" spc="-45" dirty="0">
                <a:solidFill>
                  <a:srgbClr val="334286"/>
                </a:solidFill>
                <a:latin typeface="+mn-lt"/>
                <a:cs typeface="Arial"/>
              </a:rPr>
              <a:t>КРАСНОДАРСТАТ</a:t>
            </a:r>
            <a:endParaRPr sz="1500" dirty="0">
              <a:latin typeface="Arial"/>
              <a:cs typeface="Arial"/>
            </a:endParaRPr>
          </a:p>
        </p:txBody>
      </p:sp>
    </p:spTree>
    <p:extLst>
      <p:ext uri="{BB962C8B-B14F-4D97-AF65-F5344CB8AC3E}">
        <p14:creationId xmlns:p14="http://schemas.microsoft.com/office/powerpoint/2010/main" val="38322744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Изображение и текст">
    <p:spTree>
      <p:nvGrpSpPr>
        <p:cNvPr id="1" name=""/>
        <p:cNvGrpSpPr/>
        <p:nvPr/>
      </p:nvGrpSpPr>
      <p:grpSpPr>
        <a:xfrm>
          <a:off x="0" y="0"/>
          <a:ext cx="0" cy="0"/>
          <a:chOff x="0" y="0"/>
          <a:chExt cx="0" cy="0"/>
        </a:xfrm>
      </p:grpSpPr>
      <p:sp>
        <p:nvSpPr>
          <p:cNvPr id="3" name="Рисунок 2">
            <a:extLst>
              <a:ext uri="{FF2B5EF4-FFF2-40B4-BE49-F238E27FC236}">
                <a16:creationId xmlns:a16="http://schemas.microsoft.com/office/drawing/2014/main" id="{51C1F4E9-1C6C-1B44-8008-50554A2853D5}"/>
              </a:ext>
            </a:extLst>
          </p:cNvPr>
          <p:cNvSpPr>
            <a:spLocks noGrp="1"/>
          </p:cNvSpPr>
          <p:nvPr>
            <p:ph type="pic" sz="quarter" idx="11"/>
          </p:nvPr>
        </p:nvSpPr>
        <p:spPr>
          <a:xfrm>
            <a:off x="0" y="803189"/>
            <a:ext cx="5930470" cy="5189624"/>
          </a:xfrm>
          <a:prstGeom prst="rect">
            <a:avLst/>
          </a:prstGeom>
        </p:spPr>
        <p:txBody>
          <a:bodyPr/>
          <a:lstStyle>
            <a:lvl1pPr>
              <a:defRPr sz="1400">
                <a:solidFill>
                  <a:schemeClr val="tx1">
                    <a:lumMod val="65000"/>
                    <a:lumOff val="35000"/>
                  </a:schemeClr>
                </a:solidFill>
                <a:latin typeface="Arial" panose="020B0604020202020204" pitchFamily="34" charset="0"/>
                <a:cs typeface="Arial" panose="020B0604020202020204" pitchFamily="34" charset="0"/>
              </a:defRPr>
            </a:lvl1pPr>
          </a:lstStyle>
          <a:p>
            <a:endParaRPr lang="ru-RU" dirty="0"/>
          </a:p>
        </p:txBody>
      </p:sp>
      <p:sp>
        <p:nvSpPr>
          <p:cNvPr id="12" name="object 13">
            <a:extLst>
              <a:ext uri="{FF2B5EF4-FFF2-40B4-BE49-F238E27FC236}">
                <a16:creationId xmlns:a16="http://schemas.microsoft.com/office/drawing/2014/main" id="{978D5EB5-026B-2249-A8D4-5B5D2223AD6E}"/>
              </a:ext>
            </a:extLst>
          </p:cNvPr>
          <p:cNvSpPr/>
          <p:nvPr/>
        </p:nvSpPr>
        <p:spPr>
          <a:xfrm>
            <a:off x="373197" y="2"/>
            <a:ext cx="11478575" cy="90567"/>
          </a:xfrm>
          <a:custGeom>
            <a:avLst/>
            <a:gdLst/>
            <a:ahLst/>
            <a:cxnLst/>
            <a:rect l="l" t="t" r="r" b="b"/>
            <a:pathLst>
              <a:path w="9980930" h="78740">
                <a:moveTo>
                  <a:pt x="0" y="78232"/>
                </a:moveTo>
                <a:lnTo>
                  <a:pt x="9980358" y="78232"/>
                </a:lnTo>
                <a:lnTo>
                  <a:pt x="9980358" y="0"/>
                </a:lnTo>
                <a:lnTo>
                  <a:pt x="0" y="0"/>
                </a:lnTo>
                <a:lnTo>
                  <a:pt x="0" y="78232"/>
                </a:lnTo>
                <a:close/>
              </a:path>
            </a:pathLst>
          </a:custGeom>
          <a:solidFill>
            <a:srgbClr val="334286"/>
          </a:solidFill>
        </p:spPr>
        <p:txBody>
          <a:bodyPr wrap="square" lIns="0" tIns="0" rIns="0" bIns="0" rtlCol="0"/>
          <a:lstStyle/>
          <a:p>
            <a:endParaRPr dirty="0"/>
          </a:p>
        </p:txBody>
      </p:sp>
      <p:sp>
        <p:nvSpPr>
          <p:cNvPr id="14" name="Номер слайда 5">
            <a:extLst>
              <a:ext uri="{FF2B5EF4-FFF2-40B4-BE49-F238E27FC236}">
                <a16:creationId xmlns:a16="http://schemas.microsoft.com/office/drawing/2014/main" id="{589F21BF-0ECE-1B45-A099-F5B6E92C16A7}"/>
              </a:ext>
            </a:extLst>
          </p:cNvPr>
          <p:cNvSpPr>
            <a:spLocks noGrp="1"/>
          </p:cNvSpPr>
          <p:nvPr>
            <p:ph type="sldNum" sz="quarter" idx="4"/>
          </p:nvPr>
        </p:nvSpPr>
        <p:spPr>
          <a:xfrm>
            <a:off x="9309695" y="6355685"/>
            <a:ext cx="2742843" cy="365125"/>
          </a:xfrm>
          <a:prstGeom prst="rect">
            <a:avLst/>
          </a:prstGeom>
        </p:spPr>
        <p:txBody>
          <a:bodyPr vert="horz" lIns="91440" tIns="45720" rIns="91440" bIns="45720" rtlCol="0" anchor="ctr"/>
          <a:lstStyle>
            <a:lvl1pPr algn="r">
              <a:defRPr sz="1600">
                <a:solidFill>
                  <a:schemeClr val="tx1">
                    <a:lumMod val="50000"/>
                    <a:lumOff val="50000"/>
                  </a:schemeClr>
                </a:solidFill>
                <a:latin typeface="Arial" panose="020B0604020202020204" pitchFamily="34" charset="0"/>
                <a:cs typeface="Arial" panose="020B0604020202020204" pitchFamily="34" charset="0"/>
              </a:defRPr>
            </a:lvl1pPr>
          </a:lstStyle>
          <a:p>
            <a:fld id="{293B5AB3-F235-45DB-BDF2-A292E48FC7D3}" type="slidenum">
              <a:rPr lang="ru-RU" smtClean="0"/>
              <a:pPr/>
              <a:t>‹#›</a:t>
            </a:fld>
            <a:endParaRPr lang="ru-RU"/>
          </a:p>
        </p:txBody>
      </p:sp>
      <p:sp>
        <p:nvSpPr>
          <p:cNvPr id="5" name="Текст 4">
            <a:extLst>
              <a:ext uri="{FF2B5EF4-FFF2-40B4-BE49-F238E27FC236}">
                <a16:creationId xmlns:a16="http://schemas.microsoft.com/office/drawing/2014/main" id="{EAF7FE5E-C8C1-E64E-A6DD-18826DFE6AED}"/>
              </a:ext>
            </a:extLst>
          </p:cNvPr>
          <p:cNvSpPr>
            <a:spLocks noGrp="1"/>
          </p:cNvSpPr>
          <p:nvPr>
            <p:ph type="body" sz="quarter" idx="12"/>
          </p:nvPr>
        </p:nvSpPr>
        <p:spPr>
          <a:xfrm>
            <a:off x="6443043" y="1766889"/>
            <a:ext cx="5338968" cy="3324225"/>
          </a:xfrm>
          <a:prstGeom prst="rect">
            <a:avLst/>
          </a:prstGeom>
        </p:spPr>
        <p:txBody>
          <a:bodyPr anchor="ctr" anchorCtr="0"/>
          <a:lstStyle>
            <a:lvl1pPr marL="0" indent="0">
              <a:buNone/>
              <a:defRPr sz="1600">
                <a:solidFill>
                  <a:schemeClr val="tx1">
                    <a:lumMod val="65000"/>
                    <a:lumOff val="35000"/>
                  </a:schemeClr>
                </a:solidFill>
                <a:latin typeface="Arial" panose="020B0604020202020204" pitchFamily="34" charset="0"/>
                <a:cs typeface="Arial" panose="020B0604020202020204" pitchFamily="34" charset="0"/>
              </a:defRPr>
            </a:lvl1pPr>
          </a:lstStyle>
          <a:p>
            <a:pPr lvl="0"/>
            <a:r>
              <a:rPr lang="ru-RU" dirty="0"/>
              <a:t>Образец текста</a:t>
            </a:r>
          </a:p>
        </p:txBody>
      </p:sp>
      <p:sp>
        <p:nvSpPr>
          <p:cNvPr id="26" name="object 7">
            <a:extLst>
              <a:ext uri="{FF2B5EF4-FFF2-40B4-BE49-F238E27FC236}">
                <a16:creationId xmlns:a16="http://schemas.microsoft.com/office/drawing/2014/main" id="{6C49A229-F120-BD44-8911-B70221A59A36}"/>
              </a:ext>
            </a:extLst>
          </p:cNvPr>
          <p:cNvSpPr/>
          <p:nvPr/>
        </p:nvSpPr>
        <p:spPr>
          <a:xfrm>
            <a:off x="0" y="1538807"/>
            <a:ext cx="259457" cy="3718388"/>
          </a:xfrm>
          <a:custGeom>
            <a:avLst/>
            <a:gdLst/>
            <a:ahLst/>
            <a:cxnLst/>
            <a:rect l="l" t="t" r="r" b="b"/>
            <a:pathLst>
              <a:path w="203835" h="565785">
                <a:moveTo>
                  <a:pt x="0" y="565226"/>
                </a:moveTo>
                <a:lnTo>
                  <a:pt x="203530" y="565226"/>
                </a:lnTo>
                <a:lnTo>
                  <a:pt x="203530" y="0"/>
                </a:lnTo>
                <a:lnTo>
                  <a:pt x="0" y="0"/>
                </a:lnTo>
                <a:lnTo>
                  <a:pt x="0" y="565226"/>
                </a:lnTo>
                <a:close/>
              </a:path>
            </a:pathLst>
          </a:custGeom>
          <a:solidFill>
            <a:srgbClr val="FFC32E"/>
          </a:solidFill>
        </p:spPr>
        <p:txBody>
          <a:bodyPr wrap="square" lIns="0" tIns="0" rIns="0" bIns="0" rtlCol="0"/>
          <a:lstStyle/>
          <a:p>
            <a:endParaRPr dirty="0"/>
          </a:p>
        </p:txBody>
      </p:sp>
      <p:sp>
        <p:nvSpPr>
          <p:cNvPr id="9" name="object 8">
            <a:extLst>
              <a:ext uri="{FF2B5EF4-FFF2-40B4-BE49-F238E27FC236}">
                <a16:creationId xmlns:a16="http://schemas.microsoft.com/office/drawing/2014/main" id="{8E62C042-4EA4-314F-8837-7915700A0693}"/>
              </a:ext>
            </a:extLst>
          </p:cNvPr>
          <p:cNvSpPr txBox="1"/>
          <p:nvPr/>
        </p:nvSpPr>
        <p:spPr>
          <a:xfrm>
            <a:off x="358518" y="118435"/>
            <a:ext cx="1629512" cy="243656"/>
          </a:xfrm>
          <a:prstGeom prst="rect">
            <a:avLst/>
          </a:prstGeom>
        </p:spPr>
        <p:txBody>
          <a:bodyPr vert="horz" wrap="square" lIns="0" tIns="12700" rIns="0" bIns="0" rtlCol="0">
            <a:spAutoFit/>
          </a:bodyPr>
          <a:lstStyle/>
          <a:p>
            <a:pPr marL="12700">
              <a:lnSpc>
                <a:spcPct val="100000"/>
              </a:lnSpc>
              <a:spcBef>
                <a:spcPts val="100"/>
              </a:spcBef>
            </a:pPr>
            <a:r>
              <a:rPr lang="ru-RU" sz="1500" b="1" spc="-45" dirty="0">
                <a:solidFill>
                  <a:srgbClr val="334286"/>
                </a:solidFill>
                <a:latin typeface="+mn-lt"/>
                <a:cs typeface="Arial"/>
              </a:rPr>
              <a:t>КРАСНОДАРСТАТ</a:t>
            </a:r>
            <a:endParaRPr sz="1500" dirty="0">
              <a:latin typeface="Arial"/>
              <a:cs typeface="Arial"/>
            </a:endParaRPr>
          </a:p>
        </p:txBody>
      </p:sp>
    </p:spTree>
    <p:extLst>
      <p:ext uri="{BB962C8B-B14F-4D97-AF65-F5344CB8AC3E}">
        <p14:creationId xmlns:p14="http://schemas.microsoft.com/office/powerpoint/2010/main" val="12011254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Изображение и текст_2">
    <p:spTree>
      <p:nvGrpSpPr>
        <p:cNvPr id="1" name=""/>
        <p:cNvGrpSpPr/>
        <p:nvPr/>
      </p:nvGrpSpPr>
      <p:grpSpPr>
        <a:xfrm>
          <a:off x="0" y="0"/>
          <a:ext cx="0" cy="0"/>
          <a:chOff x="0" y="0"/>
          <a:chExt cx="0" cy="0"/>
        </a:xfrm>
      </p:grpSpPr>
      <p:sp>
        <p:nvSpPr>
          <p:cNvPr id="3" name="Рисунок 2">
            <a:extLst>
              <a:ext uri="{FF2B5EF4-FFF2-40B4-BE49-F238E27FC236}">
                <a16:creationId xmlns:a16="http://schemas.microsoft.com/office/drawing/2014/main" id="{51C1F4E9-1C6C-1B44-8008-50554A2853D5}"/>
              </a:ext>
            </a:extLst>
          </p:cNvPr>
          <p:cNvSpPr>
            <a:spLocks noGrp="1"/>
          </p:cNvSpPr>
          <p:nvPr>
            <p:ph type="pic" sz="quarter" idx="11"/>
          </p:nvPr>
        </p:nvSpPr>
        <p:spPr>
          <a:xfrm>
            <a:off x="242016" y="1289169"/>
            <a:ext cx="5505355" cy="4279665"/>
          </a:xfrm>
          <a:prstGeom prst="rect">
            <a:avLst/>
          </a:prstGeom>
        </p:spPr>
        <p:txBody>
          <a:bodyPr/>
          <a:lstStyle>
            <a:lvl1pPr marL="0" indent="0">
              <a:buNone/>
              <a:defRPr sz="1400">
                <a:solidFill>
                  <a:schemeClr val="tx1">
                    <a:lumMod val="65000"/>
                    <a:lumOff val="35000"/>
                  </a:schemeClr>
                </a:solidFill>
                <a:latin typeface="Arial" panose="020B0604020202020204" pitchFamily="34" charset="0"/>
                <a:cs typeface="Arial" panose="020B0604020202020204" pitchFamily="34" charset="0"/>
              </a:defRPr>
            </a:lvl1pPr>
          </a:lstStyle>
          <a:p>
            <a:endParaRPr lang="ru-RU" dirty="0"/>
          </a:p>
        </p:txBody>
      </p:sp>
      <p:sp>
        <p:nvSpPr>
          <p:cNvPr id="12" name="object 13">
            <a:extLst>
              <a:ext uri="{FF2B5EF4-FFF2-40B4-BE49-F238E27FC236}">
                <a16:creationId xmlns:a16="http://schemas.microsoft.com/office/drawing/2014/main" id="{978D5EB5-026B-2249-A8D4-5B5D2223AD6E}"/>
              </a:ext>
            </a:extLst>
          </p:cNvPr>
          <p:cNvSpPr/>
          <p:nvPr/>
        </p:nvSpPr>
        <p:spPr>
          <a:xfrm>
            <a:off x="373197" y="2"/>
            <a:ext cx="11478575" cy="90567"/>
          </a:xfrm>
          <a:custGeom>
            <a:avLst/>
            <a:gdLst/>
            <a:ahLst/>
            <a:cxnLst/>
            <a:rect l="l" t="t" r="r" b="b"/>
            <a:pathLst>
              <a:path w="9980930" h="78740">
                <a:moveTo>
                  <a:pt x="0" y="78232"/>
                </a:moveTo>
                <a:lnTo>
                  <a:pt x="9980358" y="78232"/>
                </a:lnTo>
                <a:lnTo>
                  <a:pt x="9980358" y="0"/>
                </a:lnTo>
                <a:lnTo>
                  <a:pt x="0" y="0"/>
                </a:lnTo>
                <a:lnTo>
                  <a:pt x="0" y="78232"/>
                </a:lnTo>
                <a:close/>
              </a:path>
            </a:pathLst>
          </a:custGeom>
          <a:solidFill>
            <a:srgbClr val="334286"/>
          </a:solidFill>
        </p:spPr>
        <p:txBody>
          <a:bodyPr wrap="square" lIns="0" tIns="0" rIns="0" bIns="0" rtlCol="0"/>
          <a:lstStyle/>
          <a:p>
            <a:endParaRPr dirty="0"/>
          </a:p>
        </p:txBody>
      </p:sp>
      <p:sp>
        <p:nvSpPr>
          <p:cNvPr id="14" name="Номер слайда 5">
            <a:extLst>
              <a:ext uri="{FF2B5EF4-FFF2-40B4-BE49-F238E27FC236}">
                <a16:creationId xmlns:a16="http://schemas.microsoft.com/office/drawing/2014/main" id="{589F21BF-0ECE-1B45-A099-F5B6E92C16A7}"/>
              </a:ext>
            </a:extLst>
          </p:cNvPr>
          <p:cNvSpPr>
            <a:spLocks noGrp="1"/>
          </p:cNvSpPr>
          <p:nvPr>
            <p:ph type="sldNum" sz="quarter" idx="4"/>
          </p:nvPr>
        </p:nvSpPr>
        <p:spPr>
          <a:xfrm>
            <a:off x="9309695" y="6355685"/>
            <a:ext cx="2742843" cy="365125"/>
          </a:xfrm>
          <a:prstGeom prst="rect">
            <a:avLst/>
          </a:prstGeom>
        </p:spPr>
        <p:txBody>
          <a:bodyPr vert="horz" lIns="91440" tIns="45720" rIns="91440" bIns="45720" rtlCol="0" anchor="ctr"/>
          <a:lstStyle>
            <a:lvl1pPr algn="r">
              <a:defRPr sz="1600">
                <a:solidFill>
                  <a:schemeClr val="tx1">
                    <a:lumMod val="50000"/>
                    <a:lumOff val="50000"/>
                  </a:schemeClr>
                </a:solidFill>
                <a:latin typeface="Arial" panose="020B0604020202020204" pitchFamily="34" charset="0"/>
                <a:cs typeface="Arial" panose="020B0604020202020204" pitchFamily="34" charset="0"/>
              </a:defRPr>
            </a:lvl1pPr>
          </a:lstStyle>
          <a:p>
            <a:fld id="{293B5AB3-F235-45DB-BDF2-A292E48FC7D3}" type="slidenum">
              <a:rPr lang="ru-RU" smtClean="0"/>
              <a:pPr/>
              <a:t>‹#›</a:t>
            </a:fld>
            <a:endParaRPr lang="ru-RU"/>
          </a:p>
        </p:txBody>
      </p:sp>
      <p:sp>
        <p:nvSpPr>
          <p:cNvPr id="5" name="Текст 4">
            <a:extLst>
              <a:ext uri="{FF2B5EF4-FFF2-40B4-BE49-F238E27FC236}">
                <a16:creationId xmlns:a16="http://schemas.microsoft.com/office/drawing/2014/main" id="{EAF7FE5E-C8C1-E64E-A6DD-18826DFE6AED}"/>
              </a:ext>
            </a:extLst>
          </p:cNvPr>
          <p:cNvSpPr>
            <a:spLocks noGrp="1"/>
          </p:cNvSpPr>
          <p:nvPr>
            <p:ph type="body" sz="quarter" idx="12"/>
          </p:nvPr>
        </p:nvSpPr>
        <p:spPr>
          <a:xfrm>
            <a:off x="6443043" y="1289168"/>
            <a:ext cx="5338968" cy="4279664"/>
          </a:xfrm>
          <a:prstGeom prst="rect">
            <a:avLst/>
          </a:prstGeom>
        </p:spPr>
        <p:txBody>
          <a:bodyPr anchor="ctr" anchorCtr="0"/>
          <a:lstStyle>
            <a:lvl1pPr marL="0" indent="0">
              <a:buNone/>
              <a:defRPr sz="1600">
                <a:solidFill>
                  <a:schemeClr val="tx1">
                    <a:lumMod val="65000"/>
                    <a:lumOff val="35000"/>
                  </a:schemeClr>
                </a:solidFill>
                <a:latin typeface="Arial" panose="020B0604020202020204" pitchFamily="34" charset="0"/>
                <a:cs typeface="Arial" panose="020B0604020202020204" pitchFamily="34" charset="0"/>
              </a:defRPr>
            </a:lvl1pPr>
          </a:lstStyle>
          <a:p>
            <a:pPr lvl="0"/>
            <a:r>
              <a:rPr lang="ru-RU" dirty="0"/>
              <a:t>Образец текста</a:t>
            </a:r>
          </a:p>
        </p:txBody>
      </p:sp>
      <p:sp>
        <p:nvSpPr>
          <p:cNvPr id="17" name="object 7">
            <a:extLst>
              <a:ext uri="{FF2B5EF4-FFF2-40B4-BE49-F238E27FC236}">
                <a16:creationId xmlns:a16="http://schemas.microsoft.com/office/drawing/2014/main" id="{C4CAAF58-D51D-2F45-BC38-B4EAB0CFADC2}"/>
              </a:ext>
            </a:extLst>
          </p:cNvPr>
          <p:cNvSpPr/>
          <p:nvPr/>
        </p:nvSpPr>
        <p:spPr>
          <a:xfrm>
            <a:off x="5671015" y="1289169"/>
            <a:ext cx="259457" cy="4279663"/>
          </a:xfrm>
          <a:custGeom>
            <a:avLst/>
            <a:gdLst/>
            <a:ahLst/>
            <a:cxnLst/>
            <a:rect l="l" t="t" r="r" b="b"/>
            <a:pathLst>
              <a:path w="203835" h="565785">
                <a:moveTo>
                  <a:pt x="0" y="565226"/>
                </a:moveTo>
                <a:lnTo>
                  <a:pt x="203530" y="565226"/>
                </a:lnTo>
                <a:lnTo>
                  <a:pt x="203530" y="0"/>
                </a:lnTo>
                <a:lnTo>
                  <a:pt x="0" y="0"/>
                </a:lnTo>
                <a:lnTo>
                  <a:pt x="0" y="565226"/>
                </a:lnTo>
                <a:close/>
              </a:path>
            </a:pathLst>
          </a:custGeom>
          <a:solidFill>
            <a:srgbClr val="334286"/>
          </a:solidFill>
        </p:spPr>
        <p:txBody>
          <a:bodyPr wrap="square" lIns="0" tIns="0" rIns="0" bIns="0" rtlCol="0"/>
          <a:lstStyle/>
          <a:p>
            <a:r>
              <a:rPr lang="ru-RU" dirty="0"/>
              <a:t> </a:t>
            </a:r>
            <a:endParaRPr dirty="0"/>
          </a:p>
        </p:txBody>
      </p:sp>
      <p:sp>
        <p:nvSpPr>
          <p:cNvPr id="18" name="object 7">
            <a:extLst>
              <a:ext uri="{FF2B5EF4-FFF2-40B4-BE49-F238E27FC236}">
                <a16:creationId xmlns:a16="http://schemas.microsoft.com/office/drawing/2014/main" id="{B780F91E-59E4-7E41-8159-0A9695B37680}"/>
              </a:ext>
            </a:extLst>
          </p:cNvPr>
          <p:cNvSpPr/>
          <p:nvPr/>
        </p:nvSpPr>
        <p:spPr>
          <a:xfrm>
            <a:off x="0" y="1289165"/>
            <a:ext cx="259457" cy="4279663"/>
          </a:xfrm>
          <a:custGeom>
            <a:avLst/>
            <a:gdLst/>
            <a:ahLst/>
            <a:cxnLst/>
            <a:rect l="l" t="t" r="r" b="b"/>
            <a:pathLst>
              <a:path w="203835" h="565785">
                <a:moveTo>
                  <a:pt x="0" y="565226"/>
                </a:moveTo>
                <a:lnTo>
                  <a:pt x="203530" y="565226"/>
                </a:lnTo>
                <a:lnTo>
                  <a:pt x="203530" y="0"/>
                </a:lnTo>
                <a:lnTo>
                  <a:pt x="0" y="0"/>
                </a:lnTo>
                <a:lnTo>
                  <a:pt x="0" y="565226"/>
                </a:lnTo>
                <a:close/>
              </a:path>
            </a:pathLst>
          </a:custGeom>
          <a:solidFill>
            <a:srgbClr val="334286"/>
          </a:solidFill>
        </p:spPr>
        <p:txBody>
          <a:bodyPr wrap="square" lIns="0" tIns="0" rIns="0" bIns="0" rtlCol="0"/>
          <a:lstStyle/>
          <a:p>
            <a:r>
              <a:rPr lang="ru-RU" dirty="0"/>
              <a:t> </a:t>
            </a:r>
            <a:endParaRPr dirty="0"/>
          </a:p>
        </p:txBody>
      </p:sp>
      <p:sp>
        <p:nvSpPr>
          <p:cNvPr id="9" name="object 8">
            <a:extLst>
              <a:ext uri="{FF2B5EF4-FFF2-40B4-BE49-F238E27FC236}">
                <a16:creationId xmlns:a16="http://schemas.microsoft.com/office/drawing/2014/main" id="{8E62C042-4EA4-314F-8837-7915700A0693}"/>
              </a:ext>
            </a:extLst>
          </p:cNvPr>
          <p:cNvSpPr txBox="1"/>
          <p:nvPr/>
        </p:nvSpPr>
        <p:spPr>
          <a:xfrm>
            <a:off x="358518" y="118435"/>
            <a:ext cx="1629512" cy="243656"/>
          </a:xfrm>
          <a:prstGeom prst="rect">
            <a:avLst/>
          </a:prstGeom>
        </p:spPr>
        <p:txBody>
          <a:bodyPr vert="horz" wrap="square" lIns="0" tIns="12700" rIns="0" bIns="0" rtlCol="0">
            <a:spAutoFit/>
          </a:bodyPr>
          <a:lstStyle/>
          <a:p>
            <a:pPr marL="12700">
              <a:lnSpc>
                <a:spcPct val="100000"/>
              </a:lnSpc>
              <a:spcBef>
                <a:spcPts val="100"/>
              </a:spcBef>
            </a:pPr>
            <a:r>
              <a:rPr lang="ru-RU" sz="1500" b="1" spc="-45" dirty="0">
                <a:solidFill>
                  <a:srgbClr val="334286"/>
                </a:solidFill>
                <a:latin typeface="+mn-lt"/>
                <a:cs typeface="Arial"/>
              </a:rPr>
              <a:t>КРАСНОДАРСТАТ</a:t>
            </a:r>
            <a:endParaRPr sz="1500" dirty="0">
              <a:latin typeface="Arial"/>
              <a:cs typeface="Arial"/>
            </a:endParaRPr>
          </a:p>
        </p:txBody>
      </p:sp>
    </p:spTree>
    <p:extLst>
      <p:ext uri="{BB962C8B-B14F-4D97-AF65-F5344CB8AC3E}">
        <p14:creationId xmlns:p14="http://schemas.microsoft.com/office/powerpoint/2010/main" val="22465955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4 изображения и текст">
    <p:spTree>
      <p:nvGrpSpPr>
        <p:cNvPr id="1" name=""/>
        <p:cNvGrpSpPr/>
        <p:nvPr/>
      </p:nvGrpSpPr>
      <p:grpSpPr>
        <a:xfrm>
          <a:off x="0" y="0"/>
          <a:ext cx="0" cy="0"/>
          <a:chOff x="0" y="0"/>
          <a:chExt cx="0" cy="0"/>
        </a:xfrm>
      </p:grpSpPr>
      <p:sp>
        <p:nvSpPr>
          <p:cNvPr id="3" name="Рисунок 2">
            <a:extLst>
              <a:ext uri="{FF2B5EF4-FFF2-40B4-BE49-F238E27FC236}">
                <a16:creationId xmlns:a16="http://schemas.microsoft.com/office/drawing/2014/main" id="{51C1F4E9-1C6C-1B44-8008-50554A2853D5}"/>
              </a:ext>
            </a:extLst>
          </p:cNvPr>
          <p:cNvSpPr>
            <a:spLocks noGrp="1" noChangeAspect="1"/>
          </p:cNvSpPr>
          <p:nvPr>
            <p:ph type="pic" sz="quarter" idx="11"/>
          </p:nvPr>
        </p:nvSpPr>
        <p:spPr>
          <a:xfrm>
            <a:off x="1" y="867918"/>
            <a:ext cx="2483676" cy="2484000"/>
          </a:xfrm>
          <a:prstGeom prst="rect">
            <a:avLst/>
          </a:prstGeom>
        </p:spPr>
        <p:txBody>
          <a:bodyPr/>
          <a:lstStyle>
            <a:lvl1pPr>
              <a:defRPr sz="1400">
                <a:solidFill>
                  <a:schemeClr val="tx1">
                    <a:lumMod val="65000"/>
                    <a:lumOff val="35000"/>
                  </a:schemeClr>
                </a:solidFill>
                <a:latin typeface="Arial" panose="020B0604020202020204" pitchFamily="34" charset="0"/>
                <a:cs typeface="Arial" panose="020B0604020202020204" pitchFamily="34" charset="0"/>
              </a:defRPr>
            </a:lvl1pPr>
          </a:lstStyle>
          <a:p>
            <a:endParaRPr lang="ru-RU" dirty="0"/>
          </a:p>
        </p:txBody>
      </p:sp>
      <p:sp>
        <p:nvSpPr>
          <p:cNvPr id="12" name="object 13">
            <a:extLst>
              <a:ext uri="{FF2B5EF4-FFF2-40B4-BE49-F238E27FC236}">
                <a16:creationId xmlns:a16="http://schemas.microsoft.com/office/drawing/2014/main" id="{978D5EB5-026B-2249-A8D4-5B5D2223AD6E}"/>
              </a:ext>
            </a:extLst>
          </p:cNvPr>
          <p:cNvSpPr/>
          <p:nvPr/>
        </p:nvSpPr>
        <p:spPr>
          <a:xfrm>
            <a:off x="373197" y="2"/>
            <a:ext cx="11478575" cy="90567"/>
          </a:xfrm>
          <a:custGeom>
            <a:avLst/>
            <a:gdLst/>
            <a:ahLst/>
            <a:cxnLst/>
            <a:rect l="l" t="t" r="r" b="b"/>
            <a:pathLst>
              <a:path w="9980930" h="78740">
                <a:moveTo>
                  <a:pt x="0" y="78232"/>
                </a:moveTo>
                <a:lnTo>
                  <a:pt x="9980358" y="78232"/>
                </a:lnTo>
                <a:lnTo>
                  <a:pt x="9980358" y="0"/>
                </a:lnTo>
                <a:lnTo>
                  <a:pt x="0" y="0"/>
                </a:lnTo>
                <a:lnTo>
                  <a:pt x="0" y="78232"/>
                </a:lnTo>
                <a:close/>
              </a:path>
            </a:pathLst>
          </a:custGeom>
          <a:solidFill>
            <a:srgbClr val="334286"/>
          </a:solidFill>
        </p:spPr>
        <p:txBody>
          <a:bodyPr wrap="square" lIns="0" tIns="0" rIns="0" bIns="0" rtlCol="0"/>
          <a:lstStyle/>
          <a:p>
            <a:endParaRPr dirty="0"/>
          </a:p>
        </p:txBody>
      </p:sp>
      <p:sp>
        <p:nvSpPr>
          <p:cNvPr id="14" name="Номер слайда 5">
            <a:extLst>
              <a:ext uri="{FF2B5EF4-FFF2-40B4-BE49-F238E27FC236}">
                <a16:creationId xmlns:a16="http://schemas.microsoft.com/office/drawing/2014/main" id="{589F21BF-0ECE-1B45-A099-F5B6E92C16A7}"/>
              </a:ext>
            </a:extLst>
          </p:cNvPr>
          <p:cNvSpPr>
            <a:spLocks noGrp="1"/>
          </p:cNvSpPr>
          <p:nvPr>
            <p:ph type="sldNum" sz="quarter" idx="4"/>
          </p:nvPr>
        </p:nvSpPr>
        <p:spPr>
          <a:xfrm>
            <a:off x="9309695" y="6355685"/>
            <a:ext cx="2742843" cy="365125"/>
          </a:xfrm>
          <a:prstGeom prst="rect">
            <a:avLst/>
          </a:prstGeom>
        </p:spPr>
        <p:txBody>
          <a:bodyPr vert="horz" lIns="91440" tIns="45720" rIns="91440" bIns="45720" rtlCol="0" anchor="ctr"/>
          <a:lstStyle>
            <a:lvl1pPr algn="r">
              <a:defRPr sz="1600">
                <a:solidFill>
                  <a:schemeClr val="tx1">
                    <a:lumMod val="50000"/>
                    <a:lumOff val="50000"/>
                  </a:schemeClr>
                </a:solidFill>
                <a:latin typeface="Arial" panose="020B0604020202020204" pitchFamily="34" charset="0"/>
                <a:cs typeface="Arial" panose="020B0604020202020204" pitchFamily="34" charset="0"/>
              </a:defRPr>
            </a:lvl1pPr>
          </a:lstStyle>
          <a:p>
            <a:fld id="{293B5AB3-F235-45DB-BDF2-A292E48FC7D3}" type="slidenum">
              <a:rPr lang="ru-RU" smtClean="0"/>
              <a:pPr/>
              <a:t>‹#›</a:t>
            </a:fld>
            <a:endParaRPr lang="ru-RU"/>
          </a:p>
        </p:txBody>
      </p:sp>
      <p:sp>
        <p:nvSpPr>
          <p:cNvPr id="5" name="Текст 4">
            <a:extLst>
              <a:ext uri="{FF2B5EF4-FFF2-40B4-BE49-F238E27FC236}">
                <a16:creationId xmlns:a16="http://schemas.microsoft.com/office/drawing/2014/main" id="{EAF7FE5E-C8C1-E64E-A6DD-18826DFE6AED}"/>
              </a:ext>
            </a:extLst>
          </p:cNvPr>
          <p:cNvSpPr>
            <a:spLocks noGrp="1"/>
          </p:cNvSpPr>
          <p:nvPr>
            <p:ph type="body" sz="quarter" idx="12"/>
          </p:nvPr>
        </p:nvSpPr>
        <p:spPr>
          <a:xfrm>
            <a:off x="5745145" y="1569808"/>
            <a:ext cx="6036866" cy="3718387"/>
          </a:xfrm>
          <a:prstGeom prst="rect">
            <a:avLst/>
          </a:prstGeom>
        </p:spPr>
        <p:txBody>
          <a:bodyPr anchor="ctr" anchorCtr="0"/>
          <a:lstStyle>
            <a:lvl1pPr marL="0" indent="0">
              <a:buNone/>
              <a:defRPr sz="1600">
                <a:solidFill>
                  <a:schemeClr val="tx1">
                    <a:lumMod val="65000"/>
                    <a:lumOff val="35000"/>
                  </a:schemeClr>
                </a:solidFill>
                <a:latin typeface="Arial" panose="020B0604020202020204" pitchFamily="34" charset="0"/>
                <a:cs typeface="Arial" panose="020B0604020202020204" pitchFamily="34" charset="0"/>
              </a:defRPr>
            </a:lvl1pPr>
          </a:lstStyle>
          <a:p>
            <a:pPr lvl="0"/>
            <a:r>
              <a:rPr lang="ru-RU" dirty="0"/>
              <a:t>Образец текста</a:t>
            </a:r>
          </a:p>
        </p:txBody>
      </p:sp>
      <p:sp>
        <p:nvSpPr>
          <p:cNvPr id="15" name="object 7">
            <a:extLst>
              <a:ext uri="{FF2B5EF4-FFF2-40B4-BE49-F238E27FC236}">
                <a16:creationId xmlns:a16="http://schemas.microsoft.com/office/drawing/2014/main" id="{B9A9E15C-3FB6-A548-B181-7143DD44330D}"/>
              </a:ext>
            </a:extLst>
          </p:cNvPr>
          <p:cNvSpPr/>
          <p:nvPr/>
        </p:nvSpPr>
        <p:spPr>
          <a:xfrm>
            <a:off x="4996406" y="1569805"/>
            <a:ext cx="259457" cy="3718388"/>
          </a:xfrm>
          <a:custGeom>
            <a:avLst/>
            <a:gdLst/>
            <a:ahLst/>
            <a:cxnLst/>
            <a:rect l="l" t="t" r="r" b="b"/>
            <a:pathLst>
              <a:path w="203835" h="565785">
                <a:moveTo>
                  <a:pt x="0" y="565226"/>
                </a:moveTo>
                <a:lnTo>
                  <a:pt x="203530" y="565226"/>
                </a:lnTo>
                <a:lnTo>
                  <a:pt x="203530" y="0"/>
                </a:lnTo>
                <a:lnTo>
                  <a:pt x="0" y="0"/>
                </a:lnTo>
                <a:lnTo>
                  <a:pt x="0" y="565226"/>
                </a:lnTo>
                <a:close/>
              </a:path>
            </a:pathLst>
          </a:custGeom>
          <a:solidFill>
            <a:srgbClr val="334286"/>
          </a:solidFill>
        </p:spPr>
        <p:txBody>
          <a:bodyPr wrap="square" lIns="0" tIns="0" rIns="0" bIns="0" rtlCol="0"/>
          <a:lstStyle/>
          <a:p>
            <a:endParaRPr dirty="0"/>
          </a:p>
        </p:txBody>
      </p:sp>
      <p:sp>
        <p:nvSpPr>
          <p:cNvPr id="17" name="Рисунок 2">
            <a:extLst>
              <a:ext uri="{FF2B5EF4-FFF2-40B4-BE49-F238E27FC236}">
                <a16:creationId xmlns:a16="http://schemas.microsoft.com/office/drawing/2014/main" id="{0ADFD737-0167-A84C-B53A-A3E2BDFC439C}"/>
              </a:ext>
            </a:extLst>
          </p:cNvPr>
          <p:cNvSpPr>
            <a:spLocks noGrp="1" noChangeAspect="1"/>
          </p:cNvSpPr>
          <p:nvPr>
            <p:ph type="pic" sz="quarter" idx="13"/>
          </p:nvPr>
        </p:nvSpPr>
        <p:spPr>
          <a:xfrm>
            <a:off x="2497543" y="867918"/>
            <a:ext cx="2483676" cy="2484000"/>
          </a:xfrm>
          <a:prstGeom prst="rect">
            <a:avLst/>
          </a:prstGeom>
        </p:spPr>
        <p:txBody>
          <a:bodyPr/>
          <a:lstStyle>
            <a:lvl1pPr>
              <a:defRPr sz="1400">
                <a:solidFill>
                  <a:schemeClr val="tx1">
                    <a:lumMod val="65000"/>
                    <a:lumOff val="35000"/>
                  </a:schemeClr>
                </a:solidFill>
                <a:latin typeface="Arial" panose="020B0604020202020204" pitchFamily="34" charset="0"/>
                <a:cs typeface="Arial" panose="020B0604020202020204" pitchFamily="34" charset="0"/>
              </a:defRPr>
            </a:lvl1pPr>
          </a:lstStyle>
          <a:p>
            <a:endParaRPr lang="ru-RU" dirty="0"/>
          </a:p>
        </p:txBody>
      </p:sp>
      <p:sp>
        <p:nvSpPr>
          <p:cNvPr id="18" name="Рисунок 2">
            <a:extLst>
              <a:ext uri="{FF2B5EF4-FFF2-40B4-BE49-F238E27FC236}">
                <a16:creationId xmlns:a16="http://schemas.microsoft.com/office/drawing/2014/main" id="{BA995731-197A-2943-ACA8-4659E7D0E367}"/>
              </a:ext>
            </a:extLst>
          </p:cNvPr>
          <p:cNvSpPr>
            <a:spLocks noGrp="1" noChangeAspect="1"/>
          </p:cNvSpPr>
          <p:nvPr>
            <p:ph type="pic" sz="quarter" idx="14"/>
          </p:nvPr>
        </p:nvSpPr>
        <p:spPr>
          <a:xfrm>
            <a:off x="0" y="3362954"/>
            <a:ext cx="2483676" cy="2484000"/>
          </a:xfrm>
          <a:prstGeom prst="rect">
            <a:avLst/>
          </a:prstGeom>
        </p:spPr>
        <p:txBody>
          <a:bodyPr/>
          <a:lstStyle>
            <a:lvl1pPr>
              <a:defRPr sz="1400">
                <a:solidFill>
                  <a:schemeClr val="tx1">
                    <a:lumMod val="65000"/>
                    <a:lumOff val="35000"/>
                  </a:schemeClr>
                </a:solidFill>
                <a:latin typeface="Arial" panose="020B0604020202020204" pitchFamily="34" charset="0"/>
                <a:cs typeface="Arial" panose="020B0604020202020204" pitchFamily="34" charset="0"/>
              </a:defRPr>
            </a:lvl1pPr>
          </a:lstStyle>
          <a:p>
            <a:endParaRPr lang="ru-RU" dirty="0"/>
          </a:p>
        </p:txBody>
      </p:sp>
      <p:sp>
        <p:nvSpPr>
          <p:cNvPr id="22" name="Рисунок 2">
            <a:extLst>
              <a:ext uri="{FF2B5EF4-FFF2-40B4-BE49-F238E27FC236}">
                <a16:creationId xmlns:a16="http://schemas.microsoft.com/office/drawing/2014/main" id="{095DDF4D-5A25-9F40-9557-8ED2090DC538}"/>
              </a:ext>
            </a:extLst>
          </p:cNvPr>
          <p:cNvSpPr>
            <a:spLocks noGrp="1" noChangeAspect="1"/>
          </p:cNvSpPr>
          <p:nvPr>
            <p:ph type="pic" sz="quarter" idx="15"/>
          </p:nvPr>
        </p:nvSpPr>
        <p:spPr>
          <a:xfrm>
            <a:off x="2497543" y="3362954"/>
            <a:ext cx="2483676" cy="2484000"/>
          </a:xfrm>
          <a:prstGeom prst="rect">
            <a:avLst/>
          </a:prstGeom>
        </p:spPr>
        <p:txBody>
          <a:bodyPr/>
          <a:lstStyle>
            <a:lvl1pPr>
              <a:defRPr sz="1400">
                <a:solidFill>
                  <a:schemeClr val="tx1">
                    <a:lumMod val="65000"/>
                    <a:lumOff val="35000"/>
                  </a:schemeClr>
                </a:solidFill>
                <a:latin typeface="Arial" panose="020B0604020202020204" pitchFamily="34" charset="0"/>
                <a:cs typeface="Arial" panose="020B0604020202020204" pitchFamily="34" charset="0"/>
              </a:defRPr>
            </a:lvl1pPr>
          </a:lstStyle>
          <a:p>
            <a:endParaRPr lang="ru-RU" dirty="0"/>
          </a:p>
        </p:txBody>
      </p:sp>
      <p:sp>
        <p:nvSpPr>
          <p:cNvPr id="11" name="object 8">
            <a:extLst>
              <a:ext uri="{FF2B5EF4-FFF2-40B4-BE49-F238E27FC236}">
                <a16:creationId xmlns:a16="http://schemas.microsoft.com/office/drawing/2014/main" id="{8E62C042-4EA4-314F-8837-7915700A0693}"/>
              </a:ext>
            </a:extLst>
          </p:cNvPr>
          <p:cNvSpPr txBox="1"/>
          <p:nvPr/>
        </p:nvSpPr>
        <p:spPr>
          <a:xfrm>
            <a:off x="358518" y="118435"/>
            <a:ext cx="1629512" cy="243656"/>
          </a:xfrm>
          <a:prstGeom prst="rect">
            <a:avLst/>
          </a:prstGeom>
        </p:spPr>
        <p:txBody>
          <a:bodyPr vert="horz" wrap="square" lIns="0" tIns="12700" rIns="0" bIns="0" rtlCol="0">
            <a:spAutoFit/>
          </a:bodyPr>
          <a:lstStyle/>
          <a:p>
            <a:pPr marL="12700">
              <a:lnSpc>
                <a:spcPct val="100000"/>
              </a:lnSpc>
              <a:spcBef>
                <a:spcPts val="100"/>
              </a:spcBef>
            </a:pPr>
            <a:r>
              <a:rPr lang="ru-RU" sz="1500" b="1" spc="-45" dirty="0">
                <a:solidFill>
                  <a:srgbClr val="334286"/>
                </a:solidFill>
                <a:latin typeface="+mn-lt"/>
                <a:cs typeface="Arial"/>
              </a:rPr>
              <a:t>КРАСНОДАРСТАТ</a:t>
            </a:r>
            <a:endParaRPr sz="1500" dirty="0">
              <a:latin typeface="Arial"/>
              <a:cs typeface="Arial"/>
            </a:endParaRPr>
          </a:p>
        </p:txBody>
      </p:sp>
    </p:spTree>
    <p:extLst>
      <p:ext uri="{BB962C8B-B14F-4D97-AF65-F5344CB8AC3E}">
        <p14:creationId xmlns:p14="http://schemas.microsoft.com/office/powerpoint/2010/main" val="1511731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Пустой слайд слайд под таблицу">
    <p:spTree>
      <p:nvGrpSpPr>
        <p:cNvPr id="1" name=""/>
        <p:cNvGrpSpPr/>
        <p:nvPr/>
      </p:nvGrpSpPr>
      <p:grpSpPr>
        <a:xfrm>
          <a:off x="0" y="0"/>
          <a:ext cx="0" cy="0"/>
          <a:chOff x="0" y="0"/>
          <a:chExt cx="0" cy="0"/>
        </a:xfrm>
      </p:grpSpPr>
      <p:sp>
        <p:nvSpPr>
          <p:cNvPr id="12" name="object 13">
            <a:extLst>
              <a:ext uri="{FF2B5EF4-FFF2-40B4-BE49-F238E27FC236}">
                <a16:creationId xmlns:a16="http://schemas.microsoft.com/office/drawing/2014/main" id="{978D5EB5-026B-2249-A8D4-5B5D2223AD6E}"/>
              </a:ext>
            </a:extLst>
          </p:cNvPr>
          <p:cNvSpPr/>
          <p:nvPr/>
        </p:nvSpPr>
        <p:spPr>
          <a:xfrm>
            <a:off x="373197" y="2"/>
            <a:ext cx="11478575" cy="90567"/>
          </a:xfrm>
          <a:custGeom>
            <a:avLst/>
            <a:gdLst/>
            <a:ahLst/>
            <a:cxnLst/>
            <a:rect l="l" t="t" r="r" b="b"/>
            <a:pathLst>
              <a:path w="9980930" h="78740">
                <a:moveTo>
                  <a:pt x="0" y="78232"/>
                </a:moveTo>
                <a:lnTo>
                  <a:pt x="9980358" y="78232"/>
                </a:lnTo>
                <a:lnTo>
                  <a:pt x="9980358" y="0"/>
                </a:lnTo>
                <a:lnTo>
                  <a:pt x="0" y="0"/>
                </a:lnTo>
                <a:lnTo>
                  <a:pt x="0" y="78232"/>
                </a:lnTo>
                <a:close/>
              </a:path>
            </a:pathLst>
          </a:custGeom>
          <a:solidFill>
            <a:srgbClr val="334286"/>
          </a:solidFill>
        </p:spPr>
        <p:txBody>
          <a:bodyPr wrap="square" lIns="0" tIns="0" rIns="0" bIns="0" rtlCol="0"/>
          <a:lstStyle/>
          <a:p>
            <a:endParaRPr dirty="0"/>
          </a:p>
        </p:txBody>
      </p:sp>
      <p:sp>
        <p:nvSpPr>
          <p:cNvPr id="14" name="Номер слайда 5">
            <a:extLst>
              <a:ext uri="{FF2B5EF4-FFF2-40B4-BE49-F238E27FC236}">
                <a16:creationId xmlns:a16="http://schemas.microsoft.com/office/drawing/2014/main" id="{589F21BF-0ECE-1B45-A099-F5B6E92C16A7}"/>
              </a:ext>
            </a:extLst>
          </p:cNvPr>
          <p:cNvSpPr>
            <a:spLocks noGrp="1"/>
          </p:cNvSpPr>
          <p:nvPr>
            <p:ph type="sldNum" sz="quarter" idx="4"/>
          </p:nvPr>
        </p:nvSpPr>
        <p:spPr>
          <a:xfrm>
            <a:off x="9309695" y="6355685"/>
            <a:ext cx="2742843" cy="365125"/>
          </a:xfrm>
          <a:prstGeom prst="rect">
            <a:avLst/>
          </a:prstGeom>
        </p:spPr>
        <p:txBody>
          <a:bodyPr vert="horz" lIns="91440" tIns="45720" rIns="91440" bIns="45720" rtlCol="0" anchor="ctr"/>
          <a:lstStyle>
            <a:lvl1pPr algn="r">
              <a:defRPr sz="1600">
                <a:solidFill>
                  <a:schemeClr val="tx1">
                    <a:lumMod val="50000"/>
                    <a:lumOff val="50000"/>
                  </a:schemeClr>
                </a:solidFill>
                <a:latin typeface="Arial" panose="020B0604020202020204" pitchFamily="34" charset="0"/>
                <a:cs typeface="Arial" panose="020B0604020202020204" pitchFamily="34" charset="0"/>
              </a:defRPr>
            </a:lvl1pPr>
          </a:lstStyle>
          <a:p>
            <a:fld id="{293B5AB3-F235-45DB-BDF2-A292E48FC7D3}" type="slidenum">
              <a:rPr lang="ru-RU" smtClean="0"/>
              <a:pPr/>
              <a:t>‹#›</a:t>
            </a:fld>
            <a:endParaRPr lang="ru-RU"/>
          </a:p>
        </p:txBody>
      </p:sp>
      <p:sp>
        <p:nvSpPr>
          <p:cNvPr id="16" name="object 7">
            <a:extLst>
              <a:ext uri="{FF2B5EF4-FFF2-40B4-BE49-F238E27FC236}">
                <a16:creationId xmlns:a16="http://schemas.microsoft.com/office/drawing/2014/main" id="{5C608B83-A2F2-ED49-8A9B-1801A540551C}"/>
              </a:ext>
            </a:extLst>
          </p:cNvPr>
          <p:cNvSpPr/>
          <p:nvPr/>
        </p:nvSpPr>
        <p:spPr>
          <a:xfrm>
            <a:off x="1" y="649854"/>
            <a:ext cx="219890" cy="739108"/>
          </a:xfrm>
          <a:custGeom>
            <a:avLst/>
            <a:gdLst/>
            <a:ahLst/>
            <a:cxnLst/>
            <a:rect l="l" t="t" r="r" b="b"/>
            <a:pathLst>
              <a:path w="203835" h="565785">
                <a:moveTo>
                  <a:pt x="0" y="565226"/>
                </a:moveTo>
                <a:lnTo>
                  <a:pt x="203530" y="565226"/>
                </a:lnTo>
                <a:lnTo>
                  <a:pt x="203530" y="0"/>
                </a:lnTo>
                <a:lnTo>
                  <a:pt x="0" y="0"/>
                </a:lnTo>
                <a:lnTo>
                  <a:pt x="0" y="565226"/>
                </a:lnTo>
                <a:close/>
              </a:path>
            </a:pathLst>
          </a:custGeom>
          <a:solidFill>
            <a:srgbClr val="E1002B"/>
          </a:solidFill>
        </p:spPr>
        <p:txBody>
          <a:bodyPr wrap="square" lIns="0" tIns="0" rIns="0" bIns="0" rtlCol="0"/>
          <a:lstStyle/>
          <a:p>
            <a:endParaRPr dirty="0"/>
          </a:p>
        </p:txBody>
      </p:sp>
      <p:sp>
        <p:nvSpPr>
          <p:cNvPr id="17" name="Текст 17">
            <a:extLst>
              <a:ext uri="{FF2B5EF4-FFF2-40B4-BE49-F238E27FC236}">
                <a16:creationId xmlns:a16="http://schemas.microsoft.com/office/drawing/2014/main" id="{72C1670E-B5AF-C246-8209-DB0091245A2E}"/>
              </a:ext>
            </a:extLst>
          </p:cNvPr>
          <p:cNvSpPr>
            <a:spLocks noGrp="1"/>
          </p:cNvSpPr>
          <p:nvPr>
            <p:ph type="body" sz="quarter" idx="10" hasCustomPrompt="1"/>
          </p:nvPr>
        </p:nvSpPr>
        <p:spPr>
          <a:xfrm>
            <a:off x="292182" y="536140"/>
            <a:ext cx="2612895" cy="936897"/>
          </a:xfrm>
          <a:prstGeom prst="rect">
            <a:avLst/>
          </a:prstGeom>
        </p:spPr>
        <p:txBody>
          <a:bodyPr anchor="t"/>
          <a:lstStyle>
            <a:lvl1pPr marL="0" indent="0">
              <a:lnSpc>
                <a:spcPct val="100000"/>
              </a:lnSpc>
              <a:buNone/>
              <a:defRPr sz="2800">
                <a:solidFill>
                  <a:srgbClr val="334286"/>
                </a:solidFill>
                <a:latin typeface="Arial" panose="020B0604020202020204" pitchFamily="34" charset="0"/>
                <a:cs typeface="Arial" panose="020B0604020202020204" pitchFamily="34" charset="0"/>
              </a:defRPr>
            </a:lvl1pPr>
          </a:lstStyle>
          <a:p>
            <a:pPr lvl="0"/>
            <a:r>
              <a:rPr lang="ru-RU" dirty="0"/>
              <a:t>ОБРАЗЕЦ ТЕКСТА</a:t>
            </a:r>
          </a:p>
        </p:txBody>
      </p:sp>
      <p:sp>
        <p:nvSpPr>
          <p:cNvPr id="7" name="object 8">
            <a:extLst>
              <a:ext uri="{FF2B5EF4-FFF2-40B4-BE49-F238E27FC236}">
                <a16:creationId xmlns:a16="http://schemas.microsoft.com/office/drawing/2014/main" id="{8E62C042-4EA4-314F-8837-7915700A0693}"/>
              </a:ext>
            </a:extLst>
          </p:cNvPr>
          <p:cNvSpPr txBox="1"/>
          <p:nvPr/>
        </p:nvSpPr>
        <p:spPr>
          <a:xfrm>
            <a:off x="358518" y="118435"/>
            <a:ext cx="1629512" cy="243656"/>
          </a:xfrm>
          <a:prstGeom prst="rect">
            <a:avLst/>
          </a:prstGeom>
        </p:spPr>
        <p:txBody>
          <a:bodyPr vert="horz" wrap="square" lIns="0" tIns="12700" rIns="0" bIns="0" rtlCol="0">
            <a:spAutoFit/>
          </a:bodyPr>
          <a:lstStyle/>
          <a:p>
            <a:pPr marL="12700">
              <a:lnSpc>
                <a:spcPct val="100000"/>
              </a:lnSpc>
              <a:spcBef>
                <a:spcPts val="100"/>
              </a:spcBef>
            </a:pPr>
            <a:r>
              <a:rPr lang="ru-RU" sz="1500" b="1" spc="-45" dirty="0">
                <a:solidFill>
                  <a:srgbClr val="334286"/>
                </a:solidFill>
                <a:latin typeface="+mn-lt"/>
                <a:cs typeface="Arial"/>
              </a:rPr>
              <a:t>КРАСНОДАРСТАТ</a:t>
            </a:r>
            <a:endParaRPr sz="1500" dirty="0">
              <a:latin typeface="Arial"/>
              <a:cs typeface="Arial"/>
            </a:endParaRPr>
          </a:p>
        </p:txBody>
      </p:sp>
    </p:spTree>
    <p:extLst>
      <p:ext uri="{BB962C8B-B14F-4D97-AF65-F5344CB8AC3E}">
        <p14:creationId xmlns:p14="http://schemas.microsoft.com/office/powerpoint/2010/main" val="3191807365"/>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Пустой_1">
    <p:spTree>
      <p:nvGrpSpPr>
        <p:cNvPr id="1" name=""/>
        <p:cNvGrpSpPr/>
        <p:nvPr/>
      </p:nvGrpSpPr>
      <p:grpSpPr>
        <a:xfrm>
          <a:off x="0" y="0"/>
          <a:ext cx="0" cy="0"/>
          <a:chOff x="0" y="0"/>
          <a:chExt cx="0" cy="0"/>
        </a:xfrm>
      </p:grpSpPr>
      <p:sp>
        <p:nvSpPr>
          <p:cNvPr id="12" name="object 13">
            <a:extLst>
              <a:ext uri="{FF2B5EF4-FFF2-40B4-BE49-F238E27FC236}">
                <a16:creationId xmlns:a16="http://schemas.microsoft.com/office/drawing/2014/main" id="{978D5EB5-026B-2249-A8D4-5B5D2223AD6E}"/>
              </a:ext>
            </a:extLst>
          </p:cNvPr>
          <p:cNvSpPr/>
          <p:nvPr/>
        </p:nvSpPr>
        <p:spPr>
          <a:xfrm>
            <a:off x="373197" y="2"/>
            <a:ext cx="11478575" cy="90567"/>
          </a:xfrm>
          <a:custGeom>
            <a:avLst/>
            <a:gdLst/>
            <a:ahLst/>
            <a:cxnLst/>
            <a:rect l="l" t="t" r="r" b="b"/>
            <a:pathLst>
              <a:path w="9980930" h="78740">
                <a:moveTo>
                  <a:pt x="0" y="78232"/>
                </a:moveTo>
                <a:lnTo>
                  <a:pt x="9980358" y="78232"/>
                </a:lnTo>
                <a:lnTo>
                  <a:pt x="9980358" y="0"/>
                </a:lnTo>
                <a:lnTo>
                  <a:pt x="0" y="0"/>
                </a:lnTo>
                <a:lnTo>
                  <a:pt x="0" y="78232"/>
                </a:lnTo>
                <a:close/>
              </a:path>
            </a:pathLst>
          </a:custGeom>
          <a:solidFill>
            <a:srgbClr val="334286"/>
          </a:solidFill>
        </p:spPr>
        <p:txBody>
          <a:bodyPr wrap="square" lIns="0" tIns="0" rIns="0" bIns="0" rtlCol="0"/>
          <a:lstStyle/>
          <a:p>
            <a:endParaRPr dirty="0"/>
          </a:p>
        </p:txBody>
      </p:sp>
      <p:sp>
        <p:nvSpPr>
          <p:cNvPr id="14" name="Номер слайда 5">
            <a:extLst>
              <a:ext uri="{FF2B5EF4-FFF2-40B4-BE49-F238E27FC236}">
                <a16:creationId xmlns:a16="http://schemas.microsoft.com/office/drawing/2014/main" id="{589F21BF-0ECE-1B45-A099-F5B6E92C16A7}"/>
              </a:ext>
            </a:extLst>
          </p:cNvPr>
          <p:cNvSpPr>
            <a:spLocks noGrp="1"/>
          </p:cNvSpPr>
          <p:nvPr>
            <p:ph type="sldNum" sz="quarter" idx="4"/>
          </p:nvPr>
        </p:nvSpPr>
        <p:spPr>
          <a:xfrm>
            <a:off x="9309695" y="6355685"/>
            <a:ext cx="2742843" cy="365125"/>
          </a:xfrm>
          <a:prstGeom prst="rect">
            <a:avLst/>
          </a:prstGeom>
        </p:spPr>
        <p:txBody>
          <a:bodyPr vert="horz" lIns="91440" tIns="45720" rIns="91440" bIns="45720" rtlCol="0" anchor="ctr"/>
          <a:lstStyle>
            <a:lvl1pPr algn="r">
              <a:defRPr sz="1600">
                <a:solidFill>
                  <a:schemeClr val="tx1">
                    <a:lumMod val="50000"/>
                    <a:lumOff val="50000"/>
                  </a:schemeClr>
                </a:solidFill>
                <a:latin typeface="Arial" panose="020B0604020202020204" pitchFamily="34" charset="0"/>
                <a:cs typeface="Arial" panose="020B0604020202020204" pitchFamily="34" charset="0"/>
              </a:defRPr>
            </a:lvl1pPr>
          </a:lstStyle>
          <a:p>
            <a:fld id="{293B5AB3-F235-45DB-BDF2-A292E48FC7D3}" type="slidenum">
              <a:rPr lang="ru-RU" smtClean="0"/>
              <a:pPr/>
              <a:t>‹#›</a:t>
            </a:fld>
            <a:endParaRPr lang="ru-RU"/>
          </a:p>
        </p:txBody>
      </p:sp>
      <p:sp>
        <p:nvSpPr>
          <p:cNvPr id="16" name="object 7">
            <a:extLst>
              <a:ext uri="{FF2B5EF4-FFF2-40B4-BE49-F238E27FC236}">
                <a16:creationId xmlns:a16="http://schemas.microsoft.com/office/drawing/2014/main" id="{5C608B83-A2F2-ED49-8A9B-1801A540551C}"/>
              </a:ext>
            </a:extLst>
          </p:cNvPr>
          <p:cNvSpPr/>
          <p:nvPr/>
        </p:nvSpPr>
        <p:spPr>
          <a:xfrm>
            <a:off x="1" y="649854"/>
            <a:ext cx="219890" cy="739108"/>
          </a:xfrm>
          <a:custGeom>
            <a:avLst/>
            <a:gdLst/>
            <a:ahLst/>
            <a:cxnLst/>
            <a:rect l="l" t="t" r="r" b="b"/>
            <a:pathLst>
              <a:path w="203835" h="565785">
                <a:moveTo>
                  <a:pt x="0" y="565226"/>
                </a:moveTo>
                <a:lnTo>
                  <a:pt x="203530" y="565226"/>
                </a:lnTo>
                <a:lnTo>
                  <a:pt x="203530" y="0"/>
                </a:lnTo>
                <a:lnTo>
                  <a:pt x="0" y="0"/>
                </a:lnTo>
                <a:lnTo>
                  <a:pt x="0" y="565226"/>
                </a:lnTo>
                <a:close/>
              </a:path>
            </a:pathLst>
          </a:custGeom>
          <a:solidFill>
            <a:srgbClr val="E1002B"/>
          </a:solidFill>
        </p:spPr>
        <p:txBody>
          <a:bodyPr wrap="square" lIns="0" tIns="0" rIns="0" bIns="0" rtlCol="0"/>
          <a:lstStyle/>
          <a:p>
            <a:endParaRPr dirty="0"/>
          </a:p>
        </p:txBody>
      </p:sp>
      <p:sp>
        <p:nvSpPr>
          <p:cNvPr id="17" name="Текст 17">
            <a:extLst>
              <a:ext uri="{FF2B5EF4-FFF2-40B4-BE49-F238E27FC236}">
                <a16:creationId xmlns:a16="http://schemas.microsoft.com/office/drawing/2014/main" id="{72C1670E-B5AF-C246-8209-DB0091245A2E}"/>
              </a:ext>
            </a:extLst>
          </p:cNvPr>
          <p:cNvSpPr>
            <a:spLocks noGrp="1"/>
          </p:cNvSpPr>
          <p:nvPr>
            <p:ph type="body" sz="quarter" idx="10" hasCustomPrompt="1"/>
          </p:nvPr>
        </p:nvSpPr>
        <p:spPr>
          <a:xfrm>
            <a:off x="292182" y="536140"/>
            <a:ext cx="2612895" cy="936897"/>
          </a:xfrm>
          <a:prstGeom prst="rect">
            <a:avLst/>
          </a:prstGeom>
        </p:spPr>
        <p:txBody>
          <a:bodyPr anchor="t"/>
          <a:lstStyle>
            <a:lvl1pPr marL="0" indent="0">
              <a:lnSpc>
                <a:spcPct val="100000"/>
              </a:lnSpc>
              <a:buNone/>
              <a:defRPr sz="2800">
                <a:solidFill>
                  <a:srgbClr val="334286"/>
                </a:solidFill>
                <a:latin typeface="Arial" panose="020B0604020202020204" pitchFamily="34" charset="0"/>
                <a:cs typeface="Arial" panose="020B0604020202020204" pitchFamily="34" charset="0"/>
              </a:defRPr>
            </a:lvl1pPr>
          </a:lstStyle>
          <a:p>
            <a:pPr lvl="0"/>
            <a:r>
              <a:rPr lang="ru-RU" dirty="0"/>
              <a:t>ОБРАЗЕЦ ТЕКСТА</a:t>
            </a:r>
          </a:p>
        </p:txBody>
      </p:sp>
      <p:sp>
        <p:nvSpPr>
          <p:cNvPr id="10" name="Прямоугольник 9"/>
          <p:cNvSpPr/>
          <p:nvPr/>
        </p:nvSpPr>
        <p:spPr>
          <a:xfrm>
            <a:off x="1" y="1621784"/>
            <a:ext cx="219890" cy="4576940"/>
          </a:xfrm>
          <a:prstGeom prst="rect">
            <a:avLst/>
          </a:prstGeom>
          <a:solidFill>
            <a:srgbClr val="FFC3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object 8">
            <a:extLst>
              <a:ext uri="{FF2B5EF4-FFF2-40B4-BE49-F238E27FC236}">
                <a16:creationId xmlns:a16="http://schemas.microsoft.com/office/drawing/2014/main" id="{8E62C042-4EA4-314F-8837-7915700A0693}"/>
              </a:ext>
            </a:extLst>
          </p:cNvPr>
          <p:cNvSpPr txBox="1"/>
          <p:nvPr/>
        </p:nvSpPr>
        <p:spPr>
          <a:xfrm>
            <a:off x="358518" y="118435"/>
            <a:ext cx="1629512" cy="243656"/>
          </a:xfrm>
          <a:prstGeom prst="rect">
            <a:avLst/>
          </a:prstGeom>
        </p:spPr>
        <p:txBody>
          <a:bodyPr vert="horz" wrap="square" lIns="0" tIns="12700" rIns="0" bIns="0" rtlCol="0">
            <a:spAutoFit/>
          </a:bodyPr>
          <a:lstStyle/>
          <a:p>
            <a:pPr marL="12700">
              <a:lnSpc>
                <a:spcPct val="100000"/>
              </a:lnSpc>
              <a:spcBef>
                <a:spcPts val="100"/>
              </a:spcBef>
            </a:pPr>
            <a:r>
              <a:rPr lang="ru-RU" sz="1500" b="1" spc="-45" dirty="0">
                <a:solidFill>
                  <a:srgbClr val="334286"/>
                </a:solidFill>
                <a:latin typeface="+mn-lt"/>
                <a:cs typeface="Arial"/>
              </a:rPr>
              <a:t>КРАСНОДАРСТАТ</a:t>
            </a:r>
            <a:endParaRPr sz="1500" dirty="0">
              <a:latin typeface="Arial"/>
              <a:cs typeface="Arial"/>
            </a:endParaRPr>
          </a:p>
        </p:txBody>
      </p:sp>
    </p:spTree>
    <p:extLst>
      <p:ext uri="{BB962C8B-B14F-4D97-AF65-F5344CB8AC3E}">
        <p14:creationId xmlns:p14="http://schemas.microsoft.com/office/powerpoint/2010/main" val="4082447952"/>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2959" y="4406904"/>
            <a:ext cx="10361852"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962959" y="2906713"/>
            <a:ext cx="1036185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8E5484B4-E5F3-461E-A640-B5D293CD5FA6}" type="datetimeFigureOut">
              <a:rPr lang="ru-RU" smtClean="0"/>
              <a:pPr/>
              <a:t>14.09.2023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93B5AB3-F235-45DB-BDF2-A292E48FC7D3}" type="slidenum">
              <a:rPr lang="ru-RU" smtClean="0"/>
              <a:pPr/>
              <a:t>‹#›</a:t>
            </a:fld>
            <a:endParaRPr lang="ru-RU"/>
          </a:p>
        </p:txBody>
      </p:sp>
    </p:spTree>
    <p:extLst>
      <p:ext uri="{BB962C8B-B14F-4D97-AF65-F5344CB8AC3E}">
        <p14:creationId xmlns:p14="http://schemas.microsoft.com/office/powerpoint/2010/main" val="15916463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Пустой слайд_2">
    <p:spTree>
      <p:nvGrpSpPr>
        <p:cNvPr id="1" name=""/>
        <p:cNvGrpSpPr/>
        <p:nvPr/>
      </p:nvGrpSpPr>
      <p:grpSpPr>
        <a:xfrm>
          <a:off x="0" y="0"/>
          <a:ext cx="0" cy="0"/>
          <a:chOff x="0" y="0"/>
          <a:chExt cx="0" cy="0"/>
        </a:xfrm>
      </p:grpSpPr>
      <p:sp>
        <p:nvSpPr>
          <p:cNvPr id="16" name="object 2">
            <a:extLst>
              <a:ext uri="{FF2B5EF4-FFF2-40B4-BE49-F238E27FC236}">
                <a16:creationId xmlns:a16="http://schemas.microsoft.com/office/drawing/2014/main" id="{0560CFF3-0F6B-EE47-8233-2752BA7C190C}"/>
              </a:ext>
            </a:extLst>
          </p:cNvPr>
          <p:cNvSpPr/>
          <p:nvPr/>
        </p:nvSpPr>
        <p:spPr>
          <a:xfrm>
            <a:off x="0" y="1705727"/>
            <a:ext cx="12190413" cy="4492997"/>
          </a:xfrm>
          <a:prstGeom prst="rect">
            <a:avLst/>
          </a:prstGeom>
          <a:gradFill>
            <a:gsLst>
              <a:gs pos="3000">
                <a:schemeClr val="tx2">
                  <a:lumMod val="75000"/>
                </a:schemeClr>
              </a:gs>
              <a:gs pos="100000">
                <a:srgbClr val="0070DF"/>
              </a:gs>
            </a:gsLst>
            <a:lin ang="5400000" scaled="0"/>
          </a:gradFill>
        </p:spPr>
        <p:txBody>
          <a:bodyPr wrap="square" lIns="0" tIns="0" rIns="0" bIns="0" rtlCol="0"/>
          <a:lstStyle/>
          <a:p>
            <a:endParaRPr dirty="0">
              <a:highlight>
                <a:srgbClr val="345074"/>
              </a:highlight>
            </a:endParaRPr>
          </a:p>
        </p:txBody>
      </p:sp>
      <p:sp>
        <p:nvSpPr>
          <p:cNvPr id="12" name="object 13">
            <a:extLst>
              <a:ext uri="{FF2B5EF4-FFF2-40B4-BE49-F238E27FC236}">
                <a16:creationId xmlns:a16="http://schemas.microsoft.com/office/drawing/2014/main" id="{978D5EB5-026B-2249-A8D4-5B5D2223AD6E}"/>
              </a:ext>
            </a:extLst>
          </p:cNvPr>
          <p:cNvSpPr/>
          <p:nvPr/>
        </p:nvSpPr>
        <p:spPr>
          <a:xfrm>
            <a:off x="373197" y="2"/>
            <a:ext cx="11478575" cy="90567"/>
          </a:xfrm>
          <a:custGeom>
            <a:avLst/>
            <a:gdLst/>
            <a:ahLst/>
            <a:cxnLst/>
            <a:rect l="l" t="t" r="r" b="b"/>
            <a:pathLst>
              <a:path w="9980930" h="78740">
                <a:moveTo>
                  <a:pt x="0" y="78232"/>
                </a:moveTo>
                <a:lnTo>
                  <a:pt x="9980358" y="78232"/>
                </a:lnTo>
                <a:lnTo>
                  <a:pt x="9980358" y="0"/>
                </a:lnTo>
                <a:lnTo>
                  <a:pt x="0" y="0"/>
                </a:lnTo>
                <a:lnTo>
                  <a:pt x="0" y="78232"/>
                </a:lnTo>
                <a:close/>
              </a:path>
            </a:pathLst>
          </a:custGeom>
          <a:solidFill>
            <a:srgbClr val="334286"/>
          </a:solidFill>
        </p:spPr>
        <p:txBody>
          <a:bodyPr wrap="square" lIns="0" tIns="0" rIns="0" bIns="0" rtlCol="0"/>
          <a:lstStyle/>
          <a:p>
            <a:endParaRPr dirty="0"/>
          </a:p>
        </p:txBody>
      </p:sp>
      <p:sp>
        <p:nvSpPr>
          <p:cNvPr id="14" name="Номер слайда 5">
            <a:extLst>
              <a:ext uri="{FF2B5EF4-FFF2-40B4-BE49-F238E27FC236}">
                <a16:creationId xmlns:a16="http://schemas.microsoft.com/office/drawing/2014/main" id="{589F21BF-0ECE-1B45-A099-F5B6E92C16A7}"/>
              </a:ext>
            </a:extLst>
          </p:cNvPr>
          <p:cNvSpPr>
            <a:spLocks noGrp="1"/>
          </p:cNvSpPr>
          <p:nvPr>
            <p:ph type="sldNum" sz="quarter" idx="4"/>
          </p:nvPr>
        </p:nvSpPr>
        <p:spPr>
          <a:xfrm>
            <a:off x="9309695" y="6355685"/>
            <a:ext cx="2742843" cy="365125"/>
          </a:xfrm>
          <a:prstGeom prst="rect">
            <a:avLst/>
          </a:prstGeom>
        </p:spPr>
        <p:txBody>
          <a:bodyPr vert="horz" lIns="91440" tIns="45720" rIns="91440" bIns="45720" rtlCol="0" anchor="ctr"/>
          <a:lstStyle>
            <a:lvl1pPr algn="r">
              <a:defRPr sz="1600">
                <a:solidFill>
                  <a:schemeClr val="tx1">
                    <a:lumMod val="50000"/>
                    <a:lumOff val="50000"/>
                  </a:schemeClr>
                </a:solidFill>
                <a:latin typeface="Arial" panose="020B0604020202020204" pitchFamily="34" charset="0"/>
                <a:cs typeface="Arial" panose="020B0604020202020204" pitchFamily="34" charset="0"/>
              </a:defRPr>
            </a:lvl1pPr>
          </a:lstStyle>
          <a:p>
            <a:fld id="{293B5AB3-F235-45DB-BDF2-A292E48FC7D3}" type="slidenum">
              <a:rPr lang="ru-RU" smtClean="0"/>
              <a:pPr/>
              <a:t>‹#›</a:t>
            </a:fld>
            <a:endParaRPr lang="ru-RU"/>
          </a:p>
        </p:txBody>
      </p:sp>
      <p:sp>
        <p:nvSpPr>
          <p:cNvPr id="28" name="object 7">
            <a:extLst>
              <a:ext uri="{FF2B5EF4-FFF2-40B4-BE49-F238E27FC236}">
                <a16:creationId xmlns:a16="http://schemas.microsoft.com/office/drawing/2014/main" id="{2E9797C7-8447-7949-8633-B9C1F8C8B7D2}"/>
              </a:ext>
            </a:extLst>
          </p:cNvPr>
          <p:cNvSpPr/>
          <p:nvPr/>
        </p:nvSpPr>
        <p:spPr>
          <a:xfrm>
            <a:off x="1" y="649854"/>
            <a:ext cx="219890" cy="739108"/>
          </a:xfrm>
          <a:custGeom>
            <a:avLst/>
            <a:gdLst/>
            <a:ahLst/>
            <a:cxnLst/>
            <a:rect l="l" t="t" r="r" b="b"/>
            <a:pathLst>
              <a:path w="203835" h="565785">
                <a:moveTo>
                  <a:pt x="0" y="565226"/>
                </a:moveTo>
                <a:lnTo>
                  <a:pt x="203530" y="565226"/>
                </a:lnTo>
                <a:lnTo>
                  <a:pt x="203530" y="0"/>
                </a:lnTo>
                <a:lnTo>
                  <a:pt x="0" y="0"/>
                </a:lnTo>
                <a:lnTo>
                  <a:pt x="0" y="565226"/>
                </a:lnTo>
                <a:close/>
              </a:path>
            </a:pathLst>
          </a:custGeom>
          <a:solidFill>
            <a:srgbClr val="E1002B"/>
          </a:solidFill>
        </p:spPr>
        <p:txBody>
          <a:bodyPr wrap="square" lIns="0" tIns="0" rIns="0" bIns="0" rtlCol="0"/>
          <a:lstStyle/>
          <a:p>
            <a:endParaRPr dirty="0"/>
          </a:p>
        </p:txBody>
      </p:sp>
      <p:sp>
        <p:nvSpPr>
          <p:cNvPr id="29" name="Текст 17">
            <a:extLst>
              <a:ext uri="{FF2B5EF4-FFF2-40B4-BE49-F238E27FC236}">
                <a16:creationId xmlns:a16="http://schemas.microsoft.com/office/drawing/2014/main" id="{65282F85-5E1C-A643-B6D1-764B9457ED35}"/>
              </a:ext>
            </a:extLst>
          </p:cNvPr>
          <p:cNvSpPr>
            <a:spLocks noGrp="1"/>
          </p:cNvSpPr>
          <p:nvPr>
            <p:ph type="body" sz="quarter" idx="10" hasCustomPrompt="1"/>
          </p:nvPr>
        </p:nvSpPr>
        <p:spPr>
          <a:xfrm>
            <a:off x="292182" y="536140"/>
            <a:ext cx="2612895" cy="936897"/>
          </a:xfrm>
          <a:prstGeom prst="rect">
            <a:avLst/>
          </a:prstGeom>
        </p:spPr>
        <p:txBody>
          <a:bodyPr anchor="t"/>
          <a:lstStyle>
            <a:lvl1pPr marL="0" indent="0">
              <a:lnSpc>
                <a:spcPct val="100000"/>
              </a:lnSpc>
              <a:buNone/>
              <a:defRPr sz="2800">
                <a:solidFill>
                  <a:srgbClr val="334286"/>
                </a:solidFill>
                <a:latin typeface="Arial" panose="020B0604020202020204" pitchFamily="34" charset="0"/>
                <a:cs typeface="Arial" panose="020B0604020202020204" pitchFamily="34" charset="0"/>
              </a:defRPr>
            </a:lvl1pPr>
          </a:lstStyle>
          <a:p>
            <a:pPr lvl="0"/>
            <a:r>
              <a:rPr lang="ru-RU" dirty="0"/>
              <a:t>ОБРАЗЕЦ ТЕКСТА</a:t>
            </a:r>
          </a:p>
        </p:txBody>
      </p:sp>
      <p:sp>
        <p:nvSpPr>
          <p:cNvPr id="9" name="object 8">
            <a:extLst>
              <a:ext uri="{FF2B5EF4-FFF2-40B4-BE49-F238E27FC236}">
                <a16:creationId xmlns:a16="http://schemas.microsoft.com/office/drawing/2014/main" id="{8E62C042-4EA4-314F-8837-7915700A0693}"/>
              </a:ext>
            </a:extLst>
          </p:cNvPr>
          <p:cNvSpPr txBox="1"/>
          <p:nvPr/>
        </p:nvSpPr>
        <p:spPr>
          <a:xfrm>
            <a:off x="358518" y="118435"/>
            <a:ext cx="1629512" cy="243656"/>
          </a:xfrm>
          <a:prstGeom prst="rect">
            <a:avLst/>
          </a:prstGeom>
        </p:spPr>
        <p:txBody>
          <a:bodyPr vert="horz" wrap="square" lIns="0" tIns="12700" rIns="0" bIns="0" rtlCol="0">
            <a:spAutoFit/>
          </a:bodyPr>
          <a:lstStyle/>
          <a:p>
            <a:pPr marL="12700">
              <a:lnSpc>
                <a:spcPct val="100000"/>
              </a:lnSpc>
              <a:spcBef>
                <a:spcPts val="100"/>
              </a:spcBef>
            </a:pPr>
            <a:r>
              <a:rPr lang="ru-RU" sz="1500" b="1" spc="-45" dirty="0">
                <a:solidFill>
                  <a:srgbClr val="334286"/>
                </a:solidFill>
                <a:latin typeface="+mn-lt"/>
                <a:cs typeface="Arial"/>
              </a:rPr>
              <a:t>КРАСНОДАРСТАТ</a:t>
            </a:r>
            <a:endParaRPr sz="1500" dirty="0">
              <a:latin typeface="Arial"/>
              <a:cs typeface="Arial"/>
            </a:endParaRPr>
          </a:p>
        </p:txBody>
      </p:sp>
    </p:spTree>
    <p:extLst>
      <p:ext uri="{BB962C8B-B14F-4D97-AF65-F5344CB8AC3E}">
        <p14:creationId xmlns:p14="http://schemas.microsoft.com/office/powerpoint/2010/main" val="34049071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Пустой слайд_3">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id="{FBDE76DB-A8FB-674B-86CB-3C735C2794DB}"/>
              </a:ext>
            </a:extLst>
          </p:cNvPr>
          <p:cNvSpPr/>
          <p:nvPr/>
        </p:nvSpPr>
        <p:spPr>
          <a:xfrm>
            <a:off x="0" y="1473035"/>
            <a:ext cx="12190413" cy="5384966"/>
          </a:xfrm>
          <a:prstGeom prst="rect">
            <a:avLst/>
          </a:prstGeom>
          <a:gradFill>
            <a:gsLst>
              <a:gs pos="3000">
                <a:schemeClr val="tx2">
                  <a:lumMod val="75000"/>
                </a:schemeClr>
              </a:gs>
              <a:gs pos="100000">
                <a:srgbClr val="0070DF"/>
              </a:gs>
            </a:gsLst>
            <a:lin ang="5400000" scaled="0"/>
          </a:gradFill>
        </p:spPr>
        <p:txBody>
          <a:bodyPr wrap="square" lIns="0" tIns="0" rIns="0" bIns="0" rtlCol="0"/>
          <a:lstStyle/>
          <a:p>
            <a:endParaRPr dirty="0">
              <a:highlight>
                <a:srgbClr val="345074"/>
              </a:highlight>
            </a:endParaRPr>
          </a:p>
        </p:txBody>
      </p:sp>
      <p:sp>
        <p:nvSpPr>
          <p:cNvPr id="12" name="object 13">
            <a:extLst>
              <a:ext uri="{FF2B5EF4-FFF2-40B4-BE49-F238E27FC236}">
                <a16:creationId xmlns:a16="http://schemas.microsoft.com/office/drawing/2014/main" id="{978D5EB5-026B-2249-A8D4-5B5D2223AD6E}"/>
              </a:ext>
            </a:extLst>
          </p:cNvPr>
          <p:cNvSpPr/>
          <p:nvPr/>
        </p:nvSpPr>
        <p:spPr>
          <a:xfrm>
            <a:off x="373197" y="2"/>
            <a:ext cx="11478575" cy="90567"/>
          </a:xfrm>
          <a:custGeom>
            <a:avLst/>
            <a:gdLst/>
            <a:ahLst/>
            <a:cxnLst/>
            <a:rect l="l" t="t" r="r" b="b"/>
            <a:pathLst>
              <a:path w="9980930" h="78740">
                <a:moveTo>
                  <a:pt x="0" y="78232"/>
                </a:moveTo>
                <a:lnTo>
                  <a:pt x="9980358" y="78232"/>
                </a:lnTo>
                <a:lnTo>
                  <a:pt x="9980358" y="0"/>
                </a:lnTo>
                <a:lnTo>
                  <a:pt x="0" y="0"/>
                </a:lnTo>
                <a:lnTo>
                  <a:pt x="0" y="78232"/>
                </a:lnTo>
                <a:close/>
              </a:path>
            </a:pathLst>
          </a:custGeom>
          <a:solidFill>
            <a:srgbClr val="334286"/>
          </a:solidFill>
        </p:spPr>
        <p:txBody>
          <a:bodyPr wrap="square" lIns="0" tIns="0" rIns="0" bIns="0" rtlCol="0"/>
          <a:lstStyle/>
          <a:p>
            <a:endParaRPr dirty="0"/>
          </a:p>
        </p:txBody>
      </p:sp>
      <p:sp>
        <p:nvSpPr>
          <p:cNvPr id="14" name="Номер слайда 5">
            <a:extLst>
              <a:ext uri="{FF2B5EF4-FFF2-40B4-BE49-F238E27FC236}">
                <a16:creationId xmlns:a16="http://schemas.microsoft.com/office/drawing/2014/main" id="{589F21BF-0ECE-1B45-A099-F5B6E92C16A7}"/>
              </a:ext>
            </a:extLst>
          </p:cNvPr>
          <p:cNvSpPr>
            <a:spLocks noGrp="1"/>
          </p:cNvSpPr>
          <p:nvPr>
            <p:ph type="sldNum" sz="quarter" idx="4"/>
          </p:nvPr>
        </p:nvSpPr>
        <p:spPr>
          <a:xfrm>
            <a:off x="9309695" y="6355685"/>
            <a:ext cx="2742843" cy="365125"/>
          </a:xfrm>
          <a:prstGeom prst="rect">
            <a:avLst/>
          </a:prstGeom>
        </p:spPr>
        <p:txBody>
          <a:bodyPr vert="horz" lIns="91440" tIns="45720" rIns="91440" bIns="45720" rtlCol="0" anchor="ctr"/>
          <a:lstStyle>
            <a:lvl1pPr algn="r">
              <a:defRPr sz="1600">
                <a:solidFill>
                  <a:schemeClr val="bg1"/>
                </a:solidFill>
                <a:latin typeface="Arial" panose="020B0604020202020204" pitchFamily="34" charset="0"/>
                <a:cs typeface="Arial" panose="020B0604020202020204" pitchFamily="34" charset="0"/>
              </a:defRPr>
            </a:lvl1pPr>
          </a:lstStyle>
          <a:p>
            <a:fld id="{293B5AB3-F235-45DB-BDF2-A292E48FC7D3}" type="slidenum">
              <a:rPr lang="ru-RU" smtClean="0"/>
              <a:pPr/>
              <a:t>‹#›</a:t>
            </a:fld>
            <a:endParaRPr lang="ru-RU"/>
          </a:p>
        </p:txBody>
      </p:sp>
      <p:sp>
        <p:nvSpPr>
          <p:cNvPr id="26" name="object 7">
            <a:extLst>
              <a:ext uri="{FF2B5EF4-FFF2-40B4-BE49-F238E27FC236}">
                <a16:creationId xmlns:a16="http://schemas.microsoft.com/office/drawing/2014/main" id="{D6E06661-EB7F-9A4F-ABE0-E508C3AF0496}"/>
              </a:ext>
            </a:extLst>
          </p:cNvPr>
          <p:cNvSpPr/>
          <p:nvPr/>
        </p:nvSpPr>
        <p:spPr>
          <a:xfrm>
            <a:off x="1" y="649854"/>
            <a:ext cx="219890" cy="739108"/>
          </a:xfrm>
          <a:custGeom>
            <a:avLst/>
            <a:gdLst/>
            <a:ahLst/>
            <a:cxnLst/>
            <a:rect l="l" t="t" r="r" b="b"/>
            <a:pathLst>
              <a:path w="203835" h="565785">
                <a:moveTo>
                  <a:pt x="0" y="565226"/>
                </a:moveTo>
                <a:lnTo>
                  <a:pt x="203530" y="565226"/>
                </a:lnTo>
                <a:lnTo>
                  <a:pt x="203530" y="0"/>
                </a:lnTo>
                <a:lnTo>
                  <a:pt x="0" y="0"/>
                </a:lnTo>
                <a:lnTo>
                  <a:pt x="0" y="565226"/>
                </a:lnTo>
                <a:close/>
              </a:path>
            </a:pathLst>
          </a:custGeom>
          <a:solidFill>
            <a:srgbClr val="E1002B"/>
          </a:solidFill>
        </p:spPr>
        <p:txBody>
          <a:bodyPr wrap="square" lIns="0" tIns="0" rIns="0" bIns="0" rtlCol="0"/>
          <a:lstStyle/>
          <a:p>
            <a:endParaRPr dirty="0"/>
          </a:p>
        </p:txBody>
      </p:sp>
      <p:sp>
        <p:nvSpPr>
          <p:cNvPr id="27" name="Текст 17">
            <a:extLst>
              <a:ext uri="{FF2B5EF4-FFF2-40B4-BE49-F238E27FC236}">
                <a16:creationId xmlns:a16="http://schemas.microsoft.com/office/drawing/2014/main" id="{BA39ABDA-F5E8-8E4A-9F54-A6F49EE67CC1}"/>
              </a:ext>
            </a:extLst>
          </p:cNvPr>
          <p:cNvSpPr>
            <a:spLocks noGrp="1"/>
          </p:cNvSpPr>
          <p:nvPr>
            <p:ph type="body" sz="quarter" idx="10" hasCustomPrompt="1"/>
          </p:nvPr>
        </p:nvSpPr>
        <p:spPr>
          <a:xfrm>
            <a:off x="292182" y="536140"/>
            <a:ext cx="2612895" cy="936897"/>
          </a:xfrm>
          <a:prstGeom prst="rect">
            <a:avLst/>
          </a:prstGeom>
        </p:spPr>
        <p:txBody>
          <a:bodyPr anchor="t"/>
          <a:lstStyle>
            <a:lvl1pPr marL="0" indent="0">
              <a:lnSpc>
                <a:spcPct val="100000"/>
              </a:lnSpc>
              <a:buNone/>
              <a:defRPr sz="2800">
                <a:solidFill>
                  <a:srgbClr val="334286"/>
                </a:solidFill>
                <a:latin typeface="Arial" panose="020B0604020202020204" pitchFamily="34" charset="0"/>
                <a:cs typeface="Arial" panose="020B0604020202020204" pitchFamily="34" charset="0"/>
              </a:defRPr>
            </a:lvl1pPr>
          </a:lstStyle>
          <a:p>
            <a:pPr lvl="0"/>
            <a:r>
              <a:rPr lang="ru-RU" dirty="0"/>
              <a:t>ОБРАЗЕЦ ТЕКСТА</a:t>
            </a:r>
          </a:p>
        </p:txBody>
      </p:sp>
      <p:sp>
        <p:nvSpPr>
          <p:cNvPr id="9" name="object 8">
            <a:extLst>
              <a:ext uri="{FF2B5EF4-FFF2-40B4-BE49-F238E27FC236}">
                <a16:creationId xmlns:a16="http://schemas.microsoft.com/office/drawing/2014/main" id="{8E62C042-4EA4-314F-8837-7915700A0693}"/>
              </a:ext>
            </a:extLst>
          </p:cNvPr>
          <p:cNvSpPr txBox="1"/>
          <p:nvPr/>
        </p:nvSpPr>
        <p:spPr>
          <a:xfrm>
            <a:off x="358518" y="118435"/>
            <a:ext cx="1629512" cy="243656"/>
          </a:xfrm>
          <a:prstGeom prst="rect">
            <a:avLst/>
          </a:prstGeom>
        </p:spPr>
        <p:txBody>
          <a:bodyPr vert="horz" wrap="square" lIns="0" tIns="12700" rIns="0" bIns="0" rtlCol="0">
            <a:spAutoFit/>
          </a:bodyPr>
          <a:lstStyle/>
          <a:p>
            <a:pPr marL="12700">
              <a:lnSpc>
                <a:spcPct val="100000"/>
              </a:lnSpc>
              <a:spcBef>
                <a:spcPts val="100"/>
              </a:spcBef>
            </a:pPr>
            <a:r>
              <a:rPr lang="ru-RU" sz="1500" b="1" spc="-45" dirty="0">
                <a:solidFill>
                  <a:srgbClr val="334286"/>
                </a:solidFill>
                <a:latin typeface="+mn-lt"/>
                <a:cs typeface="Arial"/>
              </a:rPr>
              <a:t>КРАСНОДАРСТАТ</a:t>
            </a:r>
            <a:endParaRPr sz="1500" dirty="0">
              <a:latin typeface="Arial"/>
              <a:cs typeface="Arial"/>
            </a:endParaRPr>
          </a:p>
        </p:txBody>
      </p:sp>
    </p:spTree>
    <p:extLst>
      <p:ext uri="{BB962C8B-B14F-4D97-AF65-F5344CB8AC3E}">
        <p14:creationId xmlns:p14="http://schemas.microsoft.com/office/powerpoint/2010/main" val="408594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09521" y="1600204"/>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96794" y="1600204"/>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8E5484B4-E5F3-461E-A640-B5D293CD5FA6}" type="datetimeFigureOut">
              <a:rPr lang="ru-RU" smtClean="0"/>
              <a:pPr/>
              <a:t>14.09.2023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93B5AB3-F235-45DB-BDF2-A292E48FC7D3}" type="slidenum">
              <a:rPr lang="ru-RU" smtClean="0"/>
              <a:pPr/>
              <a:t>‹#›</a:t>
            </a:fld>
            <a:endParaRPr lang="ru-RU"/>
          </a:p>
        </p:txBody>
      </p:sp>
    </p:spTree>
    <p:extLst>
      <p:ext uri="{BB962C8B-B14F-4D97-AF65-F5344CB8AC3E}">
        <p14:creationId xmlns:p14="http://schemas.microsoft.com/office/powerpoint/2010/main" val="262401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92563"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92563"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8E5484B4-E5F3-461E-A640-B5D293CD5FA6}" type="datetimeFigureOut">
              <a:rPr lang="ru-RU" smtClean="0"/>
              <a:pPr/>
              <a:t>14.09.2023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93B5AB3-F235-45DB-BDF2-A292E48FC7D3}" type="slidenum">
              <a:rPr lang="ru-RU" smtClean="0"/>
              <a:pPr/>
              <a:t>‹#›</a:t>
            </a:fld>
            <a:endParaRPr lang="ru-RU"/>
          </a:p>
        </p:txBody>
      </p:sp>
    </p:spTree>
    <p:extLst>
      <p:ext uri="{BB962C8B-B14F-4D97-AF65-F5344CB8AC3E}">
        <p14:creationId xmlns:p14="http://schemas.microsoft.com/office/powerpoint/2010/main" val="447358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8E5484B4-E5F3-461E-A640-B5D293CD5FA6}" type="datetimeFigureOut">
              <a:rPr lang="ru-RU" smtClean="0"/>
              <a:pPr/>
              <a:t>14.09.2023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93B5AB3-F235-45DB-BDF2-A292E48FC7D3}" type="slidenum">
              <a:rPr lang="ru-RU" smtClean="0"/>
              <a:pPr/>
              <a:t>‹#›</a:t>
            </a:fld>
            <a:endParaRPr lang="ru-RU"/>
          </a:p>
        </p:txBody>
      </p:sp>
    </p:spTree>
    <p:extLst>
      <p:ext uri="{BB962C8B-B14F-4D97-AF65-F5344CB8AC3E}">
        <p14:creationId xmlns:p14="http://schemas.microsoft.com/office/powerpoint/2010/main" val="3846312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E5484B4-E5F3-461E-A640-B5D293CD5FA6}" type="datetimeFigureOut">
              <a:rPr lang="ru-RU" smtClean="0"/>
              <a:pPr/>
              <a:t>14.09.2023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93B5AB3-F235-45DB-BDF2-A292E48FC7D3}" type="slidenum">
              <a:rPr lang="ru-RU" smtClean="0"/>
              <a:pPr/>
              <a:t>‹#›</a:t>
            </a:fld>
            <a:endParaRPr lang="ru-RU"/>
          </a:p>
        </p:txBody>
      </p:sp>
    </p:spTree>
    <p:extLst>
      <p:ext uri="{BB962C8B-B14F-4D97-AF65-F5344CB8AC3E}">
        <p14:creationId xmlns:p14="http://schemas.microsoft.com/office/powerpoint/2010/main" val="4202572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22" y="273050"/>
            <a:ext cx="4010562"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4766113" y="273052"/>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09522" y="1435102"/>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8E5484B4-E5F3-461E-A640-B5D293CD5FA6}" type="datetimeFigureOut">
              <a:rPr lang="ru-RU" smtClean="0"/>
              <a:pPr/>
              <a:t>14.09.2023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93B5AB3-F235-45DB-BDF2-A292E48FC7D3}" type="slidenum">
              <a:rPr lang="ru-RU" smtClean="0"/>
              <a:pPr/>
              <a:t>‹#›</a:t>
            </a:fld>
            <a:endParaRPr lang="ru-RU"/>
          </a:p>
        </p:txBody>
      </p:sp>
    </p:spTree>
    <p:extLst>
      <p:ext uri="{BB962C8B-B14F-4D97-AF65-F5344CB8AC3E}">
        <p14:creationId xmlns:p14="http://schemas.microsoft.com/office/powerpoint/2010/main" val="77500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406" y="4800600"/>
            <a:ext cx="7314248"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2389406"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8E5484B4-E5F3-461E-A640-B5D293CD5FA6}" type="datetimeFigureOut">
              <a:rPr lang="ru-RU" smtClean="0"/>
              <a:pPr/>
              <a:t>14.09.2023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93B5AB3-F235-45DB-BDF2-A292E48FC7D3}" type="slidenum">
              <a:rPr lang="ru-RU" smtClean="0"/>
              <a:pPr/>
              <a:t>‹#›</a:t>
            </a:fld>
            <a:endParaRPr lang="ru-RU"/>
          </a:p>
        </p:txBody>
      </p:sp>
    </p:spTree>
    <p:extLst>
      <p:ext uri="{BB962C8B-B14F-4D97-AF65-F5344CB8AC3E}">
        <p14:creationId xmlns:p14="http://schemas.microsoft.com/office/powerpoint/2010/main" val="2812529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40000"/>
                <a:lumOff val="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522" y="274638"/>
            <a:ext cx="10971372"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09522" y="1600204"/>
            <a:ext cx="10971372"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09521" y="6356354"/>
            <a:ext cx="284442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5484B4-E5F3-461E-A640-B5D293CD5FA6}" type="datetimeFigureOut">
              <a:rPr lang="ru-RU" smtClean="0"/>
              <a:pPr/>
              <a:t>14.09.2023</a:t>
            </a:fld>
            <a:endParaRPr lang="ru-RU"/>
          </a:p>
        </p:txBody>
      </p:sp>
      <p:sp>
        <p:nvSpPr>
          <p:cNvPr id="5" name="Нижний колонтитул 4"/>
          <p:cNvSpPr>
            <a:spLocks noGrp="1"/>
          </p:cNvSpPr>
          <p:nvPr>
            <p:ph type="ftr" sz="quarter" idx="3"/>
          </p:nvPr>
        </p:nvSpPr>
        <p:spPr>
          <a:xfrm>
            <a:off x="4165059" y="6356354"/>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736463" y="6356354"/>
            <a:ext cx="284442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3B5AB3-F235-45DB-BDF2-A292E48FC7D3}" type="slidenum">
              <a:rPr lang="ru-RU" smtClean="0"/>
              <a:pPr/>
              <a:t>‹#›</a:t>
            </a:fld>
            <a:endParaRPr lang="ru-RU"/>
          </a:p>
        </p:txBody>
      </p:sp>
    </p:spTree>
    <p:extLst>
      <p:ext uri="{BB962C8B-B14F-4D97-AF65-F5344CB8AC3E}">
        <p14:creationId xmlns:p14="http://schemas.microsoft.com/office/powerpoint/2010/main" val="4229683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40000"/>
                <a:lumOff val="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4" name="Номер слайда 5">
            <a:extLst>
              <a:ext uri="{FF2B5EF4-FFF2-40B4-BE49-F238E27FC236}">
                <a16:creationId xmlns:a16="http://schemas.microsoft.com/office/drawing/2014/main" id="{34C9F204-1BDB-7848-90C8-213C0F4EBF36}"/>
              </a:ext>
            </a:extLst>
          </p:cNvPr>
          <p:cNvSpPr>
            <a:spLocks noGrp="1"/>
          </p:cNvSpPr>
          <p:nvPr>
            <p:ph type="sldNum" sz="quarter" idx="4"/>
          </p:nvPr>
        </p:nvSpPr>
        <p:spPr>
          <a:xfrm>
            <a:off x="9309695" y="6355685"/>
            <a:ext cx="2742843" cy="365125"/>
          </a:xfrm>
          <a:prstGeom prst="rect">
            <a:avLst/>
          </a:prstGeom>
        </p:spPr>
        <p:txBody>
          <a:bodyPr vert="horz" lIns="91440" tIns="45720" rIns="91440" bIns="45720" rtlCol="0" anchor="ctr"/>
          <a:lstStyle>
            <a:lvl1pPr algn="r">
              <a:defRPr sz="1600">
                <a:solidFill>
                  <a:schemeClr val="tx1">
                    <a:lumMod val="50000"/>
                    <a:lumOff val="50000"/>
                  </a:schemeClr>
                </a:solidFill>
                <a:latin typeface="Arial" panose="020B0604020202020204" pitchFamily="34" charset="0"/>
                <a:cs typeface="Arial" panose="020B0604020202020204" pitchFamily="34" charset="0"/>
              </a:defRPr>
            </a:lvl1pPr>
          </a:lstStyle>
          <a:p>
            <a:fld id="{293B5AB3-F235-45DB-BDF2-A292E48FC7D3}" type="slidenum">
              <a:rPr lang="ru-RU" smtClean="0"/>
              <a:pPr/>
              <a:t>‹#›</a:t>
            </a:fld>
            <a:endParaRPr lang="ru-RU"/>
          </a:p>
        </p:txBody>
      </p:sp>
    </p:spTree>
    <p:extLst>
      <p:ext uri="{BB962C8B-B14F-4D97-AF65-F5344CB8AC3E}">
        <p14:creationId xmlns:p14="http://schemas.microsoft.com/office/powerpoint/2010/main" val="207645974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a:extLst>
              <a:ext uri="{FF2B5EF4-FFF2-40B4-BE49-F238E27FC236}">
                <a16:creationId xmlns:a16="http://schemas.microsoft.com/office/drawing/2014/main" id="{53286E74-61A2-4F41-80F2-B0128466BF8C}"/>
              </a:ext>
            </a:extLst>
          </p:cNvPr>
          <p:cNvSpPr>
            <a:spLocks noGrp="1"/>
          </p:cNvSpPr>
          <p:nvPr>
            <p:ph type="body" sz="quarter" idx="10"/>
          </p:nvPr>
        </p:nvSpPr>
        <p:spPr>
          <a:xfrm>
            <a:off x="3718942" y="3573016"/>
            <a:ext cx="7920880" cy="1323439"/>
          </a:xfrm>
        </p:spPr>
        <p:txBody>
          <a:bodyPr/>
          <a:lstStyle/>
          <a:p>
            <a:pPr algn="ctr"/>
            <a:r>
              <a:rPr lang="ru-RU" sz="2000" dirty="0"/>
              <a:t>Особенности заполнения </a:t>
            </a:r>
            <a:br>
              <a:rPr lang="ru-RU" sz="2000" dirty="0"/>
            </a:br>
            <a:r>
              <a:rPr lang="ru-RU" sz="2000" dirty="0"/>
              <a:t>формы федерального статистического наблюдения </a:t>
            </a:r>
            <a:br>
              <a:rPr lang="ru-RU" sz="2000" dirty="0"/>
            </a:br>
            <a:r>
              <a:rPr lang="ru-RU" sz="2000" dirty="0"/>
              <a:t>№ П-4 «Сведения о численности и заработной плате работников» (квартальная)</a:t>
            </a:r>
          </a:p>
        </p:txBody>
      </p:sp>
      <p:sp>
        <p:nvSpPr>
          <p:cNvPr id="5" name="Текст 4">
            <a:extLst>
              <a:ext uri="{FF2B5EF4-FFF2-40B4-BE49-F238E27FC236}">
                <a16:creationId xmlns:a16="http://schemas.microsoft.com/office/drawing/2014/main" id="{F87F880A-BB26-504E-B030-60B2AB4C030B}"/>
              </a:ext>
            </a:extLst>
          </p:cNvPr>
          <p:cNvSpPr>
            <a:spLocks noGrp="1"/>
          </p:cNvSpPr>
          <p:nvPr>
            <p:ph type="body" sz="quarter" idx="11"/>
          </p:nvPr>
        </p:nvSpPr>
        <p:spPr>
          <a:xfrm>
            <a:off x="5735166" y="5445225"/>
            <a:ext cx="5879183" cy="899221"/>
          </a:xfrm>
        </p:spPr>
        <p:txBody>
          <a:bodyPr/>
          <a:lstStyle/>
          <a:p>
            <a:pPr algn="r"/>
            <a:br>
              <a:rPr lang="en-US" sz="1800" dirty="0">
                <a:solidFill>
                  <a:srgbClr val="FF0000"/>
                </a:solidFill>
              </a:rPr>
            </a:br>
            <a:endParaRPr lang="ru-RU" sz="1800" dirty="0">
              <a:solidFill>
                <a:srgbClr val="FF0000"/>
              </a:solidFill>
            </a:endParaRPr>
          </a:p>
          <a:p>
            <a:pPr algn="r"/>
            <a:endParaRPr lang="ru-RU" sz="1800" dirty="0">
              <a:solidFill>
                <a:srgbClr val="FF0000"/>
              </a:solidFill>
            </a:endParaRPr>
          </a:p>
        </p:txBody>
      </p:sp>
      <p:sp>
        <p:nvSpPr>
          <p:cNvPr id="2" name="Прямоугольник 1"/>
          <p:cNvSpPr/>
          <p:nvPr/>
        </p:nvSpPr>
        <p:spPr>
          <a:xfrm>
            <a:off x="3048000" y="3105835"/>
            <a:ext cx="6092825" cy="369332"/>
          </a:xfrm>
          <a:prstGeom prst="rect">
            <a:avLst/>
          </a:prstGeom>
        </p:spPr>
        <p:txBody>
          <a:bodyPr>
            <a:spAutoFit/>
          </a:bodyPr>
          <a:lstStyle/>
          <a:p>
            <a:endParaRPr lang="ru-RU" dirty="0"/>
          </a:p>
        </p:txBody>
      </p:sp>
    </p:spTree>
    <p:extLst>
      <p:ext uri="{BB962C8B-B14F-4D97-AF65-F5344CB8AC3E}">
        <p14:creationId xmlns:p14="http://schemas.microsoft.com/office/powerpoint/2010/main" val="1947479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Группа 25"/>
          <p:cNvGrpSpPr/>
          <p:nvPr/>
        </p:nvGrpSpPr>
        <p:grpSpPr>
          <a:xfrm>
            <a:off x="6106911" y="2706956"/>
            <a:ext cx="5006559" cy="3156425"/>
            <a:chOff x="2321292" y="2414281"/>
            <a:chExt cx="2151208" cy="1990473"/>
          </a:xfrm>
        </p:grpSpPr>
        <p:sp>
          <p:nvSpPr>
            <p:cNvPr id="27" name="Скругленный прямоугольник 26"/>
            <p:cNvSpPr/>
            <p:nvPr/>
          </p:nvSpPr>
          <p:spPr>
            <a:xfrm>
              <a:off x="2321292" y="2414281"/>
              <a:ext cx="2151208" cy="1990473"/>
            </a:xfrm>
            <a:prstGeom prst="roundRect">
              <a:avLst>
                <a:gd name="adj" fmla="val 10000"/>
              </a:avLst>
            </a:prstGeom>
          </p:spPr>
          <p:style>
            <a:lnRef idx="0">
              <a:schemeClr val="accent1"/>
            </a:lnRef>
            <a:fillRef idx="3">
              <a:schemeClr val="accent1"/>
            </a:fillRef>
            <a:effectRef idx="3">
              <a:schemeClr val="accent1"/>
            </a:effectRef>
            <a:fontRef idx="minor">
              <a:schemeClr val="dk1">
                <a:hueOff val="0"/>
                <a:satOff val="0"/>
                <a:lumOff val="0"/>
                <a:alphaOff val="0"/>
              </a:schemeClr>
            </a:fontRef>
          </p:style>
          <p:txBody>
            <a:bodyPr/>
            <a:lstStyle/>
            <a:p>
              <a:endParaRPr lang="ru-RU"/>
            </a:p>
          </p:txBody>
        </p:sp>
        <p:sp>
          <p:nvSpPr>
            <p:cNvPr id="28" name="Скругленный прямоугольник 4"/>
            <p:cNvSpPr/>
            <p:nvPr/>
          </p:nvSpPr>
          <p:spPr>
            <a:xfrm>
              <a:off x="2380434" y="2444623"/>
              <a:ext cx="2032924" cy="190098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algn="ctr" defTabSz="711200">
                <a:lnSpc>
                  <a:spcPct val="90000"/>
                </a:lnSpc>
                <a:spcBef>
                  <a:spcPct val="0"/>
                </a:spcBef>
                <a:spcAft>
                  <a:spcPct val="35000"/>
                </a:spcAft>
              </a:pPr>
              <a:endParaRPr lang="ru-RU" b="1" i="1" kern="1200" dirty="0">
                <a:solidFill>
                  <a:srgbClr val="FFFFFF"/>
                </a:solidFill>
                <a:latin typeface="+mn-lt"/>
                <a:cs typeface="Times New Roman" pitchFamily="18" charset="0"/>
              </a:endParaRPr>
            </a:p>
          </p:txBody>
        </p:sp>
      </p:grpSp>
      <p:grpSp>
        <p:nvGrpSpPr>
          <p:cNvPr id="23" name="Группа 22"/>
          <p:cNvGrpSpPr/>
          <p:nvPr/>
        </p:nvGrpSpPr>
        <p:grpSpPr>
          <a:xfrm>
            <a:off x="766614" y="2706957"/>
            <a:ext cx="4834845" cy="3111621"/>
            <a:chOff x="2321292" y="2444623"/>
            <a:chExt cx="2151208" cy="1960131"/>
          </a:xfrm>
        </p:grpSpPr>
        <p:sp>
          <p:nvSpPr>
            <p:cNvPr id="24" name="Скругленный прямоугольник 23"/>
            <p:cNvSpPr/>
            <p:nvPr/>
          </p:nvSpPr>
          <p:spPr>
            <a:xfrm>
              <a:off x="2321292" y="2446789"/>
              <a:ext cx="2151208" cy="1957965"/>
            </a:xfrm>
            <a:prstGeom prst="roundRect">
              <a:avLst>
                <a:gd name="adj" fmla="val 10000"/>
              </a:avLst>
            </a:prstGeom>
          </p:spPr>
          <p:style>
            <a:lnRef idx="0">
              <a:schemeClr val="accent1"/>
            </a:lnRef>
            <a:fillRef idx="3">
              <a:schemeClr val="accent1"/>
            </a:fillRef>
            <a:effectRef idx="3">
              <a:schemeClr val="accent1"/>
            </a:effectRef>
            <a:fontRef idx="minor">
              <a:schemeClr val="dk1">
                <a:hueOff val="0"/>
                <a:satOff val="0"/>
                <a:lumOff val="0"/>
                <a:alphaOff val="0"/>
              </a:schemeClr>
            </a:fontRef>
          </p:style>
          <p:txBody>
            <a:bodyPr/>
            <a:lstStyle/>
            <a:p>
              <a:endParaRPr lang="ru-RU"/>
            </a:p>
          </p:txBody>
        </p:sp>
        <p:sp>
          <p:nvSpPr>
            <p:cNvPr id="25" name="Скругленный прямоугольник 4"/>
            <p:cNvSpPr/>
            <p:nvPr/>
          </p:nvSpPr>
          <p:spPr>
            <a:xfrm>
              <a:off x="2380434" y="2444623"/>
              <a:ext cx="2032924" cy="190098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algn="ctr" defTabSz="711200">
                <a:lnSpc>
                  <a:spcPct val="90000"/>
                </a:lnSpc>
                <a:spcBef>
                  <a:spcPct val="0"/>
                </a:spcBef>
                <a:spcAft>
                  <a:spcPct val="35000"/>
                </a:spcAft>
              </a:pPr>
              <a:endParaRPr lang="ru-RU" b="1" i="1" kern="1200" dirty="0">
                <a:solidFill>
                  <a:srgbClr val="FFFFFF"/>
                </a:solidFill>
                <a:latin typeface="+mn-lt"/>
                <a:cs typeface="Times New Roman" pitchFamily="18" charset="0"/>
              </a:endParaRPr>
            </a:p>
          </p:txBody>
        </p:sp>
      </p:grpSp>
      <p:sp>
        <p:nvSpPr>
          <p:cNvPr id="4" name="Текст 3"/>
          <p:cNvSpPr>
            <a:spLocks noGrp="1"/>
          </p:cNvSpPr>
          <p:nvPr>
            <p:ph type="body" sz="quarter" idx="12"/>
          </p:nvPr>
        </p:nvSpPr>
        <p:spPr>
          <a:xfrm>
            <a:off x="899534" y="2265605"/>
            <a:ext cx="4452721" cy="3323635"/>
          </a:xfrm>
        </p:spPr>
        <p:txBody>
          <a:bodyPr/>
          <a:lstStyle/>
          <a:p>
            <a:r>
              <a:rPr dirty="0"/>
              <a:t> </a:t>
            </a:r>
          </a:p>
          <a:p>
            <a:pPr algn="ctr">
              <a:lnSpc>
                <a:spcPct val="140000"/>
              </a:lnSpc>
              <a:spcBef>
                <a:spcPts val="0"/>
              </a:spcBef>
            </a:pPr>
            <a:endParaRPr sz="800" b="1" dirty="0">
              <a:solidFill>
                <a:srgbClr val="FF0000"/>
              </a:solidFill>
            </a:endParaRPr>
          </a:p>
          <a:p>
            <a:pPr algn="ctr">
              <a:lnSpc>
                <a:spcPct val="140000"/>
              </a:lnSpc>
              <a:spcBef>
                <a:spcPts val="0"/>
              </a:spcBef>
            </a:pPr>
            <a:endParaRPr sz="1200" b="1" dirty="0">
              <a:solidFill>
                <a:srgbClr val="FF0000"/>
              </a:solidFill>
            </a:endParaRPr>
          </a:p>
          <a:p>
            <a:pPr algn="ctr">
              <a:lnSpc>
                <a:spcPct val="140000"/>
              </a:lnSpc>
              <a:spcBef>
                <a:spcPts val="0"/>
              </a:spcBef>
            </a:pPr>
            <a:r>
              <a:rPr sz="1800" b="1" dirty="0">
                <a:solidFill>
                  <a:srgbClr val="FF0000"/>
                </a:solidFill>
              </a:rPr>
              <a:t>Включаются:</a:t>
            </a:r>
          </a:p>
          <a:p>
            <a:pPr>
              <a:spcBef>
                <a:spcPts val="0"/>
              </a:spcBef>
            </a:pPr>
            <a:r>
              <a:rPr sz="1800" dirty="0">
                <a:solidFill>
                  <a:schemeClr val="bg1"/>
                </a:solidFill>
              </a:rPr>
              <a:t>фактически отработанные работниками часы с учетом сверхурочных </a:t>
            </a:r>
            <a:br>
              <a:rPr sz="1800" dirty="0">
                <a:solidFill>
                  <a:schemeClr val="bg1"/>
                </a:solidFill>
              </a:rPr>
            </a:br>
            <a:r>
              <a:rPr sz="1800" dirty="0">
                <a:solidFill>
                  <a:schemeClr val="bg1"/>
                </a:solidFill>
              </a:rPr>
              <a:t>и отработанных в праздничные (нерабочие) и выходные (по графику) дни, как по основной работе (должности), так и по совмещаемой </a:t>
            </a:r>
            <a:br>
              <a:rPr sz="1800" dirty="0">
                <a:solidFill>
                  <a:schemeClr val="bg1"/>
                </a:solidFill>
              </a:rPr>
            </a:br>
            <a:r>
              <a:rPr sz="1800" dirty="0">
                <a:solidFill>
                  <a:schemeClr val="bg1"/>
                </a:solidFill>
              </a:rPr>
              <a:t>в этой же организации, включая часы работы в служебных командировках. </a:t>
            </a:r>
          </a:p>
          <a:p>
            <a:pPr>
              <a:spcBef>
                <a:spcPts val="0"/>
              </a:spcBef>
            </a:pPr>
            <a:endParaRPr lang="ru-RU" dirty="0"/>
          </a:p>
        </p:txBody>
      </p:sp>
      <p:grpSp>
        <p:nvGrpSpPr>
          <p:cNvPr id="5" name="Группа 19">
            <a:extLst>
              <a:ext uri="{FF2B5EF4-FFF2-40B4-BE49-F238E27FC236}">
                <a16:creationId xmlns:a16="http://schemas.microsoft.com/office/drawing/2014/main" id="{CAFEBE06-6457-2D41-87DF-28AD37AA02EA}"/>
              </a:ext>
            </a:extLst>
          </p:cNvPr>
          <p:cNvGrpSpPr/>
          <p:nvPr/>
        </p:nvGrpSpPr>
        <p:grpSpPr>
          <a:xfrm>
            <a:off x="11696368" y="5699624"/>
            <a:ext cx="494045" cy="499100"/>
            <a:chOff x="9699205" y="5186438"/>
            <a:chExt cx="440055" cy="444500"/>
          </a:xfrm>
        </p:grpSpPr>
        <p:sp>
          <p:nvSpPr>
            <p:cNvPr id="21" name="object 16">
              <a:extLst>
                <a:ext uri="{FF2B5EF4-FFF2-40B4-BE49-F238E27FC236}">
                  <a16:creationId xmlns:a16="http://schemas.microsoft.com/office/drawing/2014/main" id="{E646AC26-998F-3049-9D97-56679996C0EC}"/>
                </a:ext>
              </a:extLst>
            </p:cNvPr>
            <p:cNvSpPr/>
            <p:nvPr/>
          </p:nvSpPr>
          <p:spPr>
            <a:xfrm>
              <a:off x="9699205" y="5186438"/>
              <a:ext cx="440055" cy="444500"/>
            </a:xfrm>
            <a:custGeom>
              <a:avLst/>
              <a:gdLst/>
              <a:ahLst/>
              <a:cxnLst/>
              <a:rect l="l" t="t" r="r" b="b"/>
              <a:pathLst>
                <a:path w="440054" h="444500">
                  <a:moveTo>
                    <a:pt x="0" y="0"/>
                  </a:moveTo>
                  <a:lnTo>
                    <a:pt x="439940" y="0"/>
                  </a:lnTo>
                  <a:lnTo>
                    <a:pt x="439940" y="444118"/>
                  </a:lnTo>
                  <a:lnTo>
                    <a:pt x="0" y="444118"/>
                  </a:lnTo>
                  <a:lnTo>
                    <a:pt x="0" y="0"/>
                  </a:lnTo>
                  <a:close/>
                </a:path>
              </a:pathLst>
            </a:custGeom>
            <a:solidFill>
              <a:srgbClr val="FFC32E"/>
            </a:solidFill>
          </p:spPr>
          <p:txBody>
            <a:bodyPr wrap="square" lIns="0" tIns="0" rIns="0" bIns="0" rtlCol="0"/>
            <a:lstStyle/>
            <a:p>
              <a:endParaRPr/>
            </a:p>
          </p:txBody>
        </p:sp>
        <p:sp>
          <p:nvSpPr>
            <p:cNvPr id="22" name="object 17">
              <a:extLst>
                <a:ext uri="{FF2B5EF4-FFF2-40B4-BE49-F238E27FC236}">
                  <a16:creationId xmlns:a16="http://schemas.microsoft.com/office/drawing/2014/main" id="{D397F163-1608-044A-8BCD-52D8E8F69477}"/>
                </a:ext>
              </a:extLst>
            </p:cNvPr>
            <p:cNvSpPr/>
            <p:nvPr/>
          </p:nvSpPr>
          <p:spPr>
            <a:xfrm>
              <a:off x="9859266" y="5292379"/>
              <a:ext cx="136778" cy="256938"/>
            </a:xfrm>
            <a:prstGeom prst="rect">
              <a:avLst/>
            </a:prstGeom>
            <a:blipFill>
              <a:blip r:embed="rId2" cstate="print"/>
              <a:stretch>
                <a:fillRect/>
              </a:stretch>
            </a:blipFill>
          </p:spPr>
          <p:txBody>
            <a:bodyPr wrap="square" lIns="0" tIns="0" rIns="0" bIns="0" rtlCol="0"/>
            <a:lstStyle/>
            <a:p>
              <a:endParaRPr/>
            </a:p>
          </p:txBody>
        </p:sp>
      </p:grpSp>
      <p:grpSp>
        <p:nvGrpSpPr>
          <p:cNvPr id="6" name="Группа 42"/>
          <p:cNvGrpSpPr/>
          <p:nvPr/>
        </p:nvGrpSpPr>
        <p:grpSpPr>
          <a:xfrm>
            <a:off x="1979743" y="180467"/>
            <a:ext cx="9848777" cy="261367"/>
            <a:chOff x="1980000" y="180466"/>
            <a:chExt cx="9850059" cy="261367"/>
          </a:xfrm>
        </p:grpSpPr>
        <p:sp>
          <p:nvSpPr>
            <p:cNvPr id="38" name="object 9">
              <a:extLst>
                <a:ext uri="{FF2B5EF4-FFF2-40B4-BE49-F238E27FC236}">
                  <a16:creationId xmlns:a16="http://schemas.microsoft.com/office/drawing/2014/main" id="{222E1C3D-BC3A-D443-8563-08790B13AA2D}"/>
                </a:ext>
              </a:extLst>
            </p:cNvPr>
            <p:cNvSpPr/>
            <p:nvPr/>
          </p:nvSpPr>
          <p:spPr>
            <a:xfrm>
              <a:off x="1980000" y="234355"/>
              <a:ext cx="5832000" cy="207478"/>
            </a:xfrm>
            <a:custGeom>
              <a:avLst/>
              <a:gdLst/>
              <a:ahLst/>
              <a:cxnLst/>
              <a:rect l="l" t="t" r="r" b="b"/>
              <a:pathLst>
                <a:path w="3267075">
                  <a:moveTo>
                    <a:pt x="0" y="0"/>
                  </a:moveTo>
                  <a:lnTo>
                    <a:pt x="3266757" y="0"/>
                  </a:lnTo>
                </a:path>
              </a:pathLst>
            </a:custGeom>
            <a:ln w="25400">
              <a:solidFill>
                <a:srgbClr val="334286"/>
              </a:solidFill>
            </a:ln>
          </p:spPr>
          <p:txBody>
            <a:bodyPr wrap="square" lIns="0" tIns="0" rIns="0" bIns="0" rtlCol="0"/>
            <a:lstStyle/>
            <a:p>
              <a:endParaRPr dirty="0"/>
            </a:p>
          </p:txBody>
        </p:sp>
        <p:sp>
          <p:nvSpPr>
            <p:cNvPr id="39" name="object 11">
              <a:extLst>
                <a:ext uri="{FF2B5EF4-FFF2-40B4-BE49-F238E27FC236}">
                  <a16:creationId xmlns:a16="http://schemas.microsoft.com/office/drawing/2014/main" id="{E7D5C25E-08D6-344C-B0C6-CB0D11FF9875}"/>
                </a:ext>
              </a:extLst>
            </p:cNvPr>
            <p:cNvSpPr/>
            <p:nvPr/>
          </p:nvSpPr>
          <p:spPr>
            <a:xfrm flipV="1">
              <a:off x="7978059" y="180466"/>
              <a:ext cx="3852000" cy="52586"/>
            </a:xfrm>
            <a:custGeom>
              <a:avLst/>
              <a:gdLst/>
              <a:ahLst/>
              <a:cxnLst/>
              <a:rect l="l" t="t" r="r" b="b"/>
              <a:pathLst>
                <a:path w="3249929">
                  <a:moveTo>
                    <a:pt x="0" y="0"/>
                  </a:moveTo>
                  <a:lnTo>
                    <a:pt x="3249561" y="0"/>
                  </a:lnTo>
                </a:path>
              </a:pathLst>
            </a:custGeom>
            <a:ln w="25400">
              <a:solidFill>
                <a:srgbClr val="FFC32E"/>
              </a:solidFill>
            </a:ln>
          </p:spPr>
          <p:txBody>
            <a:bodyPr wrap="square" lIns="0" tIns="0" rIns="0" bIns="0" rtlCol="0"/>
            <a:lstStyle/>
            <a:p>
              <a:endParaRPr/>
            </a:p>
          </p:txBody>
        </p:sp>
        <p:grpSp>
          <p:nvGrpSpPr>
            <p:cNvPr id="7" name="Группа 25"/>
            <p:cNvGrpSpPr/>
            <p:nvPr/>
          </p:nvGrpSpPr>
          <p:grpSpPr>
            <a:xfrm>
              <a:off x="7802631" y="182221"/>
              <a:ext cx="238082" cy="103714"/>
              <a:chOff x="2667374" y="2712291"/>
              <a:chExt cx="238082" cy="103714"/>
            </a:xfrm>
          </p:grpSpPr>
          <p:sp>
            <p:nvSpPr>
              <p:cNvPr id="41" name="object 12">
                <a:extLst>
                  <a:ext uri="{FF2B5EF4-FFF2-40B4-BE49-F238E27FC236}">
                    <a16:creationId xmlns:a16="http://schemas.microsoft.com/office/drawing/2014/main" id="{A0F196C2-1ABD-A84E-BE86-E8C7E35D5D8F}"/>
                  </a:ext>
                </a:extLst>
              </p:cNvPr>
              <p:cNvSpPr/>
              <p:nvPr/>
            </p:nvSpPr>
            <p:spPr>
              <a:xfrm>
                <a:off x="2667374" y="2712291"/>
                <a:ext cx="238082" cy="103714"/>
              </a:xfrm>
              <a:custGeom>
                <a:avLst/>
                <a:gdLst/>
                <a:ahLst/>
                <a:cxnLst/>
                <a:rect l="l" t="t" r="r" b="b"/>
                <a:pathLst>
                  <a:path w="90170" h="90170">
                    <a:moveTo>
                      <a:pt x="89839" y="89839"/>
                    </a:moveTo>
                    <a:lnTo>
                      <a:pt x="0" y="89839"/>
                    </a:lnTo>
                    <a:lnTo>
                      <a:pt x="0" y="0"/>
                    </a:lnTo>
                    <a:lnTo>
                      <a:pt x="89839" y="0"/>
                    </a:lnTo>
                    <a:lnTo>
                      <a:pt x="89839" y="89839"/>
                    </a:lnTo>
                    <a:close/>
                  </a:path>
                </a:pathLst>
              </a:custGeom>
              <a:solidFill>
                <a:schemeClr val="bg1"/>
              </a:solidFill>
            </p:spPr>
            <p:txBody>
              <a:bodyPr wrap="square" lIns="0" tIns="0" rIns="0" bIns="0" rtlCol="0"/>
              <a:lstStyle/>
              <a:p>
                <a:endParaRPr/>
              </a:p>
            </p:txBody>
          </p:sp>
          <p:sp>
            <p:nvSpPr>
              <p:cNvPr id="42" name="object 12">
                <a:extLst>
                  <a:ext uri="{FF2B5EF4-FFF2-40B4-BE49-F238E27FC236}">
                    <a16:creationId xmlns:a16="http://schemas.microsoft.com/office/drawing/2014/main" id="{A0F196C2-1ABD-A84E-BE86-E8C7E35D5D8F}"/>
                  </a:ext>
                </a:extLst>
              </p:cNvPr>
              <p:cNvSpPr/>
              <p:nvPr/>
            </p:nvSpPr>
            <p:spPr>
              <a:xfrm>
                <a:off x="2739089" y="2712291"/>
                <a:ext cx="103714" cy="103714"/>
              </a:xfrm>
              <a:custGeom>
                <a:avLst/>
                <a:gdLst/>
                <a:ahLst/>
                <a:cxnLst/>
                <a:rect l="l" t="t" r="r" b="b"/>
                <a:pathLst>
                  <a:path w="90170" h="90170">
                    <a:moveTo>
                      <a:pt x="89839" y="89839"/>
                    </a:moveTo>
                    <a:lnTo>
                      <a:pt x="0" y="89839"/>
                    </a:lnTo>
                    <a:lnTo>
                      <a:pt x="0" y="0"/>
                    </a:lnTo>
                    <a:lnTo>
                      <a:pt x="89839" y="0"/>
                    </a:lnTo>
                    <a:lnTo>
                      <a:pt x="89839" y="89839"/>
                    </a:lnTo>
                    <a:close/>
                  </a:path>
                </a:pathLst>
              </a:custGeom>
              <a:solidFill>
                <a:srgbClr val="334286"/>
              </a:solidFill>
            </p:spPr>
            <p:txBody>
              <a:bodyPr wrap="square" lIns="0" tIns="0" rIns="0" bIns="0" rtlCol="0"/>
              <a:lstStyle/>
              <a:p>
                <a:endParaRPr/>
              </a:p>
            </p:txBody>
          </p:sp>
        </p:grpSp>
      </p:grpSp>
      <p:sp>
        <p:nvSpPr>
          <p:cNvPr id="14" name="Прямоугольник 13"/>
          <p:cNvSpPr/>
          <p:nvPr/>
        </p:nvSpPr>
        <p:spPr>
          <a:xfrm>
            <a:off x="3048000" y="2080939"/>
            <a:ext cx="6092825" cy="369332"/>
          </a:xfrm>
          <a:prstGeom prst="rect">
            <a:avLst/>
          </a:prstGeom>
        </p:spPr>
        <p:txBody>
          <a:bodyPr>
            <a:spAutoFit/>
          </a:bodyPr>
          <a:lstStyle/>
          <a:p>
            <a:endParaRPr lang="ru-RU" dirty="0"/>
          </a:p>
        </p:txBody>
      </p:sp>
      <p:sp>
        <p:nvSpPr>
          <p:cNvPr id="15" name="Прямоугольник 14"/>
          <p:cNvSpPr/>
          <p:nvPr/>
        </p:nvSpPr>
        <p:spPr>
          <a:xfrm>
            <a:off x="6106912" y="2755133"/>
            <a:ext cx="4868916" cy="2862322"/>
          </a:xfrm>
          <a:prstGeom prst="rect">
            <a:avLst/>
          </a:prstGeom>
        </p:spPr>
        <p:txBody>
          <a:bodyPr wrap="square">
            <a:spAutoFit/>
          </a:bodyPr>
          <a:lstStyle/>
          <a:p>
            <a:pPr algn="ctr"/>
            <a:r>
              <a:rPr lang="ru-RU" b="1" dirty="0">
                <a:solidFill>
                  <a:srgbClr val="FF0000"/>
                </a:solidFill>
              </a:rPr>
              <a:t>Не включаются:</a:t>
            </a:r>
          </a:p>
          <a:p>
            <a:pPr>
              <a:lnSpc>
                <a:spcPct val="90000"/>
              </a:lnSpc>
              <a:buFont typeface="Wingdings" pitchFamily="2" charset="2"/>
              <a:buChar char="Ø"/>
            </a:pPr>
            <a:r>
              <a:rPr lang="ru-RU" dirty="0">
                <a:solidFill>
                  <a:schemeClr val="bg1"/>
                </a:solidFill>
              </a:rPr>
              <a:t>  время нахождения в ежегодных, </a:t>
            </a:r>
            <a:br>
              <a:rPr lang="ru-RU" dirty="0">
                <a:solidFill>
                  <a:schemeClr val="bg1"/>
                </a:solidFill>
              </a:rPr>
            </a:br>
            <a:r>
              <a:rPr lang="ru-RU" dirty="0">
                <a:solidFill>
                  <a:schemeClr val="bg1"/>
                </a:solidFill>
              </a:rPr>
              <a:t>    дополнительных, учебных отпусках;</a:t>
            </a:r>
            <a:br>
              <a:rPr lang="ru-RU" dirty="0">
                <a:solidFill>
                  <a:schemeClr val="bg1"/>
                </a:solidFill>
              </a:rPr>
            </a:br>
            <a:r>
              <a:rPr lang="ru-RU" dirty="0">
                <a:solidFill>
                  <a:schemeClr val="bg1"/>
                </a:solidFill>
              </a:rPr>
              <a:t>    отпусках по инициативе администрации;</a:t>
            </a:r>
          </a:p>
          <a:p>
            <a:pPr>
              <a:lnSpc>
                <a:spcPct val="90000"/>
              </a:lnSpc>
              <a:buFont typeface="Wingdings" pitchFamily="2" charset="2"/>
              <a:buChar char="Ø"/>
            </a:pPr>
            <a:r>
              <a:rPr lang="ru-RU" dirty="0">
                <a:solidFill>
                  <a:schemeClr val="bg1"/>
                </a:solidFill>
              </a:rPr>
              <a:t>  время болезни, простоя;</a:t>
            </a:r>
          </a:p>
          <a:p>
            <a:pPr>
              <a:lnSpc>
                <a:spcPct val="90000"/>
              </a:lnSpc>
              <a:buFont typeface="Wingdings" pitchFamily="2" charset="2"/>
              <a:buChar char="Ø"/>
            </a:pPr>
            <a:r>
              <a:rPr lang="ru-RU" dirty="0">
                <a:solidFill>
                  <a:schemeClr val="bg1"/>
                </a:solidFill>
              </a:rPr>
              <a:t>  время повышения квалификации </a:t>
            </a:r>
            <a:br>
              <a:rPr lang="ru-RU" dirty="0">
                <a:solidFill>
                  <a:schemeClr val="bg1"/>
                </a:solidFill>
              </a:rPr>
            </a:br>
            <a:r>
              <a:rPr lang="ru-RU" dirty="0">
                <a:solidFill>
                  <a:schemeClr val="bg1"/>
                </a:solidFill>
              </a:rPr>
              <a:t>     с отрывом от работы;</a:t>
            </a:r>
          </a:p>
          <a:p>
            <a:pPr>
              <a:lnSpc>
                <a:spcPct val="90000"/>
              </a:lnSpc>
              <a:buFont typeface="Wingdings" pitchFamily="2" charset="2"/>
              <a:buChar char="Ø"/>
            </a:pPr>
            <a:r>
              <a:rPr lang="ru-RU" dirty="0">
                <a:solidFill>
                  <a:schemeClr val="bg1"/>
                </a:solidFill>
              </a:rPr>
              <a:t> время участия в забастовках;</a:t>
            </a:r>
          </a:p>
          <a:p>
            <a:pPr>
              <a:lnSpc>
                <a:spcPct val="90000"/>
              </a:lnSpc>
              <a:buFont typeface="Wingdings" pitchFamily="2" charset="2"/>
              <a:buChar char="Ø"/>
            </a:pPr>
            <a:r>
              <a:rPr lang="ru-RU" dirty="0">
                <a:solidFill>
                  <a:schemeClr val="bg1"/>
                </a:solidFill>
              </a:rPr>
              <a:t> другие случаи отсутствия на работе вне</a:t>
            </a:r>
            <a:br>
              <a:rPr lang="ru-RU" dirty="0">
                <a:solidFill>
                  <a:schemeClr val="bg1"/>
                </a:solidFill>
              </a:rPr>
            </a:br>
            <a:r>
              <a:rPr lang="ru-RU" dirty="0">
                <a:solidFill>
                  <a:schemeClr val="bg1"/>
                </a:solidFill>
              </a:rPr>
              <a:t>    зависимости от сохранения заработной</a:t>
            </a:r>
            <a:br>
              <a:rPr lang="ru-RU" dirty="0">
                <a:solidFill>
                  <a:schemeClr val="bg1"/>
                </a:solidFill>
              </a:rPr>
            </a:br>
            <a:r>
              <a:rPr lang="ru-RU" dirty="0">
                <a:solidFill>
                  <a:schemeClr val="bg1"/>
                </a:solidFill>
              </a:rPr>
              <a:t>    платы.</a:t>
            </a:r>
          </a:p>
        </p:txBody>
      </p:sp>
      <p:grpSp>
        <p:nvGrpSpPr>
          <p:cNvPr id="16" name="Группа 15"/>
          <p:cNvGrpSpPr/>
          <p:nvPr/>
        </p:nvGrpSpPr>
        <p:grpSpPr>
          <a:xfrm>
            <a:off x="2253087" y="669364"/>
            <a:ext cx="6696744" cy="1667611"/>
            <a:chOff x="2321292" y="2444623"/>
            <a:chExt cx="2151208" cy="1960131"/>
          </a:xfrm>
        </p:grpSpPr>
        <p:sp>
          <p:nvSpPr>
            <p:cNvPr id="17" name="Скругленный прямоугольник 16"/>
            <p:cNvSpPr/>
            <p:nvPr/>
          </p:nvSpPr>
          <p:spPr>
            <a:xfrm>
              <a:off x="2321292" y="2446789"/>
              <a:ext cx="2151208" cy="1957965"/>
            </a:xfrm>
            <a:prstGeom prst="roundRect">
              <a:avLst>
                <a:gd name="adj" fmla="val 10000"/>
              </a:avLst>
            </a:prstGeom>
          </p:spPr>
          <p:style>
            <a:lnRef idx="0">
              <a:schemeClr val="accent1"/>
            </a:lnRef>
            <a:fillRef idx="3">
              <a:schemeClr val="accent1"/>
            </a:fillRef>
            <a:effectRef idx="3">
              <a:schemeClr val="accent1"/>
            </a:effectRef>
            <a:fontRef idx="minor">
              <a:schemeClr val="dk1">
                <a:hueOff val="0"/>
                <a:satOff val="0"/>
                <a:lumOff val="0"/>
                <a:alphaOff val="0"/>
              </a:schemeClr>
            </a:fontRef>
          </p:style>
          <p:txBody>
            <a:bodyPr/>
            <a:lstStyle/>
            <a:p>
              <a:endParaRPr lang="ru-RU"/>
            </a:p>
          </p:txBody>
        </p:sp>
        <p:sp>
          <p:nvSpPr>
            <p:cNvPr id="18" name="Скругленный прямоугольник 4"/>
            <p:cNvSpPr/>
            <p:nvPr/>
          </p:nvSpPr>
          <p:spPr>
            <a:xfrm>
              <a:off x="2380434" y="2444623"/>
              <a:ext cx="2032924" cy="190098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algn="ctr" defTabSz="711200">
                <a:lnSpc>
                  <a:spcPct val="90000"/>
                </a:lnSpc>
                <a:spcBef>
                  <a:spcPct val="0"/>
                </a:spcBef>
                <a:spcAft>
                  <a:spcPct val="35000"/>
                </a:spcAft>
              </a:pPr>
              <a:endParaRPr lang="ru-RU" b="1" i="1" kern="1200" dirty="0">
                <a:solidFill>
                  <a:srgbClr val="FFFFFF"/>
                </a:solidFill>
                <a:latin typeface="+mn-lt"/>
                <a:cs typeface="Times New Roman" pitchFamily="18" charset="0"/>
              </a:endParaRPr>
            </a:p>
          </p:txBody>
        </p:sp>
      </p:grpSp>
      <p:sp>
        <p:nvSpPr>
          <p:cNvPr id="2" name="Прямоугольник 1"/>
          <p:cNvSpPr/>
          <p:nvPr/>
        </p:nvSpPr>
        <p:spPr>
          <a:xfrm>
            <a:off x="2253088" y="596893"/>
            <a:ext cx="7082478" cy="1200329"/>
          </a:xfrm>
          <a:prstGeom prst="rect">
            <a:avLst/>
          </a:prstGeom>
        </p:spPr>
        <p:txBody>
          <a:bodyPr wrap="square">
            <a:spAutoFit/>
          </a:bodyPr>
          <a:lstStyle/>
          <a:p>
            <a:pPr algn="ctr"/>
            <a:endParaRPr lang="ru-RU" b="1" dirty="0">
              <a:solidFill>
                <a:schemeClr val="bg1"/>
              </a:solidFill>
            </a:endParaRPr>
          </a:p>
          <a:p>
            <a:pPr algn="ctr"/>
            <a:r>
              <a:rPr lang="ru-RU" b="1" dirty="0">
                <a:solidFill>
                  <a:schemeClr val="bg1"/>
                </a:solidFill>
              </a:rPr>
              <a:t>Количество отработанных человеко-часов  </a:t>
            </a:r>
          </a:p>
          <a:p>
            <a:pPr algn="ctr"/>
            <a:r>
              <a:rPr lang="ru-RU" b="1" dirty="0">
                <a:solidFill>
                  <a:schemeClr val="bg1"/>
                </a:solidFill>
              </a:rPr>
              <a:t>(графы 5 и 6) формы № П-4 (квартальная)</a:t>
            </a:r>
          </a:p>
          <a:p>
            <a:pPr algn="ctr"/>
            <a:r>
              <a:rPr lang="ru-RU" b="1" dirty="0">
                <a:solidFill>
                  <a:schemeClr val="bg1"/>
                </a:solidFill>
              </a:rPr>
              <a:t>заполняется  </a:t>
            </a:r>
            <a:r>
              <a:rPr lang="ru-RU" b="1" dirty="0">
                <a:solidFill>
                  <a:srgbClr val="FFFF00"/>
                </a:solidFill>
              </a:rPr>
              <a:t>нарастающим итогом</a:t>
            </a:r>
            <a:r>
              <a:rPr lang="ru-RU" b="1" dirty="0">
                <a:solidFill>
                  <a:schemeClr val="bg1"/>
                </a:solidFill>
              </a:rPr>
              <a:t>!</a:t>
            </a:r>
          </a:p>
        </p:txBody>
      </p:sp>
    </p:spTree>
    <p:extLst>
      <p:ext uri="{BB962C8B-B14F-4D97-AF65-F5344CB8AC3E}">
        <p14:creationId xmlns:p14="http://schemas.microsoft.com/office/powerpoint/2010/main" val="2877074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Скругленный прямоугольник 52"/>
          <p:cNvSpPr/>
          <p:nvPr/>
        </p:nvSpPr>
        <p:spPr>
          <a:xfrm>
            <a:off x="1979743" y="285936"/>
            <a:ext cx="7859879" cy="1080000"/>
          </a:xfrm>
          <a:prstGeom prst="roundRect">
            <a:avLst/>
          </a:prstGeom>
          <a:solidFill>
            <a:schemeClr val="accent1"/>
          </a:solidFill>
        </p:spPr>
        <p:style>
          <a:lnRef idx="1">
            <a:schemeClr val="accent1"/>
          </a:lnRef>
          <a:fillRef idx="2">
            <a:schemeClr val="accent1"/>
          </a:fillRef>
          <a:effectRef idx="1">
            <a:schemeClr val="accent1"/>
          </a:effectRef>
          <a:fontRef idx="minor">
            <a:schemeClr val="dk1"/>
          </a:fontRef>
        </p:style>
        <p:txBody>
          <a:bodyPr rtlCol="0" anchor="ctr"/>
          <a:lstStyle/>
          <a:p>
            <a:pPr algn="ctr" fontAlgn="auto">
              <a:spcBef>
                <a:spcPts val="0"/>
              </a:spcBef>
              <a:spcAft>
                <a:spcPts val="0"/>
              </a:spcAft>
              <a:defRPr/>
            </a:pPr>
            <a:endParaRPr lang="ru-RU" sz="1600" dirty="0">
              <a:solidFill>
                <a:schemeClr val="bg1"/>
              </a:solidFill>
            </a:endParaRPr>
          </a:p>
        </p:txBody>
      </p:sp>
      <p:sp>
        <p:nvSpPr>
          <p:cNvPr id="3" name="Текст 2"/>
          <p:cNvSpPr>
            <a:spLocks noGrp="1"/>
          </p:cNvSpPr>
          <p:nvPr>
            <p:ph type="body" sz="quarter" idx="10"/>
          </p:nvPr>
        </p:nvSpPr>
        <p:spPr>
          <a:xfrm>
            <a:off x="1702718" y="285935"/>
            <a:ext cx="8136904" cy="1080001"/>
          </a:xfrm>
        </p:spPr>
        <p:txBody>
          <a:bodyPr/>
          <a:lstStyle/>
          <a:p>
            <a:pPr algn="ctr" eaLnBrk="0" hangingPunct="0">
              <a:defRPr/>
            </a:pPr>
            <a:r>
              <a:rPr lang="ru-RU" sz="2200" dirty="0">
                <a:solidFill>
                  <a:srgbClr val="FFFFFF"/>
                </a:solidFill>
                <a:cs typeface="Times New Roman" pitchFamily="18" charset="0"/>
              </a:rPr>
              <a:t>Фонд оплаты труда </a:t>
            </a:r>
            <a:r>
              <a:rPr lang="ru-RU" sz="2200" b="1" i="1" dirty="0">
                <a:solidFill>
                  <a:srgbClr val="FFFFFF"/>
                </a:solidFill>
                <a:cs typeface="Times New Roman" pitchFamily="18" charset="0"/>
              </a:rPr>
              <a:t>за отчетный период </a:t>
            </a:r>
            <a:r>
              <a:rPr lang="ru-RU" sz="2200" dirty="0">
                <a:solidFill>
                  <a:srgbClr val="FFFFFF"/>
                </a:solidFill>
                <a:cs typeface="Times New Roman" pitchFamily="18" charset="0"/>
              </a:rPr>
              <a:t>заполняется </a:t>
            </a:r>
            <a:br>
              <a:rPr lang="ru-RU" sz="2200" dirty="0">
                <a:solidFill>
                  <a:srgbClr val="FFFFFF"/>
                </a:solidFill>
                <a:cs typeface="Times New Roman" pitchFamily="18" charset="0"/>
              </a:rPr>
            </a:br>
            <a:r>
              <a:rPr lang="ru-RU" sz="2200" b="1" i="1" dirty="0">
                <a:solidFill>
                  <a:srgbClr val="FFFFFF"/>
                </a:solidFill>
                <a:cs typeface="Times New Roman" pitchFamily="18" charset="0"/>
              </a:rPr>
              <a:t>в тысячах рублей </a:t>
            </a:r>
            <a:r>
              <a:rPr lang="ru-RU" sz="2200" dirty="0">
                <a:solidFill>
                  <a:srgbClr val="FFFFFF"/>
                </a:solidFill>
                <a:cs typeface="Times New Roman" pitchFamily="18" charset="0"/>
              </a:rPr>
              <a:t>с одним десятичным знаком:</a:t>
            </a:r>
          </a:p>
          <a:p>
            <a:pPr algn="ctr"/>
            <a:r>
              <a:rPr lang="ru-RU" dirty="0"/>
              <a:t>       </a:t>
            </a:r>
          </a:p>
        </p:txBody>
      </p:sp>
      <p:sp>
        <p:nvSpPr>
          <p:cNvPr id="4" name="Текст 3"/>
          <p:cNvSpPr>
            <a:spLocks noGrp="1"/>
          </p:cNvSpPr>
          <p:nvPr>
            <p:ph type="body" sz="quarter" idx="12"/>
          </p:nvPr>
        </p:nvSpPr>
        <p:spPr>
          <a:xfrm>
            <a:off x="3880628" y="1571612"/>
            <a:ext cx="7112512" cy="4784070"/>
          </a:xfrm>
        </p:spPr>
        <p:txBody>
          <a:bodyPr/>
          <a:lstStyle/>
          <a:p>
            <a:r>
              <a:rPr dirty="0"/>
              <a:t> </a:t>
            </a:r>
          </a:p>
          <a:p>
            <a:pPr lvl="0" indent="457200" algn="just">
              <a:lnSpc>
                <a:spcPct val="130000"/>
              </a:lnSpc>
            </a:pPr>
            <a:r>
              <a:rPr dirty="0"/>
              <a:t> </a:t>
            </a:r>
          </a:p>
          <a:p>
            <a:pPr>
              <a:spcBef>
                <a:spcPts val="0"/>
              </a:spcBef>
            </a:pPr>
            <a:endParaRPr lang="ru-RU" dirty="0"/>
          </a:p>
        </p:txBody>
      </p:sp>
      <p:grpSp>
        <p:nvGrpSpPr>
          <p:cNvPr id="5" name="Группа 19">
            <a:extLst>
              <a:ext uri="{FF2B5EF4-FFF2-40B4-BE49-F238E27FC236}">
                <a16:creationId xmlns:a16="http://schemas.microsoft.com/office/drawing/2014/main" id="{CAFEBE06-6457-2D41-87DF-28AD37AA02EA}"/>
              </a:ext>
            </a:extLst>
          </p:cNvPr>
          <p:cNvGrpSpPr/>
          <p:nvPr/>
        </p:nvGrpSpPr>
        <p:grpSpPr>
          <a:xfrm>
            <a:off x="11696368" y="5699624"/>
            <a:ext cx="494045" cy="499100"/>
            <a:chOff x="9699205" y="5186438"/>
            <a:chExt cx="440055" cy="444500"/>
          </a:xfrm>
        </p:grpSpPr>
        <p:sp>
          <p:nvSpPr>
            <p:cNvPr id="21" name="object 16">
              <a:extLst>
                <a:ext uri="{FF2B5EF4-FFF2-40B4-BE49-F238E27FC236}">
                  <a16:creationId xmlns:a16="http://schemas.microsoft.com/office/drawing/2014/main" id="{E646AC26-998F-3049-9D97-56679996C0EC}"/>
                </a:ext>
              </a:extLst>
            </p:cNvPr>
            <p:cNvSpPr/>
            <p:nvPr/>
          </p:nvSpPr>
          <p:spPr>
            <a:xfrm>
              <a:off x="9699205" y="5186438"/>
              <a:ext cx="440055" cy="444500"/>
            </a:xfrm>
            <a:custGeom>
              <a:avLst/>
              <a:gdLst/>
              <a:ahLst/>
              <a:cxnLst/>
              <a:rect l="l" t="t" r="r" b="b"/>
              <a:pathLst>
                <a:path w="440054" h="444500">
                  <a:moveTo>
                    <a:pt x="0" y="0"/>
                  </a:moveTo>
                  <a:lnTo>
                    <a:pt x="439940" y="0"/>
                  </a:lnTo>
                  <a:lnTo>
                    <a:pt x="439940" y="444118"/>
                  </a:lnTo>
                  <a:lnTo>
                    <a:pt x="0" y="444118"/>
                  </a:lnTo>
                  <a:lnTo>
                    <a:pt x="0" y="0"/>
                  </a:lnTo>
                  <a:close/>
                </a:path>
              </a:pathLst>
            </a:custGeom>
            <a:solidFill>
              <a:srgbClr val="FFC32E"/>
            </a:solidFill>
          </p:spPr>
          <p:txBody>
            <a:bodyPr wrap="square" lIns="0" tIns="0" rIns="0" bIns="0" rtlCol="0"/>
            <a:lstStyle/>
            <a:p>
              <a:endParaRPr/>
            </a:p>
          </p:txBody>
        </p:sp>
        <p:sp>
          <p:nvSpPr>
            <p:cNvPr id="22" name="object 17">
              <a:extLst>
                <a:ext uri="{FF2B5EF4-FFF2-40B4-BE49-F238E27FC236}">
                  <a16:creationId xmlns:a16="http://schemas.microsoft.com/office/drawing/2014/main" id="{D397F163-1608-044A-8BCD-52D8E8F69477}"/>
                </a:ext>
              </a:extLst>
            </p:cNvPr>
            <p:cNvSpPr/>
            <p:nvPr/>
          </p:nvSpPr>
          <p:spPr>
            <a:xfrm>
              <a:off x="9859266" y="5292379"/>
              <a:ext cx="136778" cy="256938"/>
            </a:xfrm>
            <a:prstGeom prst="rect">
              <a:avLst/>
            </a:prstGeom>
            <a:blipFill>
              <a:blip r:embed="rId2" cstate="print"/>
              <a:stretch>
                <a:fillRect/>
              </a:stretch>
            </a:blipFill>
          </p:spPr>
          <p:txBody>
            <a:bodyPr wrap="square" lIns="0" tIns="0" rIns="0" bIns="0" rtlCol="0"/>
            <a:lstStyle/>
            <a:p>
              <a:endParaRPr/>
            </a:p>
          </p:txBody>
        </p:sp>
      </p:grpSp>
      <p:grpSp>
        <p:nvGrpSpPr>
          <p:cNvPr id="6" name="Группа 42"/>
          <p:cNvGrpSpPr/>
          <p:nvPr/>
        </p:nvGrpSpPr>
        <p:grpSpPr>
          <a:xfrm>
            <a:off x="1979743" y="180467"/>
            <a:ext cx="9848777" cy="261367"/>
            <a:chOff x="1980000" y="180466"/>
            <a:chExt cx="9850059" cy="261367"/>
          </a:xfrm>
        </p:grpSpPr>
        <p:sp>
          <p:nvSpPr>
            <p:cNvPr id="38" name="object 9">
              <a:extLst>
                <a:ext uri="{FF2B5EF4-FFF2-40B4-BE49-F238E27FC236}">
                  <a16:creationId xmlns:a16="http://schemas.microsoft.com/office/drawing/2014/main" id="{222E1C3D-BC3A-D443-8563-08790B13AA2D}"/>
                </a:ext>
              </a:extLst>
            </p:cNvPr>
            <p:cNvSpPr/>
            <p:nvPr/>
          </p:nvSpPr>
          <p:spPr>
            <a:xfrm>
              <a:off x="1980000" y="234355"/>
              <a:ext cx="5832000" cy="207478"/>
            </a:xfrm>
            <a:custGeom>
              <a:avLst/>
              <a:gdLst/>
              <a:ahLst/>
              <a:cxnLst/>
              <a:rect l="l" t="t" r="r" b="b"/>
              <a:pathLst>
                <a:path w="3267075">
                  <a:moveTo>
                    <a:pt x="0" y="0"/>
                  </a:moveTo>
                  <a:lnTo>
                    <a:pt x="3266757" y="0"/>
                  </a:lnTo>
                </a:path>
              </a:pathLst>
            </a:custGeom>
            <a:ln w="25400">
              <a:solidFill>
                <a:srgbClr val="334286"/>
              </a:solidFill>
            </a:ln>
          </p:spPr>
          <p:txBody>
            <a:bodyPr wrap="square" lIns="0" tIns="0" rIns="0" bIns="0" rtlCol="0"/>
            <a:lstStyle/>
            <a:p>
              <a:endParaRPr dirty="0"/>
            </a:p>
          </p:txBody>
        </p:sp>
        <p:sp>
          <p:nvSpPr>
            <p:cNvPr id="39" name="object 11">
              <a:extLst>
                <a:ext uri="{FF2B5EF4-FFF2-40B4-BE49-F238E27FC236}">
                  <a16:creationId xmlns:a16="http://schemas.microsoft.com/office/drawing/2014/main" id="{E7D5C25E-08D6-344C-B0C6-CB0D11FF9875}"/>
                </a:ext>
              </a:extLst>
            </p:cNvPr>
            <p:cNvSpPr/>
            <p:nvPr/>
          </p:nvSpPr>
          <p:spPr>
            <a:xfrm flipV="1">
              <a:off x="7978059" y="180466"/>
              <a:ext cx="3852000" cy="52586"/>
            </a:xfrm>
            <a:custGeom>
              <a:avLst/>
              <a:gdLst/>
              <a:ahLst/>
              <a:cxnLst/>
              <a:rect l="l" t="t" r="r" b="b"/>
              <a:pathLst>
                <a:path w="3249929">
                  <a:moveTo>
                    <a:pt x="0" y="0"/>
                  </a:moveTo>
                  <a:lnTo>
                    <a:pt x="3249561" y="0"/>
                  </a:lnTo>
                </a:path>
              </a:pathLst>
            </a:custGeom>
            <a:ln w="25400">
              <a:solidFill>
                <a:srgbClr val="FFC32E"/>
              </a:solidFill>
            </a:ln>
          </p:spPr>
          <p:txBody>
            <a:bodyPr wrap="square" lIns="0" tIns="0" rIns="0" bIns="0" rtlCol="0"/>
            <a:lstStyle/>
            <a:p>
              <a:endParaRPr/>
            </a:p>
          </p:txBody>
        </p:sp>
        <p:grpSp>
          <p:nvGrpSpPr>
            <p:cNvPr id="7" name="Группа 25"/>
            <p:cNvGrpSpPr/>
            <p:nvPr/>
          </p:nvGrpSpPr>
          <p:grpSpPr>
            <a:xfrm>
              <a:off x="7802631" y="182221"/>
              <a:ext cx="238082" cy="103714"/>
              <a:chOff x="2667374" y="2712291"/>
              <a:chExt cx="238082" cy="103714"/>
            </a:xfrm>
          </p:grpSpPr>
          <p:sp>
            <p:nvSpPr>
              <p:cNvPr id="41" name="object 12">
                <a:extLst>
                  <a:ext uri="{FF2B5EF4-FFF2-40B4-BE49-F238E27FC236}">
                    <a16:creationId xmlns:a16="http://schemas.microsoft.com/office/drawing/2014/main" id="{A0F196C2-1ABD-A84E-BE86-E8C7E35D5D8F}"/>
                  </a:ext>
                </a:extLst>
              </p:cNvPr>
              <p:cNvSpPr/>
              <p:nvPr/>
            </p:nvSpPr>
            <p:spPr>
              <a:xfrm>
                <a:off x="2667374" y="2712291"/>
                <a:ext cx="238082" cy="103714"/>
              </a:xfrm>
              <a:custGeom>
                <a:avLst/>
                <a:gdLst/>
                <a:ahLst/>
                <a:cxnLst/>
                <a:rect l="l" t="t" r="r" b="b"/>
                <a:pathLst>
                  <a:path w="90170" h="90170">
                    <a:moveTo>
                      <a:pt x="89839" y="89839"/>
                    </a:moveTo>
                    <a:lnTo>
                      <a:pt x="0" y="89839"/>
                    </a:lnTo>
                    <a:lnTo>
                      <a:pt x="0" y="0"/>
                    </a:lnTo>
                    <a:lnTo>
                      <a:pt x="89839" y="0"/>
                    </a:lnTo>
                    <a:lnTo>
                      <a:pt x="89839" y="89839"/>
                    </a:lnTo>
                    <a:close/>
                  </a:path>
                </a:pathLst>
              </a:custGeom>
              <a:solidFill>
                <a:schemeClr val="bg1"/>
              </a:solidFill>
            </p:spPr>
            <p:txBody>
              <a:bodyPr wrap="square" lIns="0" tIns="0" rIns="0" bIns="0" rtlCol="0"/>
              <a:lstStyle/>
              <a:p>
                <a:endParaRPr/>
              </a:p>
            </p:txBody>
          </p:sp>
          <p:sp>
            <p:nvSpPr>
              <p:cNvPr id="42" name="object 12">
                <a:extLst>
                  <a:ext uri="{FF2B5EF4-FFF2-40B4-BE49-F238E27FC236}">
                    <a16:creationId xmlns:a16="http://schemas.microsoft.com/office/drawing/2014/main" id="{A0F196C2-1ABD-A84E-BE86-E8C7E35D5D8F}"/>
                  </a:ext>
                </a:extLst>
              </p:cNvPr>
              <p:cNvSpPr/>
              <p:nvPr/>
            </p:nvSpPr>
            <p:spPr>
              <a:xfrm>
                <a:off x="2739089" y="2712291"/>
                <a:ext cx="103714" cy="103714"/>
              </a:xfrm>
              <a:custGeom>
                <a:avLst/>
                <a:gdLst/>
                <a:ahLst/>
                <a:cxnLst/>
                <a:rect l="l" t="t" r="r" b="b"/>
                <a:pathLst>
                  <a:path w="90170" h="90170">
                    <a:moveTo>
                      <a:pt x="89839" y="89839"/>
                    </a:moveTo>
                    <a:lnTo>
                      <a:pt x="0" y="89839"/>
                    </a:lnTo>
                    <a:lnTo>
                      <a:pt x="0" y="0"/>
                    </a:lnTo>
                    <a:lnTo>
                      <a:pt x="89839" y="0"/>
                    </a:lnTo>
                    <a:lnTo>
                      <a:pt x="89839" y="89839"/>
                    </a:lnTo>
                    <a:close/>
                  </a:path>
                </a:pathLst>
              </a:custGeom>
              <a:solidFill>
                <a:srgbClr val="334286"/>
              </a:solidFill>
            </p:spPr>
            <p:txBody>
              <a:bodyPr wrap="square" lIns="0" tIns="0" rIns="0" bIns="0" rtlCol="0"/>
              <a:lstStyle/>
              <a:p>
                <a:endParaRPr/>
              </a:p>
            </p:txBody>
          </p:sp>
        </p:grpSp>
      </p:grpSp>
      <p:sp>
        <p:nvSpPr>
          <p:cNvPr id="32" name="Овал 31"/>
          <p:cNvSpPr/>
          <p:nvPr/>
        </p:nvSpPr>
        <p:spPr>
          <a:xfrm>
            <a:off x="4559213" y="3643314"/>
            <a:ext cx="2330352" cy="1332000"/>
          </a:xfrm>
          <a:prstGeom prst="ellipse">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r>
              <a:rPr lang="ru-RU" sz="1600" b="1" dirty="0"/>
              <a:t>Фонд начисленной заработной платы (гр</a:t>
            </a:r>
            <a:r>
              <a:rPr lang="ru-RU" sz="1600" b="1"/>
              <a:t>.8)</a:t>
            </a:r>
            <a:endParaRPr lang="ru-RU" sz="1600" b="1" dirty="0"/>
          </a:p>
        </p:txBody>
      </p:sp>
      <p:grpSp>
        <p:nvGrpSpPr>
          <p:cNvPr id="8" name="Группа 32"/>
          <p:cNvGrpSpPr/>
          <p:nvPr/>
        </p:nvGrpSpPr>
        <p:grpSpPr>
          <a:xfrm>
            <a:off x="4895363" y="1732407"/>
            <a:ext cx="1775907" cy="1910907"/>
            <a:chOff x="4895363" y="2402632"/>
            <a:chExt cx="1775907" cy="1240682"/>
          </a:xfrm>
        </p:grpSpPr>
        <p:sp>
          <p:nvSpPr>
            <p:cNvPr id="34" name="Скругленный прямоугольник 33"/>
            <p:cNvSpPr/>
            <p:nvPr/>
          </p:nvSpPr>
          <p:spPr>
            <a:xfrm>
              <a:off x="4895363" y="2402632"/>
              <a:ext cx="1775907" cy="744355"/>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ru-RU" dirty="0">
                  <a:solidFill>
                    <a:schemeClr val="bg1"/>
                  </a:solidFill>
                </a:rPr>
                <a:t>Доплаты </a:t>
              </a:r>
              <a:br>
                <a:rPr lang="ru-RU" dirty="0">
                  <a:solidFill>
                    <a:schemeClr val="bg1"/>
                  </a:solidFill>
                </a:rPr>
              </a:br>
              <a:r>
                <a:rPr lang="ru-RU" dirty="0">
                  <a:solidFill>
                    <a:schemeClr val="bg1"/>
                  </a:solidFill>
                </a:rPr>
                <a:t>и надбав</a:t>
              </a:r>
              <a:r>
                <a:rPr lang="ru-RU" sz="1600" dirty="0">
                  <a:solidFill>
                    <a:schemeClr val="bg1"/>
                  </a:solidFill>
                </a:rPr>
                <a:t>ки</a:t>
              </a:r>
            </a:p>
          </p:txBody>
        </p:sp>
        <p:cxnSp>
          <p:nvCxnSpPr>
            <p:cNvPr id="35" name="Прямая со стрелкой 34"/>
            <p:cNvCxnSpPr>
              <a:stCxn id="34" idx="2"/>
            </p:cNvCxnSpPr>
            <p:nvPr/>
          </p:nvCxnSpPr>
          <p:spPr>
            <a:xfrm>
              <a:off x="5783317" y="3146987"/>
              <a:ext cx="0" cy="496327"/>
            </a:xfrm>
            <a:prstGeom prst="straightConnector1">
              <a:avLst/>
            </a:prstGeom>
            <a:ln w="19050">
              <a:solidFill>
                <a:srgbClr val="9A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9" name="Группа 35"/>
          <p:cNvGrpSpPr/>
          <p:nvPr/>
        </p:nvGrpSpPr>
        <p:grpSpPr>
          <a:xfrm>
            <a:off x="6548293" y="1772816"/>
            <a:ext cx="4646046" cy="2065565"/>
            <a:chOff x="6623871" y="1772816"/>
            <a:chExt cx="4646046" cy="2065565"/>
          </a:xfrm>
        </p:grpSpPr>
        <p:sp>
          <p:nvSpPr>
            <p:cNvPr id="37" name="Скругленный прямоугольник 36"/>
            <p:cNvSpPr/>
            <p:nvPr/>
          </p:nvSpPr>
          <p:spPr>
            <a:xfrm>
              <a:off x="8269521" y="1772816"/>
              <a:ext cx="3000396" cy="1106052"/>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ru-RU" sz="1600" dirty="0">
                  <a:solidFill>
                    <a:schemeClr val="bg1"/>
                  </a:solidFill>
                </a:rPr>
                <a:t>Компенсационные  выплаты, связанные </a:t>
              </a:r>
              <a:br>
                <a:rPr lang="ru-RU" sz="1600" dirty="0">
                  <a:solidFill>
                    <a:schemeClr val="bg1"/>
                  </a:solidFill>
                </a:rPr>
              </a:br>
              <a:r>
                <a:rPr lang="ru-RU" sz="1600" dirty="0">
                  <a:solidFill>
                    <a:schemeClr val="bg1"/>
                  </a:solidFill>
                </a:rPr>
                <a:t>с  режимом  работы</a:t>
              </a:r>
              <a:br>
                <a:rPr lang="ru-RU" sz="1600" dirty="0">
                  <a:solidFill>
                    <a:schemeClr val="bg1"/>
                  </a:solidFill>
                </a:rPr>
              </a:br>
              <a:r>
                <a:rPr lang="ru-RU" sz="1600" dirty="0">
                  <a:solidFill>
                    <a:schemeClr val="bg1"/>
                  </a:solidFill>
                </a:rPr>
                <a:t> и условиями труда</a:t>
              </a:r>
            </a:p>
          </p:txBody>
        </p:sp>
        <p:cxnSp>
          <p:nvCxnSpPr>
            <p:cNvPr id="40" name="Прямая со стрелкой 39"/>
            <p:cNvCxnSpPr>
              <a:cxnSpLocks/>
              <a:stCxn id="37" idx="2"/>
              <a:endCxn id="32" idx="7"/>
            </p:cNvCxnSpPr>
            <p:nvPr/>
          </p:nvCxnSpPr>
          <p:spPr>
            <a:xfrm flipH="1">
              <a:off x="6623871" y="2878868"/>
              <a:ext cx="3145848" cy="959513"/>
            </a:xfrm>
            <a:prstGeom prst="straightConnector1">
              <a:avLst/>
            </a:prstGeom>
            <a:ln w="19050">
              <a:solidFill>
                <a:srgbClr val="9A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0" name="Группа 42"/>
          <p:cNvGrpSpPr/>
          <p:nvPr/>
        </p:nvGrpSpPr>
        <p:grpSpPr>
          <a:xfrm>
            <a:off x="6889565" y="3486885"/>
            <a:ext cx="4349178" cy="1293363"/>
            <a:chOff x="6407945" y="3486885"/>
            <a:chExt cx="2450335" cy="1293363"/>
          </a:xfrm>
        </p:grpSpPr>
        <p:sp>
          <p:nvSpPr>
            <p:cNvPr id="44" name="Скругленный прямоугольник 43"/>
            <p:cNvSpPr/>
            <p:nvPr/>
          </p:nvSpPr>
          <p:spPr>
            <a:xfrm>
              <a:off x="7127603" y="3486885"/>
              <a:ext cx="1730677" cy="1293363"/>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ru-RU" sz="1600" dirty="0">
                  <a:solidFill>
                    <a:schemeClr val="bg1"/>
                  </a:solidFill>
                </a:rPr>
                <a:t>Премии, единовременные </a:t>
              </a:r>
            </a:p>
            <a:p>
              <a:pPr algn="ctr" fontAlgn="auto">
                <a:spcBef>
                  <a:spcPts val="0"/>
                </a:spcBef>
                <a:spcAft>
                  <a:spcPts val="0"/>
                </a:spcAft>
                <a:defRPr/>
              </a:pPr>
              <a:r>
                <a:rPr lang="ru-RU" sz="1600" dirty="0">
                  <a:solidFill>
                    <a:schemeClr val="bg1"/>
                  </a:solidFill>
                </a:rPr>
                <a:t>поощрительные выплаты (всем или большинству работников)</a:t>
              </a:r>
            </a:p>
          </p:txBody>
        </p:sp>
        <p:cxnSp>
          <p:nvCxnSpPr>
            <p:cNvPr id="45" name="Прямая со стрелкой 44"/>
            <p:cNvCxnSpPr>
              <a:cxnSpLocks/>
              <a:stCxn id="44" idx="1"/>
              <a:endCxn id="32" idx="6"/>
            </p:cNvCxnSpPr>
            <p:nvPr/>
          </p:nvCxnSpPr>
          <p:spPr>
            <a:xfrm flipH="1">
              <a:off x="6407945" y="4133567"/>
              <a:ext cx="719658" cy="175747"/>
            </a:xfrm>
            <a:prstGeom prst="straightConnector1">
              <a:avLst/>
            </a:prstGeom>
            <a:ln w="19050">
              <a:solidFill>
                <a:srgbClr val="9A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1" name="Группа 45"/>
          <p:cNvGrpSpPr/>
          <p:nvPr/>
        </p:nvGrpSpPr>
        <p:grpSpPr>
          <a:xfrm>
            <a:off x="6548293" y="4780247"/>
            <a:ext cx="3411405" cy="1822997"/>
            <a:chOff x="6548293" y="4780247"/>
            <a:chExt cx="3411405" cy="1822997"/>
          </a:xfrm>
        </p:grpSpPr>
        <p:sp>
          <p:nvSpPr>
            <p:cNvPr id="47" name="Скругленный прямоугольник 46"/>
            <p:cNvSpPr/>
            <p:nvPr/>
          </p:nvSpPr>
          <p:spPr>
            <a:xfrm>
              <a:off x="6959302" y="5322410"/>
              <a:ext cx="3000396" cy="1280834"/>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ru-RU" sz="1600" dirty="0">
                  <a:solidFill>
                    <a:schemeClr val="bg1"/>
                  </a:solidFill>
                </a:rPr>
                <a:t>Оплата питания</a:t>
              </a:r>
              <a:br>
                <a:rPr lang="ru-RU" sz="1600" dirty="0">
                  <a:solidFill>
                    <a:schemeClr val="bg1"/>
                  </a:solidFill>
                </a:rPr>
              </a:br>
              <a:r>
                <a:rPr lang="ru-RU" sz="1600" dirty="0">
                  <a:solidFill>
                    <a:schemeClr val="bg1"/>
                  </a:solidFill>
                </a:rPr>
                <a:t>и проживания,  имеющая  систематический  характер (компенсация коммунальных услуг)</a:t>
              </a:r>
            </a:p>
          </p:txBody>
        </p:sp>
        <p:cxnSp>
          <p:nvCxnSpPr>
            <p:cNvPr id="48" name="Прямая со стрелкой 47"/>
            <p:cNvCxnSpPr>
              <a:cxnSpLocks/>
              <a:stCxn id="47" idx="0"/>
              <a:endCxn id="32" idx="5"/>
            </p:cNvCxnSpPr>
            <p:nvPr/>
          </p:nvCxnSpPr>
          <p:spPr>
            <a:xfrm flipH="1" flipV="1">
              <a:off x="6548293" y="4780247"/>
              <a:ext cx="1911207" cy="542163"/>
            </a:xfrm>
            <a:prstGeom prst="straightConnector1">
              <a:avLst/>
            </a:prstGeom>
            <a:ln w="19050">
              <a:solidFill>
                <a:srgbClr val="9A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2" name="Группа 48"/>
          <p:cNvGrpSpPr/>
          <p:nvPr/>
        </p:nvGrpSpPr>
        <p:grpSpPr>
          <a:xfrm>
            <a:off x="517085" y="3486885"/>
            <a:ext cx="4042128" cy="1293362"/>
            <a:chOff x="428596" y="3486886"/>
            <a:chExt cx="4042128" cy="1293362"/>
          </a:xfrm>
        </p:grpSpPr>
        <p:sp>
          <p:nvSpPr>
            <p:cNvPr id="50" name="Скругленный прямоугольник 49"/>
            <p:cNvSpPr/>
            <p:nvPr/>
          </p:nvSpPr>
          <p:spPr>
            <a:xfrm>
              <a:off x="428596" y="3486886"/>
              <a:ext cx="2714282" cy="1293362"/>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ru-RU" sz="1600" dirty="0">
                  <a:solidFill>
                    <a:schemeClr val="bg1"/>
                  </a:solidFill>
                </a:rPr>
                <a:t>Денежная компенсация </a:t>
              </a:r>
              <a:br>
                <a:rPr lang="ru-RU" sz="1600" dirty="0">
                  <a:solidFill>
                    <a:schemeClr val="bg1"/>
                  </a:solidFill>
                </a:rPr>
              </a:br>
              <a:r>
                <a:rPr lang="ru-RU" sz="1600" dirty="0">
                  <a:solidFill>
                    <a:schemeClr val="bg1"/>
                  </a:solidFill>
                </a:rPr>
                <a:t>за неиспользованный отпуск</a:t>
              </a:r>
            </a:p>
          </p:txBody>
        </p:sp>
        <p:cxnSp>
          <p:nvCxnSpPr>
            <p:cNvPr id="51" name="Прямая со стрелкой 50"/>
            <p:cNvCxnSpPr>
              <a:cxnSpLocks/>
              <a:stCxn id="50" idx="3"/>
              <a:endCxn id="32" idx="2"/>
            </p:cNvCxnSpPr>
            <p:nvPr/>
          </p:nvCxnSpPr>
          <p:spPr>
            <a:xfrm>
              <a:off x="3142878" y="4133567"/>
              <a:ext cx="1327846" cy="175748"/>
            </a:xfrm>
            <a:prstGeom prst="straightConnector1">
              <a:avLst/>
            </a:prstGeom>
            <a:ln w="19050">
              <a:solidFill>
                <a:srgbClr val="9A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52" name="Скругленный прямоугольник 51"/>
          <p:cNvSpPr/>
          <p:nvPr/>
        </p:nvSpPr>
        <p:spPr>
          <a:xfrm>
            <a:off x="428596" y="1732407"/>
            <a:ext cx="2860362" cy="1146461"/>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ru-RU" sz="1600" dirty="0">
                <a:solidFill>
                  <a:schemeClr val="bg1"/>
                </a:solidFill>
              </a:rPr>
              <a:t>Оплата труда в денежной  </a:t>
            </a:r>
          </a:p>
          <a:p>
            <a:pPr algn="ctr" fontAlgn="auto">
              <a:spcBef>
                <a:spcPts val="0"/>
              </a:spcBef>
              <a:spcAft>
                <a:spcPts val="0"/>
              </a:spcAft>
              <a:defRPr/>
            </a:pPr>
            <a:r>
              <a:rPr lang="ru-RU" sz="1600" dirty="0">
                <a:solidFill>
                  <a:schemeClr val="bg1"/>
                </a:solidFill>
              </a:rPr>
              <a:t>и </a:t>
            </a:r>
            <a:r>
              <a:rPr lang="ru-RU" sz="1600" dirty="0" err="1">
                <a:solidFill>
                  <a:schemeClr val="bg1"/>
                </a:solidFill>
              </a:rPr>
              <a:t>неденежной</a:t>
            </a:r>
            <a:r>
              <a:rPr lang="ru-RU" sz="1600" dirty="0">
                <a:solidFill>
                  <a:schemeClr val="bg1"/>
                </a:solidFill>
              </a:rPr>
              <a:t>  формах </a:t>
            </a:r>
            <a:br>
              <a:rPr lang="ru-RU" sz="1600" dirty="0">
                <a:solidFill>
                  <a:schemeClr val="bg1"/>
                </a:solidFill>
              </a:rPr>
            </a:br>
            <a:r>
              <a:rPr lang="ru-RU" sz="1600" dirty="0">
                <a:solidFill>
                  <a:schemeClr val="bg1"/>
                </a:solidFill>
              </a:rPr>
              <a:t> за  отработанное </a:t>
            </a:r>
          </a:p>
          <a:p>
            <a:pPr algn="ctr" fontAlgn="auto">
              <a:spcBef>
                <a:spcPts val="0"/>
              </a:spcBef>
              <a:spcAft>
                <a:spcPts val="0"/>
              </a:spcAft>
              <a:defRPr/>
            </a:pPr>
            <a:r>
              <a:rPr lang="ru-RU" sz="1600" dirty="0">
                <a:solidFill>
                  <a:schemeClr val="bg1"/>
                </a:solidFill>
              </a:rPr>
              <a:t>и  неотработанное время</a:t>
            </a:r>
          </a:p>
        </p:txBody>
      </p:sp>
      <p:grpSp>
        <p:nvGrpSpPr>
          <p:cNvPr id="13" name="Группа 52"/>
          <p:cNvGrpSpPr/>
          <p:nvPr/>
        </p:nvGrpSpPr>
        <p:grpSpPr>
          <a:xfrm>
            <a:off x="1433509" y="4780247"/>
            <a:ext cx="3466976" cy="1809344"/>
            <a:chOff x="1433509" y="4780247"/>
            <a:chExt cx="3466976" cy="1809344"/>
          </a:xfrm>
        </p:grpSpPr>
        <p:sp>
          <p:nvSpPr>
            <p:cNvPr id="54" name="Скругленный прямоугольник 53"/>
            <p:cNvSpPr/>
            <p:nvPr/>
          </p:nvSpPr>
          <p:spPr>
            <a:xfrm>
              <a:off x="1433509" y="5322410"/>
              <a:ext cx="3125703" cy="1267181"/>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fontAlgn="auto">
                <a:spcBef>
                  <a:spcPts val="0"/>
                </a:spcBef>
                <a:spcAft>
                  <a:spcPts val="0"/>
                </a:spcAft>
                <a:defRPr/>
              </a:pPr>
              <a:r>
                <a:rPr lang="ru-RU" sz="1600" dirty="0">
                  <a:solidFill>
                    <a:schemeClr val="bg1"/>
                  </a:solidFill>
                </a:rPr>
                <a:t>Ежемесячная денежная компенсация </a:t>
              </a:r>
            </a:p>
            <a:p>
              <a:pPr algn="ctr" fontAlgn="auto">
                <a:spcBef>
                  <a:spcPts val="0"/>
                </a:spcBef>
                <a:spcAft>
                  <a:spcPts val="0"/>
                </a:spcAft>
                <a:defRPr/>
              </a:pPr>
              <a:r>
                <a:rPr lang="ru-RU" sz="1600" dirty="0">
                  <a:solidFill>
                    <a:schemeClr val="bg1"/>
                  </a:solidFill>
                </a:rPr>
                <a:t>на обеспечение книгоиздательской продукцией (с 01.09.2013)</a:t>
              </a:r>
            </a:p>
          </p:txBody>
        </p:sp>
        <p:cxnSp>
          <p:nvCxnSpPr>
            <p:cNvPr id="55" name="Прямая со стрелкой 54"/>
            <p:cNvCxnSpPr>
              <a:cxnSpLocks/>
              <a:stCxn id="54" idx="0"/>
              <a:endCxn id="32" idx="3"/>
            </p:cNvCxnSpPr>
            <p:nvPr/>
          </p:nvCxnSpPr>
          <p:spPr>
            <a:xfrm flipV="1">
              <a:off x="2996361" y="4780247"/>
              <a:ext cx="1904124" cy="542163"/>
            </a:xfrm>
            <a:prstGeom prst="straightConnector1">
              <a:avLst/>
            </a:prstGeom>
            <a:ln w="19050">
              <a:solidFill>
                <a:srgbClr val="9A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cxnSp>
        <p:nvCxnSpPr>
          <p:cNvPr id="62" name="Прямая со стрелкой 61"/>
          <p:cNvCxnSpPr/>
          <p:nvPr/>
        </p:nvCxnSpPr>
        <p:spPr>
          <a:xfrm>
            <a:off x="2422800" y="2878870"/>
            <a:ext cx="2472563" cy="959511"/>
          </a:xfrm>
          <a:prstGeom prst="straightConnector1">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7074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2">
                                            <p:bg/>
                                          </p:spTgt>
                                        </p:tgtEl>
                                        <p:attrNameLst>
                                          <p:attrName>style.visibility</p:attrName>
                                        </p:attrNameLst>
                                      </p:cBhvr>
                                      <p:to>
                                        <p:strVal val="visible"/>
                                      </p:to>
                                    </p:set>
                                    <p:animEffect transition="in" filter="wipe(up)">
                                      <p:cBhvr>
                                        <p:cTn id="7" dur="500"/>
                                        <p:tgtEl>
                                          <p:spTgt spid="32">
                                            <p:bg/>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2">
                                            <p:txEl>
                                              <p:pRg st="0" end="0"/>
                                            </p:txEl>
                                          </p:spTgt>
                                        </p:tgtEl>
                                        <p:attrNameLst>
                                          <p:attrName>style.visibility</p:attrName>
                                        </p:attrNameLst>
                                      </p:cBhvr>
                                      <p:to>
                                        <p:strVal val="visible"/>
                                      </p:to>
                                    </p:set>
                                    <p:animEffect transition="in" filter="wipe(up)">
                                      <p:cBhvr>
                                        <p:cTn id="11" dur="500"/>
                                        <p:tgtEl>
                                          <p:spTgt spid="32">
                                            <p:txEl>
                                              <p:pRg st="0" end="0"/>
                                            </p:txEl>
                                          </p:spTgt>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par>
                          <p:cTn id="16" fill="hold">
                            <p:stCondLst>
                              <p:cond delay="2000"/>
                            </p:stCondLst>
                            <p:childTnLst>
                              <p:par>
                                <p:cTn id="17" presetID="22" presetClass="entr" presetSubtype="1"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par>
                          <p:cTn id="20" fill="hold">
                            <p:stCondLst>
                              <p:cond delay="3000"/>
                            </p:stCondLst>
                            <p:childTnLst>
                              <p:par>
                                <p:cTn id="21" presetID="22" presetClass="entr" presetSubtype="8" fill="hold"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1000"/>
                                        <p:tgtEl>
                                          <p:spTgt spid="12"/>
                                        </p:tgtEl>
                                      </p:cBhvr>
                                    </p:animEffect>
                                  </p:childTnLst>
                                </p:cTn>
                              </p:par>
                            </p:childTnLst>
                          </p:cTn>
                        </p:par>
                        <p:par>
                          <p:cTn id="24" fill="hold">
                            <p:stCondLst>
                              <p:cond delay="4000"/>
                            </p:stCondLst>
                            <p:childTnLst>
                              <p:par>
                                <p:cTn id="25" presetID="22" presetClass="entr" presetSubtype="2"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right)">
                                      <p:cBhvr>
                                        <p:cTn id="27" dur="1000"/>
                                        <p:tgtEl>
                                          <p:spTgt spid="10"/>
                                        </p:tgtEl>
                                      </p:cBhvr>
                                    </p:animEffect>
                                  </p:childTnLst>
                                </p:cTn>
                              </p:par>
                            </p:childTnLst>
                          </p:cTn>
                        </p:par>
                        <p:par>
                          <p:cTn id="28" fill="hold">
                            <p:stCondLst>
                              <p:cond delay="5000"/>
                            </p:stCondLst>
                            <p:childTnLst>
                              <p:par>
                                <p:cTn id="29" presetID="22" presetClass="entr" presetSubtype="4"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1000"/>
                                        <p:tgtEl>
                                          <p:spTgt spid="11"/>
                                        </p:tgtEl>
                                      </p:cBhvr>
                                    </p:animEffect>
                                  </p:childTnLst>
                                </p:cTn>
                              </p:par>
                            </p:childTnLst>
                          </p:cTn>
                        </p:par>
                        <p:par>
                          <p:cTn id="32" fill="hold">
                            <p:stCondLst>
                              <p:cond delay="6000"/>
                            </p:stCondLst>
                            <p:childTnLst>
                              <p:par>
                                <p:cTn id="33" presetID="22" presetClass="entr" presetSubtype="4"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down)">
                                      <p:cBhvr>
                                        <p:cTn id="35"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uild="allAtOnce"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Скругленный прямоугольник 52"/>
          <p:cNvSpPr/>
          <p:nvPr/>
        </p:nvSpPr>
        <p:spPr>
          <a:xfrm>
            <a:off x="1198663" y="338095"/>
            <a:ext cx="9289032" cy="1080000"/>
          </a:xfrm>
          <a:prstGeom prst="roundRect">
            <a:avLst/>
          </a:prstGeom>
          <a:solidFill>
            <a:schemeClr val="accent1"/>
          </a:solidFill>
        </p:spPr>
        <p:style>
          <a:lnRef idx="1">
            <a:schemeClr val="accent1"/>
          </a:lnRef>
          <a:fillRef idx="2">
            <a:schemeClr val="accent1"/>
          </a:fillRef>
          <a:effectRef idx="1">
            <a:schemeClr val="accent1"/>
          </a:effectRef>
          <a:fontRef idx="minor">
            <a:schemeClr val="dk1"/>
          </a:fontRef>
        </p:style>
        <p:txBody>
          <a:bodyPr rtlCol="0" anchor="ctr"/>
          <a:lstStyle/>
          <a:p>
            <a:pPr algn="ctr" fontAlgn="auto">
              <a:spcBef>
                <a:spcPts val="0"/>
              </a:spcBef>
              <a:spcAft>
                <a:spcPts val="0"/>
              </a:spcAft>
              <a:defRPr/>
            </a:pPr>
            <a:endParaRPr lang="ru-RU" sz="1600" dirty="0">
              <a:solidFill>
                <a:schemeClr val="bg1"/>
              </a:solidFill>
            </a:endParaRPr>
          </a:p>
        </p:txBody>
      </p:sp>
      <p:sp>
        <p:nvSpPr>
          <p:cNvPr id="3" name="Текст 2"/>
          <p:cNvSpPr>
            <a:spLocks noGrp="1"/>
          </p:cNvSpPr>
          <p:nvPr>
            <p:ph type="body" sz="quarter" idx="10"/>
          </p:nvPr>
        </p:nvSpPr>
        <p:spPr>
          <a:xfrm>
            <a:off x="1160370" y="285936"/>
            <a:ext cx="9361041" cy="971365"/>
          </a:xfrm>
        </p:spPr>
        <p:txBody>
          <a:bodyPr/>
          <a:lstStyle/>
          <a:p>
            <a:pPr algn="ctr">
              <a:defRPr/>
            </a:pPr>
            <a:r>
              <a:rPr lang="ru-RU" sz="2000" dirty="0">
                <a:solidFill>
                  <a:srgbClr val="FFFFFF"/>
                </a:solidFill>
              </a:rPr>
              <a:t>Социальные выплаты </a:t>
            </a:r>
            <a:r>
              <a:rPr lang="en-US" sz="2000" dirty="0">
                <a:solidFill>
                  <a:srgbClr val="FFFFFF"/>
                </a:solidFill>
              </a:rPr>
              <a:t>(</a:t>
            </a:r>
            <a:r>
              <a:rPr lang="ru-RU" sz="2000" dirty="0">
                <a:solidFill>
                  <a:srgbClr val="FFFFFF"/>
                </a:solidFill>
              </a:rPr>
              <a:t>графа 11</a:t>
            </a:r>
            <a:r>
              <a:rPr lang="en-US" sz="2000" dirty="0">
                <a:solidFill>
                  <a:srgbClr val="FFFFFF"/>
                </a:solidFill>
              </a:rPr>
              <a:t>)</a:t>
            </a:r>
            <a:r>
              <a:rPr lang="ru-RU" sz="2000" dirty="0">
                <a:solidFill>
                  <a:srgbClr val="FFFFFF"/>
                </a:solidFill>
              </a:rPr>
              <a:t>  формы № П-4 заполняются </a:t>
            </a:r>
            <a:br>
              <a:rPr lang="ru-RU" sz="2000" dirty="0">
                <a:solidFill>
                  <a:srgbClr val="FFFFFF"/>
                </a:solidFill>
              </a:rPr>
            </a:br>
            <a:r>
              <a:rPr lang="ru-RU" sz="2000" b="1" i="1" dirty="0">
                <a:solidFill>
                  <a:srgbClr val="FFFFFF"/>
                </a:solidFill>
              </a:rPr>
              <a:t>в тысячах рублей </a:t>
            </a:r>
            <a:br>
              <a:rPr lang="ru-RU" sz="2000" b="1" i="1" dirty="0">
                <a:solidFill>
                  <a:srgbClr val="FFFFFF"/>
                </a:solidFill>
              </a:rPr>
            </a:br>
            <a:r>
              <a:rPr lang="ru-RU" sz="2000" dirty="0">
                <a:solidFill>
                  <a:srgbClr val="FFFFFF"/>
                </a:solidFill>
              </a:rPr>
              <a:t>с одним десятичным знаком</a:t>
            </a:r>
          </a:p>
        </p:txBody>
      </p:sp>
      <p:sp>
        <p:nvSpPr>
          <p:cNvPr id="4" name="Текст 3"/>
          <p:cNvSpPr>
            <a:spLocks noGrp="1"/>
          </p:cNvSpPr>
          <p:nvPr>
            <p:ph type="body" sz="quarter" idx="12"/>
          </p:nvPr>
        </p:nvSpPr>
        <p:spPr>
          <a:xfrm>
            <a:off x="546030" y="2143116"/>
            <a:ext cx="3977540" cy="4212566"/>
          </a:xfrm>
        </p:spPr>
        <p:txBody>
          <a:bodyPr/>
          <a:lstStyle/>
          <a:p>
            <a:r>
              <a:rPr dirty="0"/>
              <a:t> </a:t>
            </a:r>
          </a:p>
          <a:p>
            <a:endParaRPr dirty="0"/>
          </a:p>
          <a:p>
            <a:pPr>
              <a:spcBef>
                <a:spcPts val="0"/>
              </a:spcBef>
            </a:pPr>
            <a:endParaRPr lang="ru-RU" dirty="0"/>
          </a:p>
        </p:txBody>
      </p:sp>
      <p:grpSp>
        <p:nvGrpSpPr>
          <p:cNvPr id="5" name="Группа 19">
            <a:extLst>
              <a:ext uri="{FF2B5EF4-FFF2-40B4-BE49-F238E27FC236}">
                <a16:creationId xmlns:a16="http://schemas.microsoft.com/office/drawing/2014/main" id="{CAFEBE06-6457-2D41-87DF-28AD37AA02EA}"/>
              </a:ext>
            </a:extLst>
          </p:cNvPr>
          <p:cNvGrpSpPr/>
          <p:nvPr/>
        </p:nvGrpSpPr>
        <p:grpSpPr>
          <a:xfrm>
            <a:off x="11696368" y="5699624"/>
            <a:ext cx="494045" cy="499100"/>
            <a:chOff x="9699205" y="5186438"/>
            <a:chExt cx="440055" cy="444500"/>
          </a:xfrm>
        </p:grpSpPr>
        <p:sp>
          <p:nvSpPr>
            <p:cNvPr id="21" name="object 16">
              <a:extLst>
                <a:ext uri="{FF2B5EF4-FFF2-40B4-BE49-F238E27FC236}">
                  <a16:creationId xmlns:a16="http://schemas.microsoft.com/office/drawing/2014/main" id="{E646AC26-998F-3049-9D97-56679996C0EC}"/>
                </a:ext>
              </a:extLst>
            </p:cNvPr>
            <p:cNvSpPr/>
            <p:nvPr/>
          </p:nvSpPr>
          <p:spPr>
            <a:xfrm>
              <a:off x="9699205" y="5186438"/>
              <a:ext cx="440055" cy="444500"/>
            </a:xfrm>
            <a:custGeom>
              <a:avLst/>
              <a:gdLst/>
              <a:ahLst/>
              <a:cxnLst/>
              <a:rect l="l" t="t" r="r" b="b"/>
              <a:pathLst>
                <a:path w="440054" h="444500">
                  <a:moveTo>
                    <a:pt x="0" y="0"/>
                  </a:moveTo>
                  <a:lnTo>
                    <a:pt x="439940" y="0"/>
                  </a:lnTo>
                  <a:lnTo>
                    <a:pt x="439940" y="444118"/>
                  </a:lnTo>
                  <a:lnTo>
                    <a:pt x="0" y="444118"/>
                  </a:lnTo>
                  <a:lnTo>
                    <a:pt x="0" y="0"/>
                  </a:lnTo>
                  <a:close/>
                </a:path>
              </a:pathLst>
            </a:custGeom>
            <a:solidFill>
              <a:srgbClr val="FFC32E"/>
            </a:solidFill>
          </p:spPr>
          <p:txBody>
            <a:bodyPr wrap="square" lIns="0" tIns="0" rIns="0" bIns="0" rtlCol="0"/>
            <a:lstStyle/>
            <a:p>
              <a:endParaRPr/>
            </a:p>
          </p:txBody>
        </p:sp>
        <p:sp>
          <p:nvSpPr>
            <p:cNvPr id="22" name="object 17">
              <a:extLst>
                <a:ext uri="{FF2B5EF4-FFF2-40B4-BE49-F238E27FC236}">
                  <a16:creationId xmlns:a16="http://schemas.microsoft.com/office/drawing/2014/main" id="{D397F163-1608-044A-8BCD-52D8E8F69477}"/>
                </a:ext>
              </a:extLst>
            </p:cNvPr>
            <p:cNvSpPr/>
            <p:nvPr/>
          </p:nvSpPr>
          <p:spPr>
            <a:xfrm>
              <a:off x="9859266" y="5292379"/>
              <a:ext cx="136778" cy="256938"/>
            </a:xfrm>
            <a:prstGeom prst="rect">
              <a:avLst/>
            </a:prstGeom>
            <a:blipFill>
              <a:blip r:embed="rId2" cstate="print"/>
              <a:stretch>
                <a:fillRect/>
              </a:stretch>
            </a:blipFill>
          </p:spPr>
          <p:txBody>
            <a:bodyPr wrap="square" lIns="0" tIns="0" rIns="0" bIns="0" rtlCol="0"/>
            <a:lstStyle/>
            <a:p>
              <a:endParaRPr/>
            </a:p>
          </p:txBody>
        </p:sp>
      </p:grpSp>
      <p:grpSp>
        <p:nvGrpSpPr>
          <p:cNvPr id="6" name="Группа 42"/>
          <p:cNvGrpSpPr/>
          <p:nvPr/>
        </p:nvGrpSpPr>
        <p:grpSpPr>
          <a:xfrm>
            <a:off x="1979743" y="180467"/>
            <a:ext cx="9848777" cy="261367"/>
            <a:chOff x="1980000" y="180466"/>
            <a:chExt cx="9850059" cy="261367"/>
          </a:xfrm>
        </p:grpSpPr>
        <p:sp>
          <p:nvSpPr>
            <p:cNvPr id="38" name="object 9">
              <a:extLst>
                <a:ext uri="{FF2B5EF4-FFF2-40B4-BE49-F238E27FC236}">
                  <a16:creationId xmlns:a16="http://schemas.microsoft.com/office/drawing/2014/main" id="{222E1C3D-BC3A-D443-8563-08790B13AA2D}"/>
                </a:ext>
              </a:extLst>
            </p:cNvPr>
            <p:cNvSpPr/>
            <p:nvPr/>
          </p:nvSpPr>
          <p:spPr>
            <a:xfrm>
              <a:off x="1980000" y="234355"/>
              <a:ext cx="5832000" cy="207478"/>
            </a:xfrm>
            <a:custGeom>
              <a:avLst/>
              <a:gdLst/>
              <a:ahLst/>
              <a:cxnLst/>
              <a:rect l="l" t="t" r="r" b="b"/>
              <a:pathLst>
                <a:path w="3267075">
                  <a:moveTo>
                    <a:pt x="0" y="0"/>
                  </a:moveTo>
                  <a:lnTo>
                    <a:pt x="3266757" y="0"/>
                  </a:lnTo>
                </a:path>
              </a:pathLst>
            </a:custGeom>
            <a:ln w="25400">
              <a:solidFill>
                <a:srgbClr val="334286"/>
              </a:solidFill>
            </a:ln>
          </p:spPr>
          <p:txBody>
            <a:bodyPr wrap="square" lIns="0" tIns="0" rIns="0" bIns="0" rtlCol="0"/>
            <a:lstStyle/>
            <a:p>
              <a:endParaRPr dirty="0"/>
            </a:p>
          </p:txBody>
        </p:sp>
        <p:sp>
          <p:nvSpPr>
            <p:cNvPr id="39" name="object 11">
              <a:extLst>
                <a:ext uri="{FF2B5EF4-FFF2-40B4-BE49-F238E27FC236}">
                  <a16:creationId xmlns:a16="http://schemas.microsoft.com/office/drawing/2014/main" id="{E7D5C25E-08D6-344C-B0C6-CB0D11FF9875}"/>
                </a:ext>
              </a:extLst>
            </p:cNvPr>
            <p:cNvSpPr/>
            <p:nvPr/>
          </p:nvSpPr>
          <p:spPr>
            <a:xfrm flipV="1">
              <a:off x="7978059" y="180466"/>
              <a:ext cx="3852000" cy="52586"/>
            </a:xfrm>
            <a:custGeom>
              <a:avLst/>
              <a:gdLst/>
              <a:ahLst/>
              <a:cxnLst/>
              <a:rect l="l" t="t" r="r" b="b"/>
              <a:pathLst>
                <a:path w="3249929">
                  <a:moveTo>
                    <a:pt x="0" y="0"/>
                  </a:moveTo>
                  <a:lnTo>
                    <a:pt x="3249561" y="0"/>
                  </a:lnTo>
                </a:path>
              </a:pathLst>
            </a:custGeom>
            <a:ln w="25400">
              <a:solidFill>
                <a:srgbClr val="FFC32E"/>
              </a:solidFill>
            </a:ln>
          </p:spPr>
          <p:txBody>
            <a:bodyPr wrap="square" lIns="0" tIns="0" rIns="0" bIns="0" rtlCol="0"/>
            <a:lstStyle/>
            <a:p>
              <a:endParaRPr/>
            </a:p>
          </p:txBody>
        </p:sp>
        <p:grpSp>
          <p:nvGrpSpPr>
            <p:cNvPr id="7" name="Группа 25"/>
            <p:cNvGrpSpPr/>
            <p:nvPr/>
          </p:nvGrpSpPr>
          <p:grpSpPr>
            <a:xfrm>
              <a:off x="7802631" y="182221"/>
              <a:ext cx="238082" cy="103714"/>
              <a:chOff x="2667374" y="2712291"/>
              <a:chExt cx="238082" cy="103714"/>
            </a:xfrm>
          </p:grpSpPr>
          <p:sp>
            <p:nvSpPr>
              <p:cNvPr id="41" name="object 12">
                <a:extLst>
                  <a:ext uri="{FF2B5EF4-FFF2-40B4-BE49-F238E27FC236}">
                    <a16:creationId xmlns:a16="http://schemas.microsoft.com/office/drawing/2014/main" id="{A0F196C2-1ABD-A84E-BE86-E8C7E35D5D8F}"/>
                  </a:ext>
                </a:extLst>
              </p:cNvPr>
              <p:cNvSpPr/>
              <p:nvPr/>
            </p:nvSpPr>
            <p:spPr>
              <a:xfrm>
                <a:off x="2667374" y="2712291"/>
                <a:ext cx="238082" cy="103714"/>
              </a:xfrm>
              <a:custGeom>
                <a:avLst/>
                <a:gdLst/>
                <a:ahLst/>
                <a:cxnLst/>
                <a:rect l="l" t="t" r="r" b="b"/>
                <a:pathLst>
                  <a:path w="90170" h="90170">
                    <a:moveTo>
                      <a:pt x="89839" y="89839"/>
                    </a:moveTo>
                    <a:lnTo>
                      <a:pt x="0" y="89839"/>
                    </a:lnTo>
                    <a:lnTo>
                      <a:pt x="0" y="0"/>
                    </a:lnTo>
                    <a:lnTo>
                      <a:pt x="89839" y="0"/>
                    </a:lnTo>
                    <a:lnTo>
                      <a:pt x="89839" y="89839"/>
                    </a:lnTo>
                    <a:close/>
                  </a:path>
                </a:pathLst>
              </a:custGeom>
              <a:solidFill>
                <a:schemeClr val="bg1"/>
              </a:solidFill>
            </p:spPr>
            <p:txBody>
              <a:bodyPr wrap="square" lIns="0" tIns="0" rIns="0" bIns="0" rtlCol="0"/>
              <a:lstStyle/>
              <a:p>
                <a:endParaRPr/>
              </a:p>
            </p:txBody>
          </p:sp>
          <p:sp>
            <p:nvSpPr>
              <p:cNvPr id="42" name="object 12">
                <a:extLst>
                  <a:ext uri="{FF2B5EF4-FFF2-40B4-BE49-F238E27FC236}">
                    <a16:creationId xmlns:a16="http://schemas.microsoft.com/office/drawing/2014/main" id="{A0F196C2-1ABD-A84E-BE86-E8C7E35D5D8F}"/>
                  </a:ext>
                </a:extLst>
              </p:cNvPr>
              <p:cNvSpPr/>
              <p:nvPr/>
            </p:nvSpPr>
            <p:spPr>
              <a:xfrm>
                <a:off x="2739089" y="2712291"/>
                <a:ext cx="103714" cy="103714"/>
              </a:xfrm>
              <a:custGeom>
                <a:avLst/>
                <a:gdLst/>
                <a:ahLst/>
                <a:cxnLst/>
                <a:rect l="l" t="t" r="r" b="b"/>
                <a:pathLst>
                  <a:path w="90170" h="90170">
                    <a:moveTo>
                      <a:pt x="89839" y="89839"/>
                    </a:moveTo>
                    <a:lnTo>
                      <a:pt x="0" y="89839"/>
                    </a:lnTo>
                    <a:lnTo>
                      <a:pt x="0" y="0"/>
                    </a:lnTo>
                    <a:lnTo>
                      <a:pt x="89839" y="0"/>
                    </a:lnTo>
                    <a:lnTo>
                      <a:pt x="89839" y="89839"/>
                    </a:lnTo>
                    <a:close/>
                  </a:path>
                </a:pathLst>
              </a:custGeom>
              <a:solidFill>
                <a:srgbClr val="334286"/>
              </a:solidFill>
            </p:spPr>
            <p:txBody>
              <a:bodyPr wrap="square" lIns="0" tIns="0" rIns="0" bIns="0" rtlCol="0"/>
              <a:lstStyle/>
              <a:p>
                <a:endParaRPr/>
              </a:p>
            </p:txBody>
          </p:sp>
        </p:grpSp>
      </p:grpSp>
      <p:sp>
        <p:nvSpPr>
          <p:cNvPr id="14" name="Прямоугольник 13"/>
          <p:cNvSpPr/>
          <p:nvPr/>
        </p:nvSpPr>
        <p:spPr>
          <a:xfrm>
            <a:off x="3048000" y="2080939"/>
            <a:ext cx="6092825" cy="369332"/>
          </a:xfrm>
          <a:prstGeom prst="rect">
            <a:avLst/>
          </a:prstGeom>
        </p:spPr>
        <p:txBody>
          <a:bodyPr>
            <a:spAutoFit/>
          </a:bodyPr>
          <a:lstStyle/>
          <a:p>
            <a:endParaRPr lang="ru-RU" dirty="0"/>
          </a:p>
        </p:txBody>
      </p:sp>
      <p:sp>
        <p:nvSpPr>
          <p:cNvPr id="15" name="Прямоугольник 14"/>
          <p:cNvSpPr/>
          <p:nvPr/>
        </p:nvSpPr>
        <p:spPr>
          <a:xfrm>
            <a:off x="6380958" y="2122489"/>
            <a:ext cx="4357718" cy="369332"/>
          </a:xfrm>
          <a:prstGeom prst="rect">
            <a:avLst/>
          </a:prstGeom>
        </p:spPr>
        <p:txBody>
          <a:bodyPr wrap="square">
            <a:spAutoFit/>
          </a:bodyPr>
          <a:lstStyle/>
          <a:p>
            <a:pPr algn="ctr"/>
            <a:endParaRPr lang="ru-RU" dirty="0">
              <a:solidFill>
                <a:schemeClr val="bg1">
                  <a:lumMod val="50000"/>
                </a:schemeClr>
              </a:solidFill>
            </a:endParaRPr>
          </a:p>
        </p:txBody>
      </p:sp>
      <p:sp>
        <p:nvSpPr>
          <p:cNvPr id="63" name="Овал 62"/>
          <p:cNvSpPr/>
          <p:nvPr/>
        </p:nvSpPr>
        <p:spPr>
          <a:xfrm>
            <a:off x="4880760" y="3786190"/>
            <a:ext cx="2714644" cy="2000264"/>
          </a:xfrm>
          <a:prstGeom prst="ellipse">
            <a:avLst/>
          </a:prstGeom>
          <a:solidFill>
            <a:srgbClr val="FFC000"/>
          </a:solidFill>
          <a:ln>
            <a:noFill/>
          </a:ln>
          <a:scene3d>
            <a:camera prst="orthographicFront">
              <a:rot lat="0" lon="0" rev="0"/>
            </a:camera>
            <a:lightRig rig="threePt" dir="t">
              <a:rot lat="0" lon="0" rev="1200000"/>
            </a:lightRig>
          </a:scene3d>
          <a:sp3d>
            <a:bevelT w="63500" h="25400"/>
          </a:sp3d>
        </p:spPr>
        <p:style>
          <a:lnRef idx="0">
            <a:schemeClr val="accent5"/>
          </a:lnRef>
          <a:fillRef idx="3">
            <a:schemeClr val="accent5"/>
          </a:fillRef>
          <a:effectRef idx="3">
            <a:schemeClr val="accent5"/>
          </a:effectRef>
          <a:fontRef idx="minor">
            <a:schemeClr val="lt1"/>
          </a:fontRef>
        </p:style>
        <p:txBody>
          <a:bodyPr rtlCol="0" anchor="ctr"/>
          <a:lstStyle/>
          <a:p>
            <a:pPr algn="ctr" fontAlgn="auto">
              <a:spcBef>
                <a:spcPts val="0"/>
              </a:spcBef>
              <a:spcAft>
                <a:spcPts val="0"/>
              </a:spcAft>
              <a:defRPr/>
            </a:pPr>
            <a:r>
              <a:rPr lang="ru-RU" sz="1600" b="1" dirty="0">
                <a:solidFill>
                  <a:schemeClr val="bg1"/>
                </a:solidFill>
              </a:rPr>
              <a:t>Выплаты социального характера (гр.11)</a:t>
            </a:r>
          </a:p>
        </p:txBody>
      </p:sp>
      <p:grpSp>
        <p:nvGrpSpPr>
          <p:cNvPr id="64" name="Группа 63"/>
          <p:cNvGrpSpPr/>
          <p:nvPr/>
        </p:nvGrpSpPr>
        <p:grpSpPr>
          <a:xfrm>
            <a:off x="5102289" y="2071678"/>
            <a:ext cx="2214578" cy="1714512"/>
            <a:chOff x="5095074" y="2071678"/>
            <a:chExt cx="2214578" cy="1714512"/>
          </a:xfrm>
          <a:solidFill>
            <a:schemeClr val="accent1"/>
          </a:solidFill>
        </p:grpSpPr>
        <p:sp>
          <p:nvSpPr>
            <p:cNvPr id="65" name="Скругленный прямоугольник 64"/>
            <p:cNvSpPr/>
            <p:nvPr/>
          </p:nvSpPr>
          <p:spPr>
            <a:xfrm>
              <a:off x="5095074" y="2071678"/>
              <a:ext cx="2214578" cy="1080000"/>
            </a:xfrm>
            <a:prstGeom prst="roundRect">
              <a:avLst/>
            </a:prstGeom>
            <a:grpFill/>
          </p:spPr>
          <p:style>
            <a:lnRef idx="1">
              <a:schemeClr val="accent1"/>
            </a:lnRef>
            <a:fillRef idx="2">
              <a:schemeClr val="accent1"/>
            </a:fillRef>
            <a:effectRef idx="1">
              <a:schemeClr val="accent1"/>
            </a:effectRef>
            <a:fontRef idx="minor">
              <a:schemeClr val="dk1"/>
            </a:fontRef>
          </p:style>
          <p:txBody>
            <a:bodyPr rtlCol="0" anchor="ctr"/>
            <a:lstStyle/>
            <a:p>
              <a:pPr algn="ctr" fontAlgn="auto">
                <a:lnSpc>
                  <a:spcPct val="95000"/>
                </a:lnSpc>
                <a:spcBef>
                  <a:spcPts val="0"/>
                </a:spcBef>
                <a:spcAft>
                  <a:spcPts val="0"/>
                </a:spcAft>
                <a:defRPr/>
              </a:pPr>
              <a:r>
                <a:rPr lang="ru-RU" sz="1600" dirty="0">
                  <a:solidFill>
                    <a:schemeClr val="bg1"/>
                  </a:solidFill>
                </a:rPr>
                <a:t>Выплаты, вознаграждения при выходе</a:t>
              </a:r>
              <a:br>
                <a:rPr lang="ru-RU" sz="1600" dirty="0">
                  <a:solidFill>
                    <a:schemeClr val="bg1"/>
                  </a:solidFill>
                </a:rPr>
              </a:br>
              <a:r>
                <a:rPr lang="ru-RU" sz="1600" dirty="0">
                  <a:solidFill>
                    <a:schemeClr val="bg1"/>
                  </a:solidFill>
                </a:rPr>
                <a:t>на пенсию</a:t>
              </a:r>
            </a:p>
          </p:txBody>
        </p:sp>
        <p:cxnSp>
          <p:nvCxnSpPr>
            <p:cNvPr id="66" name="Прямая со стрелкой 65"/>
            <p:cNvCxnSpPr>
              <a:stCxn id="65" idx="2"/>
              <a:endCxn id="63" idx="0"/>
            </p:cNvCxnSpPr>
            <p:nvPr/>
          </p:nvCxnSpPr>
          <p:spPr>
            <a:xfrm rot="16200000" flipH="1">
              <a:off x="5902966" y="3451074"/>
              <a:ext cx="634512" cy="35719"/>
            </a:xfrm>
            <a:prstGeom prst="straightConnector1">
              <a:avLst/>
            </a:prstGeom>
            <a:grpFill/>
            <a:ln w="19050">
              <a:solidFill>
                <a:srgbClr val="9A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67" name="Группа 66"/>
          <p:cNvGrpSpPr/>
          <p:nvPr/>
        </p:nvGrpSpPr>
        <p:grpSpPr>
          <a:xfrm>
            <a:off x="7197854" y="2071677"/>
            <a:ext cx="4255202" cy="2007445"/>
            <a:chOff x="7197854" y="2071677"/>
            <a:chExt cx="4255202" cy="2007445"/>
          </a:xfrm>
          <a:solidFill>
            <a:schemeClr val="accent1"/>
          </a:solidFill>
        </p:grpSpPr>
        <p:sp>
          <p:nvSpPr>
            <p:cNvPr id="68" name="Скругленный прямоугольник 67"/>
            <p:cNvSpPr/>
            <p:nvPr/>
          </p:nvSpPr>
          <p:spPr>
            <a:xfrm>
              <a:off x="8309784" y="2071677"/>
              <a:ext cx="3143272" cy="1079999"/>
            </a:xfrm>
            <a:prstGeom prst="roundRect">
              <a:avLst/>
            </a:prstGeom>
            <a:grpFill/>
          </p:spPr>
          <p:style>
            <a:lnRef idx="1">
              <a:schemeClr val="accent1"/>
            </a:lnRef>
            <a:fillRef idx="2">
              <a:schemeClr val="accent1"/>
            </a:fillRef>
            <a:effectRef idx="1">
              <a:schemeClr val="accent1"/>
            </a:effectRef>
            <a:fontRef idx="minor">
              <a:schemeClr val="dk1"/>
            </a:fontRef>
          </p:style>
          <p:txBody>
            <a:bodyPr rtlCol="0" anchor="ctr"/>
            <a:lstStyle/>
            <a:p>
              <a:pPr algn="ctr" fontAlgn="auto">
                <a:spcBef>
                  <a:spcPts val="0"/>
                </a:spcBef>
                <a:spcAft>
                  <a:spcPts val="0"/>
                </a:spcAft>
                <a:defRPr/>
              </a:pPr>
              <a:r>
                <a:rPr lang="ru-RU" sz="1600" dirty="0">
                  <a:solidFill>
                    <a:schemeClr val="bg1"/>
                  </a:solidFill>
                </a:rPr>
                <a:t>Страховые премии (взносы), уплаченные организацией </a:t>
              </a:r>
              <a:br>
                <a:rPr lang="ru-RU" sz="1600" dirty="0">
                  <a:solidFill>
                    <a:schemeClr val="bg1"/>
                  </a:solidFill>
                </a:rPr>
              </a:br>
              <a:r>
                <a:rPr lang="ru-RU" sz="1600" dirty="0">
                  <a:solidFill>
                    <a:schemeClr val="bg1"/>
                  </a:solidFill>
                </a:rPr>
                <a:t>по договорам</a:t>
              </a:r>
              <a:br>
                <a:rPr lang="ru-RU" sz="1600" dirty="0">
                  <a:solidFill>
                    <a:schemeClr val="bg1"/>
                  </a:solidFill>
                </a:rPr>
              </a:br>
              <a:r>
                <a:rPr lang="ru-RU" sz="1600" dirty="0">
                  <a:solidFill>
                    <a:schemeClr val="bg1"/>
                  </a:solidFill>
                </a:rPr>
                <a:t>медицинского страхования</a:t>
              </a:r>
            </a:p>
          </p:txBody>
        </p:sp>
        <p:cxnSp>
          <p:nvCxnSpPr>
            <p:cNvPr id="69" name="Прямая со стрелкой 68"/>
            <p:cNvCxnSpPr>
              <a:endCxn id="63" idx="7"/>
            </p:cNvCxnSpPr>
            <p:nvPr/>
          </p:nvCxnSpPr>
          <p:spPr>
            <a:xfrm flipH="1">
              <a:off x="7197854" y="3148914"/>
              <a:ext cx="1165516" cy="930208"/>
            </a:xfrm>
            <a:prstGeom prst="straightConnector1">
              <a:avLst/>
            </a:prstGeom>
            <a:grpFill/>
            <a:ln w="19050">
              <a:solidFill>
                <a:srgbClr val="9A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70" name="Группа 69"/>
          <p:cNvGrpSpPr/>
          <p:nvPr/>
        </p:nvGrpSpPr>
        <p:grpSpPr>
          <a:xfrm>
            <a:off x="7595403" y="3615399"/>
            <a:ext cx="3859001" cy="1089239"/>
            <a:chOff x="5660420" y="3697083"/>
            <a:chExt cx="3146094" cy="1089239"/>
          </a:xfrm>
          <a:solidFill>
            <a:schemeClr val="accent1"/>
          </a:solidFill>
        </p:grpSpPr>
        <p:sp>
          <p:nvSpPr>
            <p:cNvPr id="71" name="Скругленный прямоугольник 70"/>
            <p:cNvSpPr/>
            <p:nvPr/>
          </p:nvSpPr>
          <p:spPr>
            <a:xfrm>
              <a:off x="6286513" y="3697083"/>
              <a:ext cx="2520001" cy="1089239"/>
            </a:xfrm>
            <a:prstGeom prst="roundRect">
              <a:avLst/>
            </a:prstGeom>
            <a:grpFill/>
          </p:spPr>
          <p:style>
            <a:lnRef idx="1">
              <a:schemeClr val="accent1"/>
            </a:lnRef>
            <a:fillRef idx="2">
              <a:schemeClr val="accent1"/>
            </a:fillRef>
            <a:effectRef idx="1">
              <a:schemeClr val="accent1"/>
            </a:effectRef>
            <a:fontRef idx="minor">
              <a:schemeClr val="dk1"/>
            </a:fontRef>
          </p:style>
          <p:txBody>
            <a:bodyPr rtlCol="0" anchor="ctr"/>
            <a:lstStyle/>
            <a:p>
              <a:pPr algn="ctr" fontAlgn="auto">
                <a:spcBef>
                  <a:spcPts val="0"/>
                </a:spcBef>
                <a:spcAft>
                  <a:spcPts val="1200"/>
                </a:spcAft>
                <a:defRPr/>
              </a:pPr>
              <a:r>
                <a:rPr lang="ru-RU" sz="1600" dirty="0">
                  <a:solidFill>
                    <a:schemeClr val="bg1"/>
                  </a:solidFill>
                </a:rPr>
                <a:t>Оплата стоимости проездных документов</a:t>
              </a:r>
            </a:p>
          </p:txBody>
        </p:sp>
        <p:cxnSp>
          <p:nvCxnSpPr>
            <p:cNvPr id="72" name="Прямая со стрелкой 71"/>
            <p:cNvCxnSpPr>
              <a:stCxn id="71" idx="1"/>
            </p:cNvCxnSpPr>
            <p:nvPr/>
          </p:nvCxnSpPr>
          <p:spPr>
            <a:xfrm flipH="1">
              <a:off x="5660420" y="4241703"/>
              <a:ext cx="626093" cy="421109"/>
            </a:xfrm>
            <a:prstGeom prst="straightConnector1">
              <a:avLst/>
            </a:prstGeom>
            <a:grpFill/>
            <a:ln w="19050">
              <a:solidFill>
                <a:srgbClr val="9A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73" name="Группа 72"/>
          <p:cNvGrpSpPr/>
          <p:nvPr/>
        </p:nvGrpSpPr>
        <p:grpSpPr>
          <a:xfrm>
            <a:off x="7242349" y="5054322"/>
            <a:ext cx="4396891" cy="1175264"/>
            <a:chOff x="7056165" y="4976810"/>
            <a:chExt cx="4396891" cy="1175264"/>
          </a:xfrm>
          <a:solidFill>
            <a:schemeClr val="accent1"/>
          </a:solidFill>
        </p:grpSpPr>
        <p:sp>
          <p:nvSpPr>
            <p:cNvPr id="74" name="Скругленный прямоугольник 73"/>
            <p:cNvSpPr/>
            <p:nvPr/>
          </p:nvSpPr>
          <p:spPr>
            <a:xfrm>
              <a:off x="8166908" y="4976810"/>
              <a:ext cx="3286148" cy="1175264"/>
            </a:xfrm>
            <a:prstGeom prst="roundRect">
              <a:avLst/>
            </a:prstGeom>
            <a:grpFill/>
          </p:spPr>
          <p:style>
            <a:lnRef idx="1">
              <a:schemeClr val="accent1"/>
            </a:lnRef>
            <a:fillRef idx="2">
              <a:schemeClr val="accent1"/>
            </a:fillRef>
            <a:effectRef idx="1">
              <a:schemeClr val="accent1"/>
            </a:effectRef>
            <a:fontRef idx="minor">
              <a:schemeClr val="dk1"/>
            </a:fontRef>
          </p:style>
          <p:txBody>
            <a:bodyPr rtlCol="0" anchor="ctr"/>
            <a:lstStyle/>
            <a:p>
              <a:pPr algn="ctr">
                <a:lnSpc>
                  <a:spcPct val="110000"/>
                </a:lnSpc>
                <a:defRPr/>
              </a:pPr>
              <a:r>
                <a:rPr lang="ru-RU" sz="1600" dirty="0">
                  <a:solidFill>
                    <a:schemeClr val="bg1"/>
                  </a:solidFill>
                </a:rPr>
                <a:t>Оплата путевок (компенсации) на лечение, отдых, экскурсии работникам и членам семей</a:t>
              </a:r>
            </a:p>
          </p:txBody>
        </p:sp>
        <p:cxnSp>
          <p:nvCxnSpPr>
            <p:cNvPr id="75" name="Прямая со стрелкой 74"/>
            <p:cNvCxnSpPr>
              <a:stCxn id="74" idx="1"/>
            </p:cNvCxnSpPr>
            <p:nvPr/>
          </p:nvCxnSpPr>
          <p:spPr>
            <a:xfrm flipH="1" flipV="1">
              <a:off x="7056165" y="5351752"/>
              <a:ext cx="1110743" cy="212690"/>
            </a:xfrm>
            <a:prstGeom prst="straightConnector1">
              <a:avLst/>
            </a:prstGeom>
            <a:grpFill/>
            <a:ln w="19050">
              <a:solidFill>
                <a:srgbClr val="9A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76" name="Группа 75"/>
          <p:cNvGrpSpPr/>
          <p:nvPr/>
        </p:nvGrpSpPr>
        <p:grpSpPr>
          <a:xfrm>
            <a:off x="766614" y="5054322"/>
            <a:ext cx="4338094" cy="1175264"/>
            <a:chOff x="738160" y="5085184"/>
            <a:chExt cx="4338094" cy="1175264"/>
          </a:xfrm>
        </p:grpSpPr>
        <p:sp>
          <p:nvSpPr>
            <p:cNvPr id="77" name="Скругленный прямоугольник 76"/>
            <p:cNvSpPr/>
            <p:nvPr/>
          </p:nvSpPr>
          <p:spPr>
            <a:xfrm>
              <a:off x="738160" y="5085184"/>
              <a:ext cx="3552276" cy="1175264"/>
            </a:xfrm>
            <a:prstGeom prst="roundRect">
              <a:avLst/>
            </a:prstGeom>
            <a:solidFill>
              <a:schemeClr val="accent1"/>
            </a:solidFill>
          </p:spPr>
          <p:style>
            <a:lnRef idx="1">
              <a:schemeClr val="accent1"/>
            </a:lnRef>
            <a:fillRef idx="2">
              <a:schemeClr val="accent1"/>
            </a:fillRef>
            <a:effectRef idx="1">
              <a:schemeClr val="accent1"/>
            </a:effectRef>
            <a:fontRef idx="minor">
              <a:schemeClr val="dk1"/>
            </a:fontRef>
          </p:style>
          <p:txBody>
            <a:bodyPr rtlCol="0" anchor="ctr"/>
            <a:lstStyle/>
            <a:p>
              <a:pPr algn="ctr" fontAlgn="auto">
                <a:spcBef>
                  <a:spcPts val="0"/>
                </a:spcBef>
                <a:spcAft>
                  <a:spcPts val="0"/>
                </a:spcAft>
                <a:defRPr/>
              </a:pPr>
              <a:r>
                <a:rPr lang="ru-RU" sz="1600" dirty="0">
                  <a:solidFill>
                    <a:schemeClr val="bg1"/>
                  </a:solidFill>
                </a:rPr>
                <a:t>Материальная помощь, предоставленная </a:t>
              </a:r>
              <a:r>
                <a:rPr lang="ru-RU" sz="1600" i="1" dirty="0">
                  <a:solidFill>
                    <a:srgbClr val="FFC000"/>
                  </a:solidFill>
                </a:rPr>
                <a:t>отдельным</a:t>
              </a:r>
              <a:r>
                <a:rPr lang="ru-RU" sz="1600" dirty="0">
                  <a:solidFill>
                    <a:srgbClr val="FFC000"/>
                  </a:solidFill>
                </a:rPr>
                <a:t> </a:t>
              </a:r>
              <a:r>
                <a:rPr lang="ru-RU" sz="1600" dirty="0">
                  <a:solidFill>
                    <a:schemeClr val="bg1"/>
                  </a:solidFill>
                </a:rPr>
                <a:t>работникам по семейным обстоятельствам</a:t>
              </a:r>
            </a:p>
          </p:txBody>
        </p:sp>
        <p:cxnSp>
          <p:nvCxnSpPr>
            <p:cNvPr id="78" name="Прямая со стрелкой 77"/>
            <p:cNvCxnSpPr>
              <a:stCxn id="77" idx="3"/>
            </p:cNvCxnSpPr>
            <p:nvPr/>
          </p:nvCxnSpPr>
          <p:spPr>
            <a:xfrm flipV="1">
              <a:off x="4290436" y="5435340"/>
              <a:ext cx="785818" cy="237476"/>
            </a:xfrm>
            <a:prstGeom prst="straightConnector1">
              <a:avLst/>
            </a:prstGeom>
            <a:ln w="19050">
              <a:solidFill>
                <a:srgbClr val="9A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79" name="Группа 78"/>
          <p:cNvGrpSpPr/>
          <p:nvPr/>
        </p:nvGrpSpPr>
        <p:grpSpPr>
          <a:xfrm>
            <a:off x="910630" y="3615399"/>
            <a:ext cx="3984732" cy="1080000"/>
            <a:chOff x="467065" y="3615399"/>
            <a:chExt cx="4428298" cy="1080000"/>
          </a:xfrm>
          <a:solidFill>
            <a:schemeClr val="accent1"/>
          </a:solidFill>
        </p:grpSpPr>
        <p:sp>
          <p:nvSpPr>
            <p:cNvPr id="80" name="Скругленный прямоугольник 79"/>
            <p:cNvSpPr/>
            <p:nvPr/>
          </p:nvSpPr>
          <p:spPr>
            <a:xfrm>
              <a:off x="467065" y="3615399"/>
              <a:ext cx="3643338" cy="1080000"/>
            </a:xfrm>
            <a:prstGeom prst="roundRect">
              <a:avLst/>
            </a:prstGeom>
            <a:grpFill/>
            <a:ln>
              <a:solidFill>
                <a:schemeClr val="accent1"/>
              </a:solidFill>
            </a:ln>
          </p:spPr>
          <p:style>
            <a:lnRef idx="1">
              <a:schemeClr val="accent1"/>
            </a:lnRef>
            <a:fillRef idx="2">
              <a:schemeClr val="accent1"/>
            </a:fillRef>
            <a:effectRef idx="1">
              <a:schemeClr val="accent1"/>
            </a:effectRef>
            <a:fontRef idx="minor">
              <a:schemeClr val="dk1"/>
            </a:fontRef>
          </p:style>
          <p:txBody>
            <a:bodyPr rtlCol="0" anchor="ctr"/>
            <a:lstStyle/>
            <a:p>
              <a:pPr algn="ctr" fontAlgn="auto">
                <a:spcBef>
                  <a:spcPts val="0"/>
                </a:spcBef>
                <a:spcAft>
                  <a:spcPts val="0"/>
                </a:spcAft>
                <a:defRPr/>
              </a:pPr>
              <a:r>
                <a:rPr lang="ru-RU" sz="1600" dirty="0">
                  <a:solidFill>
                    <a:schemeClr val="bg1"/>
                  </a:solidFill>
                </a:rPr>
                <a:t>Оплата абонементов </a:t>
              </a:r>
              <a:br>
                <a:rPr lang="ru-RU" sz="1600" dirty="0">
                  <a:solidFill>
                    <a:schemeClr val="bg1"/>
                  </a:solidFill>
                </a:rPr>
              </a:br>
              <a:r>
                <a:rPr lang="ru-RU" sz="1600" dirty="0">
                  <a:solidFill>
                    <a:schemeClr val="bg1"/>
                  </a:solidFill>
                </a:rPr>
                <a:t>в группы здоровья, занятий </a:t>
              </a:r>
              <a:br>
                <a:rPr lang="ru-RU" sz="1600" dirty="0">
                  <a:solidFill>
                    <a:schemeClr val="bg1"/>
                  </a:solidFill>
                </a:rPr>
              </a:br>
              <a:r>
                <a:rPr lang="ru-RU" sz="1600" dirty="0">
                  <a:solidFill>
                    <a:schemeClr val="bg1"/>
                  </a:solidFill>
                </a:rPr>
                <a:t>в спортивных секциях  и т.п.)</a:t>
              </a:r>
            </a:p>
          </p:txBody>
        </p:sp>
        <p:cxnSp>
          <p:nvCxnSpPr>
            <p:cNvPr id="81" name="Прямая со стрелкой 80"/>
            <p:cNvCxnSpPr>
              <a:stCxn id="80" idx="3"/>
            </p:cNvCxnSpPr>
            <p:nvPr/>
          </p:nvCxnSpPr>
          <p:spPr>
            <a:xfrm>
              <a:off x="4110403" y="4155399"/>
              <a:ext cx="784960" cy="363030"/>
            </a:xfrm>
            <a:prstGeom prst="straightConnector1">
              <a:avLst/>
            </a:prstGeom>
            <a:grpFill/>
            <a:ln w="19050">
              <a:solidFill>
                <a:srgbClr val="9A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40" name="Группа 39"/>
          <p:cNvGrpSpPr/>
          <p:nvPr/>
        </p:nvGrpSpPr>
        <p:grpSpPr>
          <a:xfrm>
            <a:off x="1014441" y="2068914"/>
            <a:ext cx="4576709" cy="1864142"/>
            <a:chOff x="252000" y="2071678"/>
            <a:chExt cx="4576709" cy="1864142"/>
          </a:xfrm>
        </p:grpSpPr>
        <p:sp>
          <p:nvSpPr>
            <p:cNvPr id="43" name="Скругленный прямоугольник 42"/>
            <p:cNvSpPr/>
            <p:nvPr/>
          </p:nvSpPr>
          <p:spPr>
            <a:xfrm>
              <a:off x="252000" y="2071678"/>
              <a:ext cx="2880000" cy="1080000"/>
            </a:xfrm>
            <a:prstGeom prst="roundRect">
              <a:avLst/>
            </a:prstGeom>
            <a:solidFill>
              <a:schemeClr val="accent1"/>
            </a:solidFill>
          </p:spPr>
          <p:style>
            <a:lnRef idx="1">
              <a:schemeClr val="accent1"/>
            </a:lnRef>
            <a:fillRef idx="2">
              <a:schemeClr val="accent1"/>
            </a:fillRef>
            <a:effectRef idx="1">
              <a:schemeClr val="accent1"/>
            </a:effectRef>
            <a:fontRef idx="minor">
              <a:schemeClr val="dk1"/>
            </a:fontRef>
          </p:style>
          <p:txBody>
            <a:bodyPr rtlCol="0" anchor="ctr"/>
            <a:lstStyle/>
            <a:p>
              <a:pPr algn="ctr" fontAlgn="auto">
                <a:spcBef>
                  <a:spcPts val="0"/>
                </a:spcBef>
                <a:spcAft>
                  <a:spcPts val="0"/>
                </a:spcAft>
                <a:defRPr/>
              </a:pPr>
              <a:r>
                <a:rPr lang="ru-RU" sz="1600" dirty="0">
                  <a:solidFill>
                    <a:schemeClr val="bg1"/>
                  </a:solidFill>
                </a:rPr>
                <a:t>Выходное пособие, </a:t>
              </a:r>
              <a:br>
                <a:rPr lang="ru-RU" sz="1600" dirty="0">
                  <a:solidFill>
                    <a:schemeClr val="bg1"/>
                  </a:solidFill>
                </a:rPr>
              </a:br>
              <a:r>
                <a:rPr lang="ru-RU" sz="1600" dirty="0">
                  <a:solidFill>
                    <a:schemeClr val="bg1"/>
                  </a:solidFill>
                </a:rPr>
                <a:t>дополнительные компенсации </a:t>
              </a:r>
              <a:br>
                <a:rPr lang="ru-RU" sz="1600" dirty="0">
                  <a:solidFill>
                    <a:schemeClr val="bg1"/>
                  </a:solidFill>
                </a:rPr>
              </a:br>
              <a:r>
                <a:rPr lang="ru-RU" sz="1600" dirty="0">
                  <a:solidFill>
                    <a:schemeClr val="bg1"/>
                  </a:solidFill>
                </a:rPr>
                <a:t>при увольнении</a:t>
              </a:r>
            </a:p>
          </p:txBody>
        </p:sp>
        <p:cxnSp>
          <p:nvCxnSpPr>
            <p:cNvPr id="44" name="Прямая со стрелкой 43"/>
            <p:cNvCxnSpPr/>
            <p:nvPr/>
          </p:nvCxnSpPr>
          <p:spPr>
            <a:xfrm>
              <a:off x="3112921" y="2643333"/>
              <a:ext cx="1715788" cy="1292487"/>
            </a:xfrm>
            <a:prstGeom prst="straightConnector1">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77074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3">
                                            <p:bg/>
                                          </p:spTgt>
                                        </p:tgtEl>
                                        <p:attrNameLst>
                                          <p:attrName>style.visibility</p:attrName>
                                        </p:attrNameLst>
                                      </p:cBhvr>
                                      <p:to>
                                        <p:strVal val="visible"/>
                                      </p:to>
                                    </p:set>
                                    <p:animEffect transition="in" filter="wipe(up)">
                                      <p:cBhvr>
                                        <p:cTn id="7" dur="500"/>
                                        <p:tgtEl>
                                          <p:spTgt spid="63">
                                            <p:bg/>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3">
                                            <p:txEl>
                                              <p:pRg st="0" end="0"/>
                                            </p:txEl>
                                          </p:spTgt>
                                        </p:tgtEl>
                                        <p:attrNameLst>
                                          <p:attrName>style.visibility</p:attrName>
                                        </p:attrNameLst>
                                      </p:cBhvr>
                                      <p:to>
                                        <p:strVal val="visible"/>
                                      </p:to>
                                    </p:set>
                                    <p:animEffect transition="in" filter="wipe(up)">
                                      <p:cBhvr>
                                        <p:cTn id="11" dur="500"/>
                                        <p:tgtEl>
                                          <p:spTgt spid="63">
                                            <p:txEl>
                                              <p:pRg st="0" end="0"/>
                                            </p:txEl>
                                          </p:spTgt>
                                        </p:tgtEl>
                                      </p:cBhvr>
                                    </p:animEffect>
                                  </p:childTnLst>
                                </p:cTn>
                              </p:par>
                              <p:par>
                                <p:cTn id="12" presetID="22" presetClass="entr" presetSubtype="1" fill="hold"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wipe(up)">
                                      <p:cBhvr>
                                        <p:cTn id="14" dur="1000"/>
                                        <p:tgtEl>
                                          <p:spTgt spid="67"/>
                                        </p:tgtEl>
                                      </p:cBhvr>
                                    </p:animEffect>
                                  </p:childTnLst>
                                </p:cTn>
                              </p:par>
                              <p:par>
                                <p:cTn id="15" presetID="22" presetClass="entr" presetSubtype="1" fill="hold" nodeType="with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up)">
                                      <p:cBhvr>
                                        <p:cTn id="17" dur="1000"/>
                                        <p:tgtEl>
                                          <p:spTgt spid="64"/>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70"/>
                                        </p:tgtEl>
                                        <p:attrNameLst>
                                          <p:attrName>style.visibility</p:attrName>
                                        </p:attrNameLst>
                                      </p:cBhvr>
                                      <p:to>
                                        <p:strVal val="visible"/>
                                      </p:to>
                                    </p:set>
                                    <p:animEffect transition="in" filter="wipe(right)">
                                      <p:cBhvr>
                                        <p:cTn id="21" dur="500"/>
                                        <p:tgtEl>
                                          <p:spTgt spid="70"/>
                                        </p:tgtEl>
                                      </p:cBhvr>
                                    </p:animEffect>
                                  </p:childTnLst>
                                </p:cTn>
                              </p:par>
                            </p:childTnLst>
                          </p:cTn>
                        </p:par>
                        <p:par>
                          <p:cTn id="22" fill="hold">
                            <p:stCondLst>
                              <p:cond delay="2000"/>
                            </p:stCondLst>
                            <p:childTnLst>
                              <p:par>
                                <p:cTn id="23" presetID="22" presetClass="entr" presetSubtype="4" fill="hold" nodeType="afterEffect">
                                  <p:stCondLst>
                                    <p:cond delay="0"/>
                                  </p:stCondLst>
                                  <p:childTnLst>
                                    <p:set>
                                      <p:cBhvr>
                                        <p:cTn id="24" dur="1" fill="hold">
                                          <p:stCondLst>
                                            <p:cond delay="0"/>
                                          </p:stCondLst>
                                        </p:cTn>
                                        <p:tgtEl>
                                          <p:spTgt spid="73"/>
                                        </p:tgtEl>
                                        <p:attrNameLst>
                                          <p:attrName>style.visibility</p:attrName>
                                        </p:attrNameLst>
                                      </p:cBhvr>
                                      <p:to>
                                        <p:strVal val="visible"/>
                                      </p:to>
                                    </p:set>
                                    <p:animEffect transition="in" filter="wipe(down)">
                                      <p:cBhvr>
                                        <p:cTn id="25" dur="500"/>
                                        <p:tgtEl>
                                          <p:spTgt spid="73"/>
                                        </p:tgtEl>
                                      </p:cBhvr>
                                    </p:animEffect>
                                  </p:childTnLst>
                                </p:cTn>
                              </p:par>
                              <p:par>
                                <p:cTn id="26" presetID="22" presetClass="entr" presetSubtype="4" fill="hold" nodeType="withEffect">
                                  <p:stCondLst>
                                    <p:cond delay="0"/>
                                  </p:stCondLst>
                                  <p:childTnLst>
                                    <p:set>
                                      <p:cBhvr>
                                        <p:cTn id="27" dur="1" fill="hold">
                                          <p:stCondLst>
                                            <p:cond delay="0"/>
                                          </p:stCondLst>
                                        </p:cTn>
                                        <p:tgtEl>
                                          <p:spTgt spid="76"/>
                                        </p:tgtEl>
                                        <p:attrNameLst>
                                          <p:attrName>style.visibility</p:attrName>
                                        </p:attrNameLst>
                                      </p:cBhvr>
                                      <p:to>
                                        <p:strVal val="visible"/>
                                      </p:to>
                                    </p:set>
                                    <p:animEffect transition="in" filter="wipe(down)">
                                      <p:cBhvr>
                                        <p:cTn id="28" dur="500"/>
                                        <p:tgtEl>
                                          <p:spTgt spid="76"/>
                                        </p:tgtEl>
                                      </p:cBhvr>
                                    </p:animEffect>
                                  </p:childTnLst>
                                </p:cTn>
                              </p:par>
                              <p:par>
                                <p:cTn id="29" presetID="22" presetClass="entr" presetSubtype="8" fill="hold" nodeType="with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wipe(left)">
                                      <p:cBhvr>
                                        <p:cTn id="31" dur="500"/>
                                        <p:tgtEl>
                                          <p:spTgt spid="79"/>
                                        </p:tgtEl>
                                      </p:cBhvr>
                                    </p:animEffect>
                                  </p:childTnLst>
                                </p:cTn>
                              </p:par>
                            </p:childTnLst>
                          </p:cTn>
                        </p:par>
                        <p:par>
                          <p:cTn id="32" fill="hold">
                            <p:stCondLst>
                              <p:cond delay="2500"/>
                            </p:stCondLst>
                            <p:childTnLst>
                              <p:par>
                                <p:cTn id="33" presetID="22" presetClass="entr" presetSubtype="1" fill="hold"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build="allAtOnce"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кругленный прямоугольник 7"/>
          <p:cNvSpPr/>
          <p:nvPr/>
        </p:nvSpPr>
        <p:spPr>
          <a:xfrm>
            <a:off x="910630" y="1124744"/>
            <a:ext cx="10565434" cy="523321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endParaRPr lang="ru-RU" dirty="0"/>
          </a:p>
          <a:p>
            <a:endParaRPr lang="ru-RU" dirty="0"/>
          </a:p>
          <a:p>
            <a:endParaRPr lang="ru-RU" dirty="0"/>
          </a:p>
          <a:p>
            <a:endParaRPr lang="ru-RU" dirty="0"/>
          </a:p>
          <a:p>
            <a:pPr indent="457200" algn="just"/>
            <a:r>
              <a:rPr lang="ru-RU" dirty="0">
                <a:solidFill>
                  <a:schemeClr val="bg1"/>
                </a:solidFill>
              </a:rPr>
              <a:t>В </a:t>
            </a:r>
            <a:r>
              <a:rPr lang="ru-RU" sz="1600" dirty="0">
                <a:solidFill>
                  <a:schemeClr val="bg1"/>
                </a:solidFill>
              </a:rPr>
              <a:t>отчет по форме № П-4 не включаются следующие </a:t>
            </a:r>
            <a:r>
              <a:rPr lang="ru-RU" sz="1600" b="1" dirty="0">
                <a:solidFill>
                  <a:schemeClr val="bg1"/>
                </a:solidFill>
              </a:rPr>
              <a:t>расходы, которые не учитываются</a:t>
            </a:r>
            <a:br>
              <a:rPr lang="ru-RU" sz="1600" b="1" dirty="0">
                <a:solidFill>
                  <a:schemeClr val="bg1"/>
                </a:solidFill>
              </a:rPr>
            </a:br>
            <a:r>
              <a:rPr lang="ru-RU" sz="1600" b="1" dirty="0">
                <a:solidFill>
                  <a:schemeClr val="bg1"/>
                </a:solidFill>
              </a:rPr>
              <a:t>в фонде заработной платы и выплатах социального характера:</a:t>
            </a:r>
          </a:p>
          <a:p>
            <a:pPr indent="324000" algn="just">
              <a:buFont typeface="Wingdings" pitchFamily="2" charset="2"/>
              <a:buChar char="Ø"/>
            </a:pPr>
            <a:endParaRPr lang="ru-RU" sz="1600" dirty="0">
              <a:solidFill>
                <a:schemeClr val="bg1"/>
              </a:solidFill>
            </a:endParaRPr>
          </a:p>
          <a:p>
            <a:pPr indent="324000" algn="just">
              <a:buFont typeface="Wingdings" pitchFamily="2" charset="2"/>
              <a:buChar char="Ø"/>
            </a:pPr>
            <a:r>
              <a:rPr lang="ru-RU" sz="1600" dirty="0">
                <a:solidFill>
                  <a:schemeClr val="bg1"/>
                </a:solidFill>
              </a:rPr>
              <a:t>страховые взносы в Пенсионный фонд, Фонд социального страхования, Федеральный фонд обязательного медицинского страхования, территориальные фонды обязательного медицинского страхования, взносы на обязательное социальное страхование от несчастных случаев </a:t>
            </a:r>
            <a:br>
              <a:rPr lang="ru-RU" sz="1600" dirty="0">
                <a:solidFill>
                  <a:schemeClr val="bg1"/>
                </a:solidFill>
              </a:rPr>
            </a:br>
            <a:r>
              <a:rPr lang="ru-RU" sz="1600" dirty="0">
                <a:solidFill>
                  <a:schemeClr val="bg1"/>
                </a:solidFill>
              </a:rPr>
              <a:t>на производстве и профессиональных заболеваний;</a:t>
            </a:r>
          </a:p>
          <a:p>
            <a:pPr indent="324000" algn="just">
              <a:buFont typeface="Wingdings" pitchFamily="2" charset="2"/>
              <a:buChar char="Ø"/>
            </a:pPr>
            <a:endParaRPr lang="ru-RU" sz="1600" dirty="0">
              <a:solidFill>
                <a:schemeClr val="bg1"/>
              </a:solidFill>
            </a:endParaRPr>
          </a:p>
          <a:p>
            <a:pPr indent="324000" algn="just">
              <a:buFont typeface="Wingdings" pitchFamily="2" charset="2"/>
              <a:buChar char="Ø"/>
            </a:pPr>
            <a:r>
              <a:rPr lang="ru-RU" sz="1600" dirty="0">
                <a:solidFill>
                  <a:schemeClr val="bg1"/>
                </a:solidFill>
              </a:rPr>
              <a:t>пособия и другие выплаты за счет средств государственных внебюджетных фондов, в частности, пособия по временной нетрудоспособности, по беременности и родам, при рождении ребенка, </a:t>
            </a:r>
            <a:br>
              <a:rPr lang="ru-RU" sz="1600" dirty="0">
                <a:solidFill>
                  <a:schemeClr val="bg1"/>
                </a:solidFill>
              </a:rPr>
            </a:br>
            <a:r>
              <a:rPr lang="ru-RU" sz="1600" dirty="0">
                <a:solidFill>
                  <a:schemeClr val="bg1"/>
                </a:solidFill>
              </a:rPr>
              <a:t>по уходу за ребенком, оплата санаторно-курортного лечения и оздоровления работников, их семей </a:t>
            </a:r>
            <a:br>
              <a:rPr lang="ru-RU" sz="1600" dirty="0">
                <a:solidFill>
                  <a:schemeClr val="bg1"/>
                </a:solidFill>
              </a:rPr>
            </a:br>
            <a:r>
              <a:rPr lang="ru-RU" sz="1600" dirty="0">
                <a:solidFill>
                  <a:schemeClr val="bg1"/>
                </a:solidFill>
              </a:rPr>
              <a:t>и т.п., страховые выплаты по обязательному социальному страхованию от несчастных случаев </a:t>
            </a:r>
            <a:br>
              <a:rPr lang="ru-RU" sz="1600" dirty="0">
                <a:solidFill>
                  <a:schemeClr val="bg1"/>
                </a:solidFill>
              </a:rPr>
            </a:br>
            <a:r>
              <a:rPr lang="ru-RU" sz="1600" dirty="0">
                <a:solidFill>
                  <a:schemeClr val="bg1"/>
                </a:solidFill>
              </a:rPr>
              <a:t>на производстве и профессиональных заболеваний;</a:t>
            </a:r>
          </a:p>
          <a:p>
            <a:pPr indent="324000" algn="just">
              <a:buFont typeface="Wingdings" pitchFamily="2" charset="2"/>
              <a:buChar char="Ø"/>
            </a:pPr>
            <a:endParaRPr lang="ru-RU" sz="1600" dirty="0">
              <a:solidFill>
                <a:schemeClr val="bg1"/>
              </a:solidFill>
            </a:endParaRPr>
          </a:p>
          <a:p>
            <a:pPr indent="324000" algn="just">
              <a:buFont typeface="Wingdings" pitchFamily="2" charset="2"/>
              <a:buChar char="Ø"/>
            </a:pPr>
            <a:r>
              <a:rPr lang="ru-RU" sz="1600" dirty="0">
                <a:solidFill>
                  <a:schemeClr val="bg1"/>
                </a:solidFill>
              </a:rPr>
              <a:t>суммы пособий по временной нетрудоспособности, выплачиваемые за счет средств организации</a:t>
            </a:r>
            <a:br>
              <a:rPr lang="ru-RU" sz="1600" dirty="0">
                <a:solidFill>
                  <a:schemeClr val="bg1"/>
                </a:solidFill>
              </a:rPr>
            </a:br>
            <a:r>
              <a:rPr lang="ru-RU" sz="1600" dirty="0">
                <a:solidFill>
                  <a:schemeClr val="bg1"/>
                </a:solidFill>
              </a:rPr>
              <a:t>в соответствии с законодательством Российской Федерации, в том числе за первые три дня временной нетрудоспособности.</a:t>
            </a:r>
          </a:p>
          <a:p>
            <a:endParaRPr lang="ru-RU" sz="1600" dirty="0"/>
          </a:p>
          <a:p>
            <a:endParaRPr lang="ru-RU" dirty="0"/>
          </a:p>
          <a:p>
            <a:endParaRPr lang="ru-RU" dirty="0"/>
          </a:p>
          <a:p>
            <a:endParaRPr lang="ru-RU" b="1" dirty="0"/>
          </a:p>
          <a:p>
            <a:endParaRPr lang="ru-RU" dirty="0"/>
          </a:p>
        </p:txBody>
      </p:sp>
      <p:sp>
        <p:nvSpPr>
          <p:cNvPr id="9" name="Текст 8"/>
          <p:cNvSpPr>
            <a:spLocks noGrp="1"/>
          </p:cNvSpPr>
          <p:nvPr>
            <p:ph type="body" sz="quarter" idx="10"/>
          </p:nvPr>
        </p:nvSpPr>
        <p:spPr>
          <a:prstGeom prst="flowChartConnector">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dirty="0"/>
          </a:p>
          <a:p>
            <a:pPr algn="ctr"/>
            <a:r>
              <a:rPr lang="ru-RU" sz="8000" b="1" dirty="0">
                <a:solidFill>
                  <a:srgbClr val="FF0000"/>
                </a:solidFill>
                <a:cs typeface="Times New Roman" pitchFamily="18" charset="0"/>
              </a:rPr>
              <a:t>!</a:t>
            </a:r>
            <a:endParaRPr lang="ru-RU" sz="8000" dirty="0"/>
          </a:p>
          <a:p>
            <a:pPr algn="ctr"/>
            <a:endParaRPr lang="ru-RU" dirty="0"/>
          </a:p>
        </p:txBody>
      </p:sp>
    </p:spTree>
    <p:extLst>
      <p:ext uri="{BB962C8B-B14F-4D97-AF65-F5344CB8AC3E}">
        <p14:creationId xmlns:p14="http://schemas.microsoft.com/office/powerpoint/2010/main" val="1612602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wipe(up)">
                                      <p:cBhvr>
                                        <p:cTn id="7" dur="500"/>
                                        <p:tgtEl>
                                          <p:spTgt spid="8">
                                            <p:bg/>
                                          </p:spTgt>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animEffect transition="in" filter="wipe(up)">
                                      <p:cBhvr>
                                        <p:cTn id="11" dur="500"/>
                                        <p:tgtEl>
                                          <p:spTgt spid="8">
                                            <p:txEl>
                                              <p:pRg st="4" end="4"/>
                                            </p:txEl>
                                          </p:spTgt>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8">
                                            <p:txEl>
                                              <p:pRg st="6" end="6"/>
                                            </p:txEl>
                                          </p:spTgt>
                                        </p:tgtEl>
                                        <p:attrNameLst>
                                          <p:attrName>style.visibility</p:attrName>
                                        </p:attrNameLst>
                                      </p:cBhvr>
                                      <p:to>
                                        <p:strVal val="visible"/>
                                      </p:to>
                                    </p:set>
                                    <p:animEffect transition="in" filter="wipe(up)">
                                      <p:cBhvr>
                                        <p:cTn id="14" dur="500"/>
                                        <p:tgtEl>
                                          <p:spTgt spid="8">
                                            <p:txEl>
                                              <p:pRg st="6" end="6"/>
                                            </p:txEl>
                                          </p:spTgt>
                                        </p:tgtEl>
                                      </p:cBhvr>
                                    </p:animEffect>
                                  </p:childTnLst>
                                </p:cTn>
                              </p:par>
                              <p:par>
                                <p:cTn id="15" presetID="22" presetClass="entr" presetSubtype="1" fill="hold" grpId="0" nodeType="withEffect">
                                  <p:stCondLst>
                                    <p:cond delay="0"/>
                                  </p:stCondLst>
                                  <p:childTnLst>
                                    <p:set>
                                      <p:cBhvr>
                                        <p:cTn id="16" dur="1" fill="hold">
                                          <p:stCondLst>
                                            <p:cond delay="0"/>
                                          </p:stCondLst>
                                        </p:cTn>
                                        <p:tgtEl>
                                          <p:spTgt spid="8">
                                            <p:txEl>
                                              <p:pRg st="8" end="8"/>
                                            </p:txEl>
                                          </p:spTgt>
                                        </p:tgtEl>
                                        <p:attrNameLst>
                                          <p:attrName>style.visibility</p:attrName>
                                        </p:attrNameLst>
                                      </p:cBhvr>
                                      <p:to>
                                        <p:strVal val="visible"/>
                                      </p:to>
                                    </p:set>
                                    <p:animEffect transition="in" filter="wipe(up)">
                                      <p:cBhvr>
                                        <p:cTn id="17" dur="500"/>
                                        <p:tgtEl>
                                          <p:spTgt spid="8">
                                            <p:txEl>
                                              <p:pRg st="8" end="8"/>
                                            </p:txEl>
                                          </p:spTgt>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8">
                                            <p:txEl>
                                              <p:pRg st="10" end="10"/>
                                            </p:txEl>
                                          </p:spTgt>
                                        </p:tgtEl>
                                        <p:attrNameLst>
                                          <p:attrName>style.visibility</p:attrName>
                                        </p:attrNameLst>
                                      </p:cBhvr>
                                      <p:to>
                                        <p:strVal val="visible"/>
                                      </p:to>
                                    </p:set>
                                    <p:animEffect transition="in" filter="wipe(up)">
                                      <p:cBhvr>
                                        <p:cTn id="20" dur="500"/>
                                        <p:tgtEl>
                                          <p:spTgt spid="8">
                                            <p:txEl>
                                              <p:pRg st="10" end="10"/>
                                            </p:txEl>
                                          </p:spTgt>
                                        </p:tgtEl>
                                      </p:cBhvr>
                                    </p:animEffect>
                                  </p:childTnLst>
                                </p:cTn>
                              </p:par>
                            </p:childTnLst>
                          </p:cTn>
                        </p:par>
                        <p:par>
                          <p:cTn id="21" fill="hold">
                            <p:stCondLst>
                              <p:cond delay="1000"/>
                            </p:stCondLst>
                            <p:childTnLst>
                              <p:par>
                                <p:cTn id="22" presetID="35" presetClass="entr" presetSubtype="0" fill="hold" grpId="0" nodeType="afterEffect">
                                  <p:stCondLst>
                                    <p:cond delay="0"/>
                                  </p:stCondLst>
                                  <p:childTnLst>
                                    <p:set>
                                      <p:cBhvr>
                                        <p:cTn id="23" dur="1" fill="hold">
                                          <p:stCondLst>
                                            <p:cond delay="0"/>
                                          </p:stCondLst>
                                        </p:cTn>
                                        <p:tgtEl>
                                          <p:spTgt spid="9">
                                            <p:bg/>
                                          </p:spTgt>
                                        </p:tgtEl>
                                        <p:attrNameLst>
                                          <p:attrName>style.visibility</p:attrName>
                                        </p:attrNameLst>
                                      </p:cBhvr>
                                      <p:to>
                                        <p:strVal val="visible"/>
                                      </p:to>
                                    </p:set>
                                    <p:animEffect transition="in" filter="fade">
                                      <p:cBhvr>
                                        <p:cTn id="24" dur="2000"/>
                                        <p:tgtEl>
                                          <p:spTgt spid="9">
                                            <p:bg/>
                                          </p:spTgt>
                                        </p:tgtEl>
                                      </p:cBhvr>
                                    </p:animEffect>
                                    <p:anim calcmode="lin" valueType="num">
                                      <p:cBhvr>
                                        <p:cTn id="25" dur="2000" fill="hold"/>
                                        <p:tgtEl>
                                          <p:spTgt spid="9">
                                            <p:bg/>
                                          </p:spTgt>
                                        </p:tgtEl>
                                        <p:attrNameLst>
                                          <p:attrName>style.rotation</p:attrName>
                                        </p:attrNameLst>
                                      </p:cBhvr>
                                      <p:tavLst>
                                        <p:tav tm="0">
                                          <p:val>
                                            <p:fltVal val="720"/>
                                          </p:val>
                                        </p:tav>
                                        <p:tav tm="100000">
                                          <p:val>
                                            <p:fltVal val="0"/>
                                          </p:val>
                                        </p:tav>
                                      </p:tavLst>
                                    </p:anim>
                                    <p:anim calcmode="lin" valueType="num">
                                      <p:cBhvr>
                                        <p:cTn id="26" dur="2000" fill="hold"/>
                                        <p:tgtEl>
                                          <p:spTgt spid="9">
                                            <p:bg/>
                                          </p:spTgt>
                                        </p:tgtEl>
                                        <p:attrNameLst>
                                          <p:attrName>ppt_h</p:attrName>
                                        </p:attrNameLst>
                                      </p:cBhvr>
                                      <p:tavLst>
                                        <p:tav tm="0">
                                          <p:val>
                                            <p:fltVal val="0"/>
                                          </p:val>
                                        </p:tav>
                                        <p:tav tm="100000">
                                          <p:val>
                                            <p:strVal val="#ppt_h"/>
                                          </p:val>
                                        </p:tav>
                                      </p:tavLst>
                                    </p:anim>
                                    <p:anim calcmode="lin" valueType="num">
                                      <p:cBhvr>
                                        <p:cTn id="27" dur="2000" fill="hold"/>
                                        <p:tgtEl>
                                          <p:spTgt spid="9">
                                            <p:bg/>
                                          </p:spTgt>
                                        </p:tgtEl>
                                        <p:attrNameLst>
                                          <p:attrName>ppt_w</p:attrName>
                                        </p:attrNameLst>
                                      </p:cBhvr>
                                      <p:tavLst>
                                        <p:tav tm="0">
                                          <p:val>
                                            <p:fltVal val="0"/>
                                          </p:val>
                                        </p:tav>
                                        <p:tav tm="100000">
                                          <p:val>
                                            <p:strVal val="#ppt_w"/>
                                          </p:val>
                                        </p:tav>
                                      </p:tavLst>
                                    </p:anim>
                                  </p:childTnLst>
                                </p:cTn>
                              </p:par>
                            </p:childTnLst>
                          </p:cTn>
                        </p:par>
                        <p:par>
                          <p:cTn id="28" fill="hold">
                            <p:stCondLst>
                              <p:cond delay="3000"/>
                            </p:stCondLst>
                            <p:childTnLst>
                              <p:par>
                                <p:cTn id="29" presetID="35" presetClass="entr" presetSubtype="0" fill="hold" grpId="0" nodeType="afterEffect">
                                  <p:stCondLst>
                                    <p:cond delay="0"/>
                                  </p:stCondLst>
                                  <p:iterate type="lt">
                                    <p:tmPct val="0"/>
                                  </p:iterate>
                                  <p:childTnLst>
                                    <p:set>
                                      <p:cBhvr>
                                        <p:cTn id="30" dur="1" fill="hold">
                                          <p:stCondLst>
                                            <p:cond delay="0"/>
                                          </p:stCondLst>
                                        </p:cTn>
                                        <p:tgtEl>
                                          <p:spTgt spid="9">
                                            <p:txEl>
                                              <p:pRg st="1" end="1"/>
                                            </p:txEl>
                                          </p:spTgt>
                                        </p:tgtEl>
                                        <p:attrNameLst>
                                          <p:attrName>style.visibility</p:attrName>
                                        </p:attrNameLst>
                                      </p:cBhvr>
                                      <p:to>
                                        <p:strVal val="visible"/>
                                      </p:to>
                                    </p:set>
                                    <p:animEffect transition="in" filter="fade">
                                      <p:cBhvr>
                                        <p:cTn id="31" dur="2000"/>
                                        <p:tgtEl>
                                          <p:spTgt spid="9">
                                            <p:txEl>
                                              <p:pRg st="1" end="1"/>
                                            </p:txEl>
                                          </p:spTgt>
                                        </p:tgtEl>
                                      </p:cBhvr>
                                    </p:animEffect>
                                    <p:anim calcmode="lin" valueType="num">
                                      <p:cBhvr>
                                        <p:cTn id="32" dur="2000" fill="hold"/>
                                        <p:tgtEl>
                                          <p:spTgt spid="9">
                                            <p:txEl>
                                              <p:pRg st="1" end="1"/>
                                            </p:txEl>
                                          </p:spTgt>
                                        </p:tgtEl>
                                        <p:attrNameLst>
                                          <p:attrName>style.rotation</p:attrName>
                                        </p:attrNameLst>
                                      </p:cBhvr>
                                      <p:tavLst>
                                        <p:tav tm="0">
                                          <p:val>
                                            <p:fltVal val="720"/>
                                          </p:val>
                                        </p:tav>
                                        <p:tav tm="100000">
                                          <p:val>
                                            <p:fltVal val="0"/>
                                          </p:val>
                                        </p:tav>
                                      </p:tavLst>
                                    </p:anim>
                                    <p:anim calcmode="lin" valueType="num">
                                      <p:cBhvr>
                                        <p:cTn id="33" dur="2000" fill="hold"/>
                                        <p:tgtEl>
                                          <p:spTgt spid="9">
                                            <p:txEl>
                                              <p:pRg st="1" end="1"/>
                                            </p:txEl>
                                          </p:spTgt>
                                        </p:tgtEl>
                                        <p:attrNameLst>
                                          <p:attrName>ppt_h</p:attrName>
                                        </p:attrNameLst>
                                      </p:cBhvr>
                                      <p:tavLst>
                                        <p:tav tm="0">
                                          <p:val>
                                            <p:fltVal val="0"/>
                                          </p:val>
                                        </p:tav>
                                        <p:tav tm="100000">
                                          <p:val>
                                            <p:strVal val="#ppt_h"/>
                                          </p:val>
                                        </p:tav>
                                      </p:tavLst>
                                    </p:anim>
                                    <p:anim calcmode="lin" valueType="num">
                                      <p:cBhvr>
                                        <p:cTn id="34" dur="2000" fill="hold"/>
                                        <p:tgtEl>
                                          <p:spTgt spid="9">
                                            <p:txEl>
                                              <p:pRg st="1" end="1"/>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animBg="1"/>
      <p:bldP spid="9" grpId="0" build="allAtOnce"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кругленный прямоугольник 7"/>
          <p:cNvSpPr/>
          <p:nvPr/>
        </p:nvSpPr>
        <p:spPr>
          <a:xfrm>
            <a:off x="550590" y="4797152"/>
            <a:ext cx="10741251" cy="156080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endParaRPr lang="ru-RU" dirty="0"/>
          </a:p>
          <a:p>
            <a:endParaRPr lang="ru-RU" dirty="0"/>
          </a:p>
          <a:p>
            <a:endParaRPr lang="ru-RU" dirty="0"/>
          </a:p>
          <a:p>
            <a:endParaRPr lang="ru-RU" dirty="0"/>
          </a:p>
          <a:p>
            <a:pPr lvl="0"/>
            <a:endParaRPr lang="ru-RU" dirty="0"/>
          </a:p>
          <a:p>
            <a:pPr lvl="0" algn="just"/>
            <a:r>
              <a:rPr lang="ru-RU" sz="1400" dirty="0"/>
              <a:t>    Методология заполнения показателей отчетности по труду подробно изложена в Указаниях по заполнению унифицированных форм, утвержденных приказом Росстата от 30.11.2022</a:t>
            </a:r>
            <a:r>
              <a:rPr lang="en-US" sz="1400" dirty="0"/>
              <a:t> </a:t>
            </a:r>
            <a:r>
              <a:rPr lang="ru-RU" sz="1400" dirty="0"/>
              <a:t>г. № 872. </a:t>
            </a:r>
          </a:p>
          <a:p>
            <a:pPr lvl="0" algn="just"/>
            <a:r>
              <a:rPr lang="ru-RU" sz="1400" dirty="0"/>
              <a:t>    </a:t>
            </a:r>
          </a:p>
          <a:p>
            <a:pPr lvl="0" algn="just"/>
            <a:r>
              <a:rPr lang="ru-RU" sz="1400" dirty="0"/>
              <a:t>Вы можете скачать этот документ с сайта Краснодарстата в разделе </a:t>
            </a:r>
            <a:r>
              <a:rPr lang="ru-RU" sz="1400" b="1" dirty="0"/>
              <a:t>Респондентам/ Информация для респондентов/ Информационные письма /Унифицированная отчетность. </a:t>
            </a:r>
          </a:p>
          <a:p>
            <a:endParaRPr lang="ru-RU" dirty="0"/>
          </a:p>
          <a:p>
            <a:endParaRPr lang="ru-RU" sz="1600" dirty="0"/>
          </a:p>
          <a:p>
            <a:endParaRPr lang="ru-RU" dirty="0"/>
          </a:p>
          <a:p>
            <a:endParaRPr lang="ru-RU" dirty="0"/>
          </a:p>
          <a:p>
            <a:endParaRPr lang="ru-RU" b="1" dirty="0"/>
          </a:p>
          <a:p>
            <a:endParaRPr lang="ru-RU" dirty="0"/>
          </a:p>
        </p:txBody>
      </p:sp>
      <p:sp>
        <p:nvSpPr>
          <p:cNvPr id="4" name="Скругленный прямоугольник 3"/>
          <p:cNvSpPr/>
          <p:nvPr/>
        </p:nvSpPr>
        <p:spPr>
          <a:xfrm>
            <a:off x="550590" y="548680"/>
            <a:ext cx="10741251" cy="417646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just"/>
            <a:r>
              <a:rPr lang="ru-RU" sz="1000" dirty="0"/>
              <a:t>       </a:t>
            </a:r>
            <a:r>
              <a:rPr lang="ru-RU" sz="1100" dirty="0"/>
              <a:t>В связи с вступлением в силу Указа Президента Российской Федерации от 21 сентября 2022 г. № 647 «Об объявлении частичной мобилизации            в Российской Федерации», постановления Правительства Российской Федерации</a:t>
            </a:r>
            <a:r>
              <a:rPr lang="en-US" sz="1100" dirty="0"/>
              <a:t> </a:t>
            </a:r>
            <a:r>
              <a:rPr lang="ru-RU" sz="1100" dirty="0"/>
              <a:t>от 22.09.2022 № 1677 «О внесении изменений в особенности правового регулирования трудовых отношений и иных непосредственно связанных с ними отношений в 2022 и 2023 годах» и принятием проекта федерального закона «О внесении изменений в Трудовой кодекс Российской Федерации» при отражении призванных в рамках частичной мобилизации и добровольцев, заключивших соответствующие контракты в формах федерального статистического наблюдения следует иметь ввиду следующее.</a:t>
            </a:r>
          </a:p>
          <a:p>
            <a:pPr algn="just"/>
            <a:r>
              <a:rPr lang="ru-RU" sz="1100" dirty="0"/>
              <a:t>       Особенность призыва на военную службу по мобилизации в соответствии с вышеупомянутыми документами состоит в том, что за призванными сохраняется рабочее место, а действие заключенного с ними трудового договора приостанавливается на период прохождения работниками военной службы или оказания ими добровольного содействия</a:t>
            </a:r>
            <a:r>
              <a:rPr lang="en-US" sz="1100" dirty="0"/>
              <a:t> </a:t>
            </a:r>
            <a:r>
              <a:rPr lang="ru-RU" sz="1100" dirty="0"/>
              <a:t>в выполнении задач, возложенных на Вооруженные Силы Российской Федерации.</a:t>
            </a:r>
          </a:p>
          <a:p>
            <a:pPr algn="just"/>
            <a:r>
              <a:rPr lang="ru-RU" sz="1100" dirty="0"/>
              <a:t>       В этой связи призванные по мобилизации и добровольцы на весь период прохождения военной службы или оказания добровольного содействия Вооруженным Силам Российской Федерации должны включаться в списочную численность работников как целые единицы и исключаться                           из среднесписочной численности.</a:t>
            </a:r>
          </a:p>
          <a:p>
            <a:pPr algn="just"/>
            <a:r>
              <a:rPr lang="ru-RU" sz="1100" dirty="0"/>
              <a:t>       Таким образом</a:t>
            </a:r>
            <a:r>
              <a:rPr lang="en-US" sz="1100" dirty="0"/>
              <a:t> </a:t>
            </a:r>
            <a:r>
              <a:rPr lang="ru-RU" sz="1100" dirty="0">
                <a:solidFill>
                  <a:srgbClr val="FFFF00"/>
                </a:solidFill>
              </a:rPr>
              <a:t>в отчет по </a:t>
            </a:r>
            <a:r>
              <a:rPr lang="ru-RU" sz="1100" b="1" dirty="0">
                <a:solidFill>
                  <a:srgbClr val="FFFF00"/>
                </a:solidFill>
              </a:rPr>
              <a:t>форме № П-4 </a:t>
            </a:r>
            <a:r>
              <a:rPr lang="ru-RU" sz="1100" dirty="0">
                <a:solidFill>
                  <a:srgbClr val="FFFF00"/>
                </a:solidFill>
              </a:rPr>
              <a:t>«Сведения о численности и заработной плате работников» призванные по мобилизации и добровольцы                                 в </a:t>
            </a:r>
            <a:r>
              <a:rPr lang="ru-RU" sz="1100" b="1" dirty="0">
                <a:solidFill>
                  <a:srgbClr val="FFFF00"/>
                </a:solidFill>
              </a:rPr>
              <a:t>среднесписочной численности (графа 2) не отражаются</a:t>
            </a:r>
            <a:r>
              <a:rPr lang="ru-RU" sz="1100" dirty="0"/>
              <a:t>. При этом начисленные им после приостановления трудового договора (служебного контракта) </a:t>
            </a:r>
            <a:r>
              <a:rPr lang="ru-RU" sz="1100" dirty="0">
                <a:solidFill>
                  <a:srgbClr val="FFFF00"/>
                </a:solidFill>
              </a:rPr>
              <a:t>суммы выплат</a:t>
            </a:r>
            <a:r>
              <a:rPr lang="ru-RU" sz="1100" dirty="0"/>
              <a:t>, учитываемые   в фонде заработной платы в соответствии с Указаниями по заполнению форм федерального статистического наблюдения, утвержденными приказом Росстата от 30 ноября 2022 г. № 872 (например, премии по итогам работы за год), </a:t>
            </a:r>
            <a:r>
              <a:rPr lang="ru-RU" sz="1100" dirty="0">
                <a:solidFill>
                  <a:srgbClr val="FFFF00"/>
                </a:solidFill>
              </a:rPr>
              <a:t>следует отразить в фонде заработной платы, начисленной работникам </a:t>
            </a:r>
            <a:r>
              <a:rPr lang="ru-RU" sz="1100" dirty="0" err="1">
                <a:solidFill>
                  <a:srgbClr val="FFFF00"/>
                </a:solidFill>
              </a:rPr>
              <a:t>несписочного</a:t>
            </a:r>
            <a:r>
              <a:rPr lang="ru-RU" sz="1100" dirty="0">
                <a:solidFill>
                  <a:srgbClr val="FFFF00"/>
                </a:solidFill>
              </a:rPr>
              <a:t> состава (графа 10).</a:t>
            </a:r>
          </a:p>
          <a:p>
            <a:pPr algn="just"/>
            <a:r>
              <a:rPr lang="ru-RU" sz="1100" dirty="0"/>
              <a:t>       В случае, когда на место призванного или добровольца на период прохождения ими службы будут приняты иные работники по срочному трудовому договору  на время исполнения обязанностей отсутствующего работника, такие работники отражаются в отчетности аналогично принятым на «декретные ставки», т.е. включаются как в списочную, так и в среднесписочную численность, а их начисленная заработная плата –  в фонд заработной платы работников списочного состава.</a:t>
            </a:r>
          </a:p>
        </p:txBody>
      </p:sp>
    </p:spTree>
    <p:extLst>
      <p:ext uri="{BB962C8B-B14F-4D97-AF65-F5344CB8AC3E}">
        <p14:creationId xmlns:p14="http://schemas.microsoft.com/office/powerpoint/2010/main" val="187058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wipe(up)">
                                      <p:cBhvr>
                                        <p:cTn id="7" dur="500"/>
                                        <p:tgtEl>
                                          <p:spTgt spid="8">
                                            <p:bg/>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8">
                                            <p:txEl>
                                              <p:pRg st="5" end="5"/>
                                            </p:txEl>
                                          </p:spTgt>
                                        </p:tgtEl>
                                        <p:attrNameLst>
                                          <p:attrName>style.visibility</p:attrName>
                                        </p:attrNameLst>
                                      </p:cBhvr>
                                      <p:to>
                                        <p:strVal val="visible"/>
                                      </p:to>
                                    </p:set>
                                    <p:animEffect transition="in" filter="wipe(up)">
                                      <p:cBhvr>
                                        <p:cTn id="10" dur="500"/>
                                        <p:tgtEl>
                                          <p:spTgt spid="8">
                                            <p:txEl>
                                              <p:pRg st="5" end="5"/>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8">
                                            <p:txEl>
                                              <p:pRg st="6" end="6"/>
                                            </p:txEl>
                                          </p:spTgt>
                                        </p:tgtEl>
                                        <p:attrNameLst>
                                          <p:attrName>style.visibility</p:attrName>
                                        </p:attrNameLst>
                                      </p:cBhvr>
                                      <p:to>
                                        <p:strVal val="visible"/>
                                      </p:to>
                                    </p:set>
                                    <p:animEffect transition="in" filter="wipe(up)">
                                      <p:cBhvr>
                                        <p:cTn id="13" dur="500"/>
                                        <p:tgtEl>
                                          <p:spTgt spid="8">
                                            <p:txEl>
                                              <p:pRg st="6" end="6"/>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8">
                                            <p:txEl>
                                              <p:pRg st="7" end="7"/>
                                            </p:txEl>
                                          </p:spTgt>
                                        </p:tgtEl>
                                        <p:attrNameLst>
                                          <p:attrName>style.visibility</p:attrName>
                                        </p:attrNameLst>
                                      </p:cBhvr>
                                      <p:to>
                                        <p:strVal val="visible"/>
                                      </p:to>
                                    </p:set>
                                    <p:animEffect transition="in" filter="wipe(up)">
                                      <p:cBhvr>
                                        <p:cTn id="16" dur="500"/>
                                        <p:tgtEl>
                                          <p:spTgt spid="8">
                                            <p:txEl>
                                              <p:pRg st="7" end="7"/>
                                            </p:txEl>
                                          </p:spTgt>
                                        </p:tgtEl>
                                      </p:cBhvr>
                                    </p:animEffect>
                                  </p:childTnLst>
                                </p:cTn>
                              </p:par>
                            </p:childTnLst>
                          </p:cTn>
                        </p:par>
                        <p:par>
                          <p:cTn id="17" fill="hold">
                            <p:stCondLst>
                              <p:cond delay="500"/>
                            </p:stCondLst>
                            <p:childTnLst>
                              <p:par>
                                <p:cTn id="18" presetID="22" presetClass="entr" presetSubtype="1" fill="hold" grpId="0" nodeType="afterEffect">
                                  <p:stCondLst>
                                    <p:cond delay="0"/>
                                  </p:stCondLst>
                                  <p:childTnLst>
                                    <p:set>
                                      <p:cBhvr>
                                        <p:cTn id="19" dur="1" fill="hold">
                                          <p:stCondLst>
                                            <p:cond delay="0"/>
                                          </p:stCondLst>
                                        </p:cTn>
                                        <p:tgtEl>
                                          <p:spTgt spid="4">
                                            <p:bg/>
                                          </p:spTgt>
                                        </p:tgtEl>
                                        <p:attrNameLst>
                                          <p:attrName>style.visibility</p:attrName>
                                        </p:attrNameLst>
                                      </p:cBhvr>
                                      <p:to>
                                        <p:strVal val="visible"/>
                                      </p:to>
                                    </p:set>
                                    <p:animEffect transition="in" filter="wipe(up)">
                                      <p:cBhvr>
                                        <p:cTn id="20" dur="500"/>
                                        <p:tgtEl>
                                          <p:spTgt spid="4">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animBg="1"/>
      <p:bldP spid="4" grpId="0" build="allAtOnce"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3646934" y="1131629"/>
            <a:ext cx="8280920" cy="2308324"/>
          </a:xfrm>
          <a:prstGeom prst="rect">
            <a:avLst/>
          </a:prstGeom>
        </p:spPr>
        <p:txBody>
          <a:bodyPr wrap="square">
            <a:spAutoFit/>
          </a:bodyPr>
          <a:lstStyle/>
          <a:p>
            <a:pPr algn="r"/>
            <a:r>
              <a:rPr lang="ru-RU" sz="7200" dirty="0">
                <a:solidFill>
                  <a:schemeClr val="bg1"/>
                </a:solidFill>
                <a:latin typeface="+mj-lt"/>
              </a:rPr>
              <a:t>Спасибо за внимание!</a:t>
            </a:r>
          </a:p>
        </p:txBody>
      </p:sp>
      <p:sp>
        <p:nvSpPr>
          <p:cNvPr id="2" name="TextBox 1">
            <a:extLst>
              <a:ext uri="{FF2B5EF4-FFF2-40B4-BE49-F238E27FC236}">
                <a16:creationId xmlns:a16="http://schemas.microsoft.com/office/drawing/2014/main" id="{BBA595E0-FC10-4A29-7E4C-1CB83ECE9BC5}"/>
              </a:ext>
            </a:extLst>
          </p:cNvPr>
          <p:cNvSpPr txBox="1"/>
          <p:nvPr/>
        </p:nvSpPr>
        <p:spPr>
          <a:xfrm>
            <a:off x="4721536" y="4402932"/>
            <a:ext cx="7206318" cy="400110"/>
          </a:xfrm>
          <a:prstGeom prst="rect">
            <a:avLst/>
          </a:prstGeom>
          <a:noFill/>
        </p:spPr>
        <p:txBody>
          <a:bodyPr wrap="square" rtlCol="0">
            <a:spAutoFit/>
          </a:bodyPr>
          <a:lstStyle/>
          <a:p>
            <a:pPr algn="r"/>
            <a:endParaRPr lang="ru-RU" sz="2000" dirty="0">
              <a:solidFill>
                <a:schemeClr val="bg1"/>
              </a:solidFill>
            </a:endParaRPr>
          </a:p>
        </p:txBody>
      </p:sp>
      <p:sp>
        <p:nvSpPr>
          <p:cNvPr id="4" name="TextBox 3">
            <a:extLst>
              <a:ext uri="{FF2B5EF4-FFF2-40B4-BE49-F238E27FC236}">
                <a16:creationId xmlns:a16="http://schemas.microsoft.com/office/drawing/2014/main" id="{829A3FD7-A6EF-BF7E-0DB0-D86265DF66DD}"/>
              </a:ext>
            </a:extLst>
          </p:cNvPr>
          <p:cNvSpPr txBox="1"/>
          <p:nvPr/>
        </p:nvSpPr>
        <p:spPr>
          <a:xfrm>
            <a:off x="5951189" y="3439952"/>
            <a:ext cx="3530161" cy="1477328"/>
          </a:xfrm>
          <a:prstGeom prst="rect">
            <a:avLst/>
          </a:prstGeom>
          <a:noFill/>
        </p:spPr>
        <p:txBody>
          <a:bodyPr wrap="square">
            <a:spAutoFit/>
          </a:bodyPr>
          <a:lstStyle/>
          <a:p>
            <a:r>
              <a:rPr lang="ru-RU" dirty="0">
                <a:solidFill>
                  <a:schemeClr val="bg1"/>
                </a:solidFill>
              </a:rPr>
              <a:t>8(862)264-83-54</a:t>
            </a:r>
          </a:p>
          <a:p>
            <a:r>
              <a:rPr lang="ru-RU" dirty="0">
                <a:solidFill>
                  <a:schemeClr val="bg1"/>
                </a:solidFill>
              </a:rPr>
              <a:t>8(862)264-89-15 </a:t>
            </a:r>
          </a:p>
          <a:p>
            <a:r>
              <a:rPr lang="ru-RU" dirty="0">
                <a:solidFill>
                  <a:schemeClr val="bg1"/>
                </a:solidFill>
              </a:rPr>
              <a:t>8(862)264-89-09</a:t>
            </a:r>
          </a:p>
          <a:p>
            <a:r>
              <a:rPr lang="ru-RU" dirty="0">
                <a:solidFill>
                  <a:schemeClr val="bg1"/>
                </a:solidFill>
              </a:rPr>
              <a:t>8(862)264-82-27</a:t>
            </a:r>
          </a:p>
          <a:p>
            <a:r>
              <a:rPr lang="ru-RU" dirty="0">
                <a:solidFill>
                  <a:schemeClr val="bg1"/>
                </a:solidFill>
              </a:rPr>
              <a:t>8(862)264-83-21</a:t>
            </a:r>
            <a:r>
              <a:rPr lang="ru-RU" dirty="0"/>
              <a:t>.</a:t>
            </a:r>
          </a:p>
        </p:txBody>
      </p:sp>
    </p:spTree>
    <p:extLst>
      <p:ext uri="{BB962C8B-B14F-4D97-AF65-F5344CB8AC3E}">
        <p14:creationId xmlns:p14="http://schemas.microsoft.com/office/powerpoint/2010/main" val="1860983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a16="http://schemas.microsoft.com/office/drawing/2014/main" id="{B180967C-98DA-B341-B190-45990DD7FF3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B81EEA-DF2A-1C47-9781-44818CAE4220}" type="slidenum">
              <a:rPr kumimoji="0" lang="ru-RU" sz="1600" b="0" i="0" u="none" strike="noStrike" kern="1200" cap="none" spc="0" normalizeH="0" baseline="0" noProof="0" smtClean="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ru-RU" sz="16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endParaRPr>
          </a:p>
        </p:txBody>
      </p:sp>
      <p:sp>
        <p:nvSpPr>
          <p:cNvPr id="8" name="Текст 7">
            <a:extLst>
              <a:ext uri="{FF2B5EF4-FFF2-40B4-BE49-F238E27FC236}">
                <a16:creationId xmlns:a16="http://schemas.microsoft.com/office/drawing/2014/main" id="{B5761015-71A8-434D-A45F-33D2EF1CF484}"/>
              </a:ext>
            </a:extLst>
          </p:cNvPr>
          <p:cNvSpPr>
            <a:spLocks noGrp="1"/>
          </p:cNvSpPr>
          <p:nvPr>
            <p:ph type="body" sz="quarter" idx="11"/>
          </p:nvPr>
        </p:nvSpPr>
        <p:spPr>
          <a:xfrm>
            <a:off x="1" y="1580827"/>
            <a:ext cx="5051789" cy="3807348"/>
          </a:xfrm>
        </p:spPr>
        <p:txBody>
          <a:bodyPr anchor="ctr" anchorCtr="0"/>
          <a:lstStyle/>
          <a:p>
            <a:pPr algn="ctr"/>
            <a:r>
              <a:rPr lang="ru-RU" sz="2800" dirty="0"/>
              <a:t>Особенности заполнения </a:t>
            </a:r>
            <a:br>
              <a:rPr lang="ru-RU" sz="2800" dirty="0"/>
            </a:br>
            <a:r>
              <a:rPr lang="ru-RU" sz="2800" dirty="0"/>
              <a:t>формы федерального статистического наблюдения </a:t>
            </a:r>
            <a:br>
              <a:rPr lang="ru-RU" sz="2800" dirty="0"/>
            </a:br>
            <a:r>
              <a:rPr lang="ru-RU" sz="2800" dirty="0"/>
              <a:t>№ П-4 «Сведения </a:t>
            </a:r>
            <a:br>
              <a:rPr lang="ru-RU" sz="2800" dirty="0"/>
            </a:br>
            <a:r>
              <a:rPr lang="ru-RU" sz="2800" dirty="0"/>
              <a:t>о численности и заработной плате работников» (квартальная)</a:t>
            </a:r>
          </a:p>
        </p:txBody>
      </p:sp>
      <p:sp>
        <p:nvSpPr>
          <p:cNvPr id="12" name="TextBox 11">
            <a:extLst>
              <a:ext uri="{FF2B5EF4-FFF2-40B4-BE49-F238E27FC236}">
                <a16:creationId xmlns:a16="http://schemas.microsoft.com/office/drawing/2014/main" id="{62B3942C-AF2A-9941-973B-2F7A0748C5C5}"/>
              </a:ext>
            </a:extLst>
          </p:cNvPr>
          <p:cNvSpPr txBox="1"/>
          <p:nvPr/>
        </p:nvSpPr>
        <p:spPr>
          <a:xfrm>
            <a:off x="5815732" y="1405260"/>
            <a:ext cx="75523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E1002B"/>
                </a:solidFill>
                <a:effectLst/>
                <a:uLnTx/>
                <a:uFillTx/>
                <a:latin typeface="Arial" panose="020B0604020202020204" pitchFamily="34" charset="0"/>
                <a:ea typeface="+mn-ea"/>
                <a:cs typeface="Arial" panose="020B0604020202020204" pitchFamily="34" charset="0"/>
              </a:rPr>
              <a:t>01</a:t>
            </a:r>
            <a:endParaRPr kumimoji="0" lang="ru-RU" sz="4000" b="0" i="0" u="none" strike="noStrike" kern="1200" cap="none" spc="0" normalizeH="0" baseline="0" noProof="0" dirty="0">
              <a:ln>
                <a:noFill/>
              </a:ln>
              <a:solidFill>
                <a:srgbClr val="E1002B"/>
              </a:solidFill>
              <a:effectLst/>
              <a:uLnTx/>
              <a:uFillTx/>
              <a:latin typeface="Arial" panose="020B0604020202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B14577E3-77E7-0642-A0BE-22BE0A730F5D}"/>
              </a:ext>
            </a:extLst>
          </p:cNvPr>
          <p:cNvSpPr txBox="1"/>
          <p:nvPr/>
        </p:nvSpPr>
        <p:spPr>
          <a:xfrm>
            <a:off x="5815733" y="2537441"/>
            <a:ext cx="75523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E1002B"/>
                </a:solidFill>
                <a:effectLst/>
                <a:uLnTx/>
                <a:uFillTx/>
                <a:latin typeface="Arial" panose="020B0604020202020204" pitchFamily="34" charset="0"/>
                <a:ea typeface="+mn-ea"/>
                <a:cs typeface="Arial" panose="020B0604020202020204" pitchFamily="34" charset="0"/>
              </a:rPr>
              <a:t>02</a:t>
            </a:r>
            <a:endParaRPr kumimoji="0" lang="ru-RU" sz="4000" b="0" i="0" u="none" strike="noStrike" kern="1200" cap="none" spc="0" normalizeH="0" baseline="0" noProof="0" dirty="0">
              <a:ln>
                <a:noFill/>
              </a:ln>
              <a:solidFill>
                <a:srgbClr val="E1002B"/>
              </a:solidFill>
              <a:effectLst/>
              <a:uLnTx/>
              <a:uFillTx/>
              <a:latin typeface="Arial" panose="020B0604020202020204" pitchFamily="34" charset="0"/>
              <a:ea typeface="+mn-ea"/>
              <a:cs typeface="Arial" panose="020B0604020202020204" pitchFamily="34" charset="0"/>
            </a:endParaRPr>
          </a:p>
        </p:txBody>
      </p:sp>
      <p:sp>
        <p:nvSpPr>
          <p:cNvPr id="14" name="TextBox 13">
            <a:extLst>
              <a:ext uri="{FF2B5EF4-FFF2-40B4-BE49-F238E27FC236}">
                <a16:creationId xmlns:a16="http://schemas.microsoft.com/office/drawing/2014/main" id="{A131323C-2055-584D-A86B-5B9C74DDA48E}"/>
              </a:ext>
            </a:extLst>
          </p:cNvPr>
          <p:cNvSpPr txBox="1"/>
          <p:nvPr/>
        </p:nvSpPr>
        <p:spPr>
          <a:xfrm>
            <a:off x="5815733" y="3671209"/>
            <a:ext cx="75523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E1002B"/>
                </a:solidFill>
                <a:effectLst/>
                <a:uLnTx/>
                <a:uFillTx/>
                <a:latin typeface="Arial" panose="020B0604020202020204" pitchFamily="34" charset="0"/>
                <a:ea typeface="+mn-ea"/>
                <a:cs typeface="Arial" panose="020B0604020202020204" pitchFamily="34" charset="0"/>
              </a:rPr>
              <a:t>03</a:t>
            </a:r>
            <a:endParaRPr kumimoji="0" lang="ru-RU" sz="4000" b="0" i="0" u="none" strike="noStrike" kern="1200" cap="none" spc="0" normalizeH="0" baseline="0" noProof="0" dirty="0">
              <a:ln>
                <a:noFill/>
              </a:ln>
              <a:solidFill>
                <a:srgbClr val="E1002B"/>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EAA2416A-2EE2-4944-B030-405064208186}"/>
              </a:ext>
            </a:extLst>
          </p:cNvPr>
          <p:cNvSpPr txBox="1"/>
          <p:nvPr/>
        </p:nvSpPr>
        <p:spPr>
          <a:xfrm>
            <a:off x="6570970" y="1495965"/>
            <a:ext cx="6150617" cy="369332"/>
          </a:xfrm>
          <a:prstGeom prst="rect">
            <a:avLst/>
          </a:prstGeom>
          <a:noFill/>
        </p:spPr>
        <p:txBody>
          <a:bodyPr wrap="square">
            <a:spAutoFit/>
          </a:bodyPr>
          <a:lstStyle/>
          <a:p>
            <a:pPr marL="26670">
              <a:lnSpc>
                <a:spcPct val="100000"/>
              </a:lnSpc>
              <a:spcBef>
                <a:spcPts val="1335"/>
              </a:spcBef>
            </a:pPr>
            <a:r>
              <a:rPr lang="ru-RU" spc="-25" dirty="0">
                <a:latin typeface="Arial"/>
                <a:cs typeface="Arial"/>
              </a:rPr>
              <a:t>Основные нормативные документы</a:t>
            </a:r>
            <a:endParaRPr lang="ru-RU" sz="1400" dirty="0">
              <a:latin typeface="Arial"/>
              <a:cs typeface="Arial"/>
            </a:endParaRPr>
          </a:p>
        </p:txBody>
      </p:sp>
      <p:sp>
        <p:nvSpPr>
          <p:cNvPr id="2" name="TextBox 1">
            <a:extLst>
              <a:ext uri="{FF2B5EF4-FFF2-40B4-BE49-F238E27FC236}">
                <a16:creationId xmlns:a16="http://schemas.microsoft.com/office/drawing/2014/main" id="{1B782C94-1AC8-470D-1F27-6CF5AD6B65CB}"/>
              </a:ext>
            </a:extLst>
          </p:cNvPr>
          <p:cNvSpPr txBox="1"/>
          <p:nvPr/>
        </p:nvSpPr>
        <p:spPr>
          <a:xfrm>
            <a:off x="6606367" y="3760002"/>
            <a:ext cx="6150617" cy="369332"/>
          </a:xfrm>
          <a:prstGeom prst="rect">
            <a:avLst/>
          </a:prstGeom>
          <a:noFill/>
        </p:spPr>
        <p:txBody>
          <a:bodyPr wrap="square">
            <a:spAutoFit/>
          </a:bodyPr>
          <a:lstStyle/>
          <a:p>
            <a:pPr marL="26670">
              <a:lnSpc>
                <a:spcPct val="100000"/>
              </a:lnSpc>
              <a:spcBef>
                <a:spcPts val="1335"/>
              </a:spcBef>
            </a:pPr>
            <a:r>
              <a:rPr lang="ru-RU" spc="-25" dirty="0">
                <a:latin typeface="Arial"/>
                <a:cs typeface="Arial"/>
              </a:rPr>
              <a:t>Основные показатели</a:t>
            </a:r>
            <a:endParaRPr lang="ru-RU" sz="1400" dirty="0">
              <a:latin typeface="Arial"/>
              <a:cs typeface="Arial"/>
            </a:endParaRPr>
          </a:p>
        </p:txBody>
      </p:sp>
      <p:sp>
        <p:nvSpPr>
          <p:cNvPr id="5" name="TextBox 4">
            <a:extLst>
              <a:ext uri="{FF2B5EF4-FFF2-40B4-BE49-F238E27FC236}">
                <a16:creationId xmlns:a16="http://schemas.microsoft.com/office/drawing/2014/main" id="{46023CFF-FE6C-9218-55A3-E53630D20319}"/>
              </a:ext>
            </a:extLst>
          </p:cNvPr>
          <p:cNvSpPr txBox="1"/>
          <p:nvPr/>
        </p:nvSpPr>
        <p:spPr>
          <a:xfrm>
            <a:off x="6570969" y="2646770"/>
            <a:ext cx="6150617" cy="369332"/>
          </a:xfrm>
          <a:prstGeom prst="rect">
            <a:avLst/>
          </a:prstGeom>
          <a:noFill/>
        </p:spPr>
        <p:txBody>
          <a:bodyPr wrap="square">
            <a:spAutoFit/>
          </a:bodyPr>
          <a:lstStyle/>
          <a:p>
            <a:pPr marL="26670">
              <a:lnSpc>
                <a:spcPct val="100000"/>
              </a:lnSpc>
              <a:spcBef>
                <a:spcPts val="1335"/>
              </a:spcBef>
            </a:pPr>
            <a:r>
              <a:rPr lang="ru-RU" spc="-25" dirty="0">
                <a:latin typeface="Arial"/>
                <a:cs typeface="Arial"/>
              </a:rPr>
              <a:t>Порядок предоставления</a:t>
            </a:r>
            <a:endParaRPr lang="ru-RU" sz="1400" dirty="0">
              <a:latin typeface="Arial"/>
              <a:cs typeface="Arial"/>
            </a:endParaRPr>
          </a:p>
        </p:txBody>
      </p:sp>
      <p:sp>
        <p:nvSpPr>
          <p:cNvPr id="6" name="TextBox 5">
            <a:extLst>
              <a:ext uri="{FF2B5EF4-FFF2-40B4-BE49-F238E27FC236}">
                <a16:creationId xmlns:a16="http://schemas.microsoft.com/office/drawing/2014/main" id="{9338C73C-F59F-1987-213A-9BB64471C8B9}"/>
              </a:ext>
            </a:extLst>
          </p:cNvPr>
          <p:cNvSpPr txBox="1"/>
          <p:nvPr/>
        </p:nvSpPr>
        <p:spPr>
          <a:xfrm>
            <a:off x="5851130" y="4879145"/>
            <a:ext cx="75523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E1002B"/>
                </a:solidFill>
                <a:effectLst/>
                <a:uLnTx/>
                <a:uFillTx/>
                <a:latin typeface="Arial" panose="020B0604020202020204" pitchFamily="34" charset="0"/>
                <a:ea typeface="+mn-ea"/>
                <a:cs typeface="Arial" panose="020B0604020202020204" pitchFamily="34" charset="0"/>
              </a:rPr>
              <a:t>0</a:t>
            </a:r>
            <a:r>
              <a:rPr kumimoji="0" lang="ru-RU" sz="4000" b="0" i="0" u="none" strike="noStrike" kern="1200" cap="none" spc="0" normalizeH="0" baseline="0" noProof="0" dirty="0">
                <a:ln>
                  <a:noFill/>
                </a:ln>
                <a:solidFill>
                  <a:srgbClr val="E1002B"/>
                </a:solidFill>
                <a:effectLst/>
                <a:uLnTx/>
                <a:uFillTx/>
                <a:latin typeface="Arial" panose="020B0604020202020204" pitchFamily="34" charset="0"/>
                <a:ea typeface="+mn-ea"/>
                <a:cs typeface="Arial" panose="020B0604020202020204" pitchFamily="34" charset="0"/>
              </a:rPr>
              <a:t>4</a:t>
            </a:r>
          </a:p>
        </p:txBody>
      </p:sp>
      <p:sp>
        <p:nvSpPr>
          <p:cNvPr id="7" name="TextBox 6">
            <a:extLst>
              <a:ext uri="{FF2B5EF4-FFF2-40B4-BE49-F238E27FC236}">
                <a16:creationId xmlns:a16="http://schemas.microsoft.com/office/drawing/2014/main" id="{7A119C45-A722-D4DB-AD11-75489293A176}"/>
              </a:ext>
            </a:extLst>
          </p:cNvPr>
          <p:cNvSpPr txBox="1"/>
          <p:nvPr/>
        </p:nvSpPr>
        <p:spPr>
          <a:xfrm>
            <a:off x="6621142" y="4992703"/>
            <a:ext cx="6150617" cy="646331"/>
          </a:xfrm>
          <a:prstGeom prst="rect">
            <a:avLst/>
          </a:prstGeom>
          <a:noFill/>
        </p:spPr>
        <p:txBody>
          <a:bodyPr wrap="square">
            <a:spAutoFit/>
          </a:bodyPr>
          <a:lstStyle/>
          <a:p>
            <a:pPr marL="26670">
              <a:lnSpc>
                <a:spcPct val="100000"/>
              </a:lnSpc>
              <a:spcBef>
                <a:spcPts val="1335"/>
              </a:spcBef>
            </a:pPr>
            <a:r>
              <a:rPr lang="ru-RU" sz="1800" dirty="0"/>
              <a:t>Особенности отражения призванных в рамках частичной мобилизации и добровольцев</a:t>
            </a:r>
            <a:endParaRPr lang="ru-RU" sz="1400" dirty="0">
              <a:latin typeface="Arial"/>
              <a:cs typeface="Arial"/>
            </a:endParaRPr>
          </a:p>
        </p:txBody>
      </p:sp>
    </p:spTree>
    <p:extLst>
      <p:ext uri="{BB962C8B-B14F-4D97-AF65-F5344CB8AC3E}">
        <p14:creationId xmlns:p14="http://schemas.microsoft.com/office/powerpoint/2010/main" val="2806058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a:extLst>
              <a:ext uri="{FF2B5EF4-FFF2-40B4-BE49-F238E27FC236}">
                <a16:creationId xmlns:a16="http://schemas.microsoft.com/office/drawing/2014/main" id="{265A0E87-10D4-FD41-8F6C-F627BE9C41AD}"/>
              </a:ext>
            </a:extLst>
          </p:cNvPr>
          <p:cNvSpPr>
            <a:spLocks noGrp="1"/>
          </p:cNvSpPr>
          <p:nvPr>
            <p:ph type="sldNum" sz="quarter" idx="4"/>
          </p:nvPr>
        </p:nvSpPr>
        <p:spPr/>
        <p:txBody>
          <a:bodyPr/>
          <a:lstStyle/>
          <a:p>
            <a:fld id="{41B81EEA-DF2A-1C47-9781-44818CAE4220}" type="slidenum">
              <a:rPr lang="ru-RU" smtClean="0"/>
              <a:pPr/>
              <a:t>3</a:t>
            </a:fld>
            <a:endParaRPr lang="ru-RU"/>
          </a:p>
        </p:txBody>
      </p:sp>
      <p:grpSp>
        <p:nvGrpSpPr>
          <p:cNvPr id="14" name="Группа 13">
            <a:extLst>
              <a:ext uri="{FF2B5EF4-FFF2-40B4-BE49-F238E27FC236}">
                <a16:creationId xmlns:a16="http://schemas.microsoft.com/office/drawing/2014/main" id="{CAFEBE06-6457-2D41-87DF-28AD37AA02EA}"/>
              </a:ext>
            </a:extLst>
          </p:cNvPr>
          <p:cNvGrpSpPr/>
          <p:nvPr/>
        </p:nvGrpSpPr>
        <p:grpSpPr>
          <a:xfrm>
            <a:off x="11696368" y="5699624"/>
            <a:ext cx="494045" cy="499100"/>
            <a:chOff x="9699205" y="5186438"/>
            <a:chExt cx="440055" cy="444500"/>
          </a:xfrm>
        </p:grpSpPr>
        <p:sp>
          <p:nvSpPr>
            <p:cNvPr id="15" name="object 16">
              <a:extLst>
                <a:ext uri="{FF2B5EF4-FFF2-40B4-BE49-F238E27FC236}">
                  <a16:creationId xmlns:a16="http://schemas.microsoft.com/office/drawing/2014/main" id="{E646AC26-998F-3049-9D97-56679996C0EC}"/>
                </a:ext>
              </a:extLst>
            </p:cNvPr>
            <p:cNvSpPr/>
            <p:nvPr/>
          </p:nvSpPr>
          <p:spPr>
            <a:xfrm>
              <a:off x="9699205" y="5186438"/>
              <a:ext cx="440055" cy="444500"/>
            </a:xfrm>
            <a:custGeom>
              <a:avLst/>
              <a:gdLst/>
              <a:ahLst/>
              <a:cxnLst/>
              <a:rect l="l" t="t" r="r" b="b"/>
              <a:pathLst>
                <a:path w="440054" h="444500">
                  <a:moveTo>
                    <a:pt x="0" y="0"/>
                  </a:moveTo>
                  <a:lnTo>
                    <a:pt x="439940" y="0"/>
                  </a:lnTo>
                  <a:lnTo>
                    <a:pt x="439940" y="444118"/>
                  </a:lnTo>
                  <a:lnTo>
                    <a:pt x="0" y="444118"/>
                  </a:lnTo>
                  <a:lnTo>
                    <a:pt x="0" y="0"/>
                  </a:lnTo>
                  <a:close/>
                </a:path>
              </a:pathLst>
            </a:custGeom>
            <a:solidFill>
              <a:srgbClr val="FFC32E"/>
            </a:solidFill>
          </p:spPr>
          <p:txBody>
            <a:bodyPr wrap="square" lIns="0" tIns="0" rIns="0" bIns="0" rtlCol="0"/>
            <a:lstStyle/>
            <a:p>
              <a:endParaRPr/>
            </a:p>
          </p:txBody>
        </p:sp>
        <p:sp>
          <p:nvSpPr>
            <p:cNvPr id="16" name="object 17">
              <a:extLst>
                <a:ext uri="{FF2B5EF4-FFF2-40B4-BE49-F238E27FC236}">
                  <a16:creationId xmlns:a16="http://schemas.microsoft.com/office/drawing/2014/main" id="{D397F163-1608-044A-8BCD-52D8E8F69477}"/>
                </a:ext>
              </a:extLst>
            </p:cNvPr>
            <p:cNvSpPr/>
            <p:nvPr/>
          </p:nvSpPr>
          <p:spPr>
            <a:xfrm>
              <a:off x="9859266" y="5292379"/>
              <a:ext cx="136778" cy="256938"/>
            </a:xfrm>
            <a:prstGeom prst="rect">
              <a:avLst/>
            </a:prstGeom>
            <a:blipFill>
              <a:blip r:embed="rId2" cstate="print"/>
              <a:stretch>
                <a:fillRect/>
              </a:stretch>
            </a:blipFill>
          </p:spPr>
          <p:txBody>
            <a:bodyPr wrap="square" lIns="0" tIns="0" rIns="0" bIns="0" rtlCol="0"/>
            <a:lstStyle/>
            <a:p>
              <a:endParaRPr/>
            </a:p>
          </p:txBody>
        </p:sp>
      </p:grpSp>
      <p:pic>
        <p:nvPicPr>
          <p:cNvPr id="1026" name="Picture 2"/>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rcRect l="7252" r="7252"/>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 name="Группа 16"/>
          <p:cNvGrpSpPr/>
          <p:nvPr/>
        </p:nvGrpSpPr>
        <p:grpSpPr>
          <a:xfrm>
            <a:off x="1979741" y="180467"/>
            <a:ext cx="9826721" cy="261367"/>
            <a:chOff x="1988373" y="180466"/>
            <a:chExt cx="9823989" cy="261367"/>
          </a:xfrm>
        </p:grpSpPr>
        <p:sp>
          <p:nvSpPr>
            <p:cNvPr id="18" name="object 9">
              <a:extLst>
                <a:ext uri="{FF2B5EF4-FFF2-40B4-BE49-F238E27FC236}">
                  <a16:creationId xmlns:a16="http://schemas.microsoft.com/office/drawing/2014/main" id="{222E1C3D-BC3A-D443-8563-08790B13AA2D}"/>
                </a:ext>
              </a:extLst>
            </p:cNvPr>
            <p:cNvSpPr/>
            <p:nvPr/>
          </p:nvSpPr>
          <p:spPr>
            <a:xfrm>
              <a:off x="1988373" y="234355"/>
              <a:ext cx="3024276" cy="207478"/>
            </a:xfrm>
            <a:custGeom>
              <a:avLst/>
              <a:gdLst/>
              <a:ahLst/>
              <a:cxnLst/>
              <a:rect l="l" t="t" r="r" b="b"/>
              <a:pathLst>
                <a:path w="3267075">
                  <a:moveTo>
                    <a:pt x="0" y="0"/>
                  </a:moveTo>
                  <a:lnTo>
                    <a:pt x="3266757" y="0"/>
                  </a:lnTo>
                </a:path>
              </a:pathLst>
            </a:custGeom>
            <a:ln w="25400">
              <a:solidFill>
                <a:srgbClr val="334286"/>
              </a:solidFill>
            </a:ln>
          </p:spPr>
          <p:txBody>
            <a:bodyPr wrap="square" lIns="0" tIns="0" rIns="0" bIns="0" rtlCol="0"/>
            <a:lstStyle/>
            <a:p>
              <a:endParaRPr dirty="0"/>
            </a:p>
          </p:txBody>
        </p:sp>
        <p:sp>
          <p:nvSpPr>
            <p:cNvPr id="19" name="object 11">
              <a:extLst>
                <a:ext uri="{FF2B5EF4-FFF2-40B4-BE49-F238E27FC236}">
                  <a16:creationId xmlns:a16="http://schemas.microsoft.com/office/drawing/2014/main" id="{E7D5C25E-08D6-344C-B0C6-CB0D11FF9875}"/>
                </a:ext>
              </a:extLst>
            </p:cNvPr>
            <p:cNvSpPr/>
            <p:nvPr/>
          </p:nvSpPr>
          <p:spPr>
            <a:xfrm flipV="1">
              <a:off x="5116362" y="180466"/>
              <a:ext cx="6696000" cy="52586"/>
            </a:xfrm>
            <a:custGeom>
              <a:avLst/>
              <a:gdLst/>
              <a:ahLst/>
              <a:cxnLst/>
              <a:rect l="l" t="t" r="r" b="b"/>
              <a:pathLst>
                <a:path w="3249929">
                  <a:moveTo>
                    <a:pt x="0" y="0"/>
                  </a:moveTo>
                  <a:lnTo>
                    <a:pt x="3249561" y="0"/>
                  </a:lnTo>
                </a:path>
              </a:pathLst>
            </a:custGeom>
            <a:ln w="25400">
              <a:solidFill>
                <a:srgbClr val="FFC32E"/>
              </a:solidFill>
            </a:ln>
          </p:spPr>
          <p:txBody>
            <a:bodyPr wrap="square" lIns="0" tIns="0" rIns="0" bIns="0" rtlCol="0"/>
            <a:lstStyle/>
            <a:p>
              <a:endParaRPr/>
            </a:p>
          </p:txBody>
        </p:sp>
        <p:grpSp>
          <p:nvGrpSpPr>
            <p:cNvPr id="20" name="Группа 25"/>
            <p:cNvGrpSpPr/>
            <p:nvPr/>
          </p:nvGrpSpPr>
          <p:grpSpPr>
            <a:xfrm>
              <a:off x="4940934" y="182221"/>
              <a:ext cx="238082" cy="103714"/>
              <a:chOff x="2667374" y="2712291"/>
              <a:chExt cx="238082" cy="103714"/>
            </a:xfrm>
          </p:grpSpPr>
          <p:sp>
            <p:nvSpPr>
              <p:cNvPr id="21" name="object 12">
                <a:extLst>
                  <a:ext uri="{FF2B5EF4-FFF2-40B4-BE49-F238E27FC236}">
                    <a16:creationId xmlns:a16="http://schemas.microsoft.com/office/drawing/2014/main" id="{A0F196C2-1ABD-A84E-BE86-E8C7E35D5D8F}"/>
                  </a:ext>
                </a:extLst>
              </p:cNvPr>
              <p:cNvSpPr/>
              <p:nvPr/>
            </p:nvSpPr>
            <p:spPr>
              <a:xfrm>
                <a:off x="2667374" y="2712291"/>
                <a:ext cx="238082" cy="103714"/>
              </a:xfrm>
              <a:custGeom>
                <a:avLst/>
                <a:gdLst/>
                <a:ahLst/>
                <a:cxnLst/>
                <a:rect l="l" t="t" r="r" b="b"/>
                <a:pathLst>
                  <a:path w="90170" h="90170">
                    <a:moveTo>
                      <a:pt x="89839" y="89839"/>
                    </a:moveTo>
                    <a:lnTo>
                      <a:pt x="0" y="89839"/>
                    </a:lnTo>
                    <a:lnTo>
                      <a:pt x="0" y="0"/>
                    </a:lnTo>
                    <a:lnTo>
                      <a:pt x="89839" y="0"/>
                    </a:lnTo>
                    <a:lnTo>
                      <a:pt x="89839" y="89839"/>
                    </a:lnTo>
                    <a:close/>
                  </a:path>
                </a:pathLst>
              </a:custGeom>
              <a:solidFill>
                <a:schemeClr val="bg1"/>
              </a:solidFill>
            </p:spPr>
            <p:txBody>
              <a:bodyPr wrap="square" lIns="0" tIns="0" rIns="0" bIns="0" rtlCol="0"/>
              <a:lstStyle/>
              <a:p>
                <a:endParaRPr/>
              </a:p>
            </p:txBody>
          </p:sp>
          <p:sp>
            <p:nvSpPr>
              <p:cNvPr id="23" name="object 12">
                <a:extLst>
                  <a:ext uri="{FF2B5EF4-FFF2-40B4-BE49-F238E27FC236}">
                    <a16:creationId xmlns:a16="http://schemas.microsoft.com/office/drawing/2014/main" id="{A0F196C2-1ABD-A84E-BE86-E8C7E35D5D8F}"/>
                  </a:ext>
                </a:extLst>
              </p:cNvPr>
              <p:cNvSpPr/>
              <p:nvPr/>
            </p:nvSpPr>
            <p:spPr>
              <a:xfrm>
                <a:off x="2739089" y="2712291"/>
                <a:ext cx="103714" cy="103714"/>
              </a:xfrm>
              <a:custGeom>
                <a:avLst/>
                <a:gdLst/>
                <a:ahLst/>
                <a:cxnLst/>
                <a:rect l="l" t="t" r="r" b="b"/>
                <a:pathLst>
                  <a:path w="90170" h="90170">
                    <a:moveTo>
                      <a:pt x="89839" y="89839"/>
                    </a:moveTo>
                    <a:lnTo>
                      <a:pt x="0" y="89839"/>
                    </a:lnTo>
                    <a:lnTo>
                      <a:pt x="0" y="0"/>
                    </a:lnTo>
                    <a:lnTo>
                      <a:pt x="89839" y="0"/>
                    </a:lnTo>
                    <a:lnTo>
                      <a:pt x="89839" y="89839"/>
                    </a:lnTo>
                    <a:close/>
                  </a:path>
                </a:pathLst>
              </a:custGeom>
              <a:solidFill>
                <a:srgbClr val="334286"/>
              </a:solidFill>
            </p:spPr>
            <p:txBody>
              <a:bodyPr wrap="square" lIns="0" tIns="0" rIns="0" bIns="0" rtlCol="0"/>
              <a:lstStyle/>
              <a:p>
                <a:endParaRPr/>
              </a:p>
            </p:txBody>
          </p:sp>
        </p:grpSp>
      </p:grpSp>
      <p:sp>
        <p:nvSpPr>
          <p:cNvPr id="22" name="Текст 6">
            <a:extLst>
              <a:ext uri="{FF2B5EF4-FFF2-40B4-BE49-F238E27FC236}">
                <a16:creationId xmlns:a16="http://schemas.microsoft.com/office/drawing/2014/main" id="{888AB894-DDF6-AE4B-ABE2-841897E16AA7}"/>
              </a:ext>
            </a:extLst>
          </p:cNvPr>
          <p:cNvSpPr>
            <a:spLocks noGrp="1"/>
          </p:cNvSpPr>
          <p:nvPr>
            <p:ph type="body" sz="quarter" idx="12"/>
          </p:nvPr>
        </p:nvSpPr>
        <p:spPr>
          <a:xfrm>
            <a:off x="6023198" y="880845"/>
            <a:ext cx="5544615" cy="5265292"/>
          </a:xfrm>
        </p:spPr>
        <p:txBody>
          <a:bodyPr>
            <a:noAutofit/>
          </a:bodyPr>
          <a:lstStyle/>
          <a:p>
            <a:pPr algn="just">
              <a:spcBef>
                <a:spcPts val="0"/>
              </a:spcBef>
            </a:pPr>
            <a:r>
              <a:rPr lang="ru-RU" dirty="0"/>
              <a:t>      В соответствии с </a:t>
            </a:r>
            <a:r>
              <a:rPr lang="ru-RU" b="1" dirty="0"/>
              <a:t>Федеральным законом  </a:t>
            </a:r>
            <a:br>
              <a:rPr lang="ru-RU" b="1" dirty="0"/>
            </a:br>
            <a:r>
              <a:rPr lang="ru-RU" b="1" dirty="0"/>
              <a:t>от 30 декабря 2020 г. № 500</a:t>
            </a:r>
            <a:r>
              <a:rPr lang="ru-RU" dirty="0"/>
              <a:t> «О внесении изменений  </a:t>
            </a:r>
            <a:br>
              <a:rPr lang="ru-RU" dirty="0"/>
            </a:br>
            <a:r>
              <a:rPr lang="ru-RU" dirty="0"/>
              <a:t>в Федеральный закон «Об официальном статистическом учете и системе государственной статистики в Российской Федерации» и ст. 8 Федерального закона «Об основах государственного регулирования торговой деятельности в Российской Федерации» первичные статистические данные  </a:t>
            </a:r>
            <a:br>
              <a:rPr lang="ru-RU" dirty="0"/>
            </a:br>
            <a:r>
              <a:rPr lang="ru-RU" dirty="0"/>
              <a:t>по формам федерального статистического наблюдения предоставляются в форме электронного документа, подписанного электронной подписью. Предоставление отчетности в электронном виде с применением электронно-цифровой подписи возможно через операторов спецсвязи  или по технологии Веб-сбор </a:t>
            </a:r>
            <a:br>
              <a:rPr lang="ru-RU" dirty="0"/>
            </a:br>
            <a:r>
              <a:rPr lang="ru-RU" dirty="0"/>
              <a:t>на сайте Краснодарстата (подробная информация </a:t>
            </a:r>
            <a:br>
              <a:rPr lang="ru-RU" dirty="0"/>
            </a:br>
            <a:r>
              <a:rPr lang="ru-RU" dirty="0"/>
              <a:t>о системе Веб-сбора размещена по адресу: https://23</a:t>
            </a:r>
            <a:r>
              <a:rPr lang="en-US" dirty="0"/>
              <a:t>@</a:t>
            </a:r>
            <a:r>
              <a:rPr lang="en-US" dirty="0" err="1"/>
              <a:t>rosstat</a:t>
            </a:r>
            <a:r>
              <a:rPr lang="en-US" dirty="0"/>
              <a:t>.</a:t>
            </a:r>
            <a:r>
              <a:rPr lang="ru-RU" dirty="0"/>
              <a:t>g</a:t>
            </a:r>
            <a:r>
              <a:rPr lang="en-US" dirty="0" err="1"/>
              <a:t>ov</a:t>
            </a:r>
            <a:r>
              <a:rPr lang="ru-RU" dirty="0"/>
              <a:t>.</a:t>
            </a:r>
            <a:r>
              <a:rPr lang="ru-RU" dirty="0" err="1"/>
              <a:t>ru</a:t>
            </a:r>
            <a:r>
              <a:rPr lang="ru-RU" dirty="0"/>
              <a:t>/ Респондентам/ Статистическая отчетность в электронном виде/  Система </a:t>
            </a:r>
            <a:r>
              <a:rPr lang="ru-RU" dirty="0" err="1"/>
              <a:t>Web</a:t>
            </a:r>
            <a:r>
              <a:rPr lang="ru-RU" dirty="0"/>
              <a:t>-сбора).</a:t>
            </a:r>
          </a:p>
        </p:txBody>
      </p:sp>
    </p:spTree>
    <p:extLst>
      <p:ext uri="{BB962C8B-B14F-4D97-AF65-F5344CB8AC3E}">
        <p14:creationId xmlns:p14="http://schemas.microsoft.com/office/powerpoint/2010/main" val="2217025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Группа 19">
            <a:extLst>
              <a:ext uri="{FF2B5EF4-FFF2-40B4-BE49-F238E27FC236}">
                <a16:creationId xmlns:a16="http://schemas.microsoft.com/office/drawing/2014/main" id="{CAFEBE06-6457-2D41-87DF-28AD37AA02EA}"/>
              </a:ext>
            </a:extLst>
          </p:cNvPr>
          <p:cNvGrpSpPr/>
          <p:nvPr/>
        </p:nvGrpSpPr>
        <p:grpSpPr>
          <a:xfrm>
            <a:off x="11696368" y="5699624"/>
            <a:ext cx="494045" cy="499100"/>
            <a:chOff x="9699205" y="5186438"/>
            <a:chExt cx="440055" cy="444500"/>
          </a:xfrm>
        </p:grpSpPr>
        <p:sp>
          <p:nvSpPr>
            <p:cNvPr id="21" name="object 16">
              <a:extLst>
                <a:ext uri="{FF2B5EF4-FFF2-40B4-BE49-F238E27FC236}">
                  <a16:creationId xmlns:a16="http://schemas.microsoft.com/office/drawing/2014/main" id="{E646AC26-998F-3049-9D97-56679996C0EC}"/>
                </a:ext>
              </a:extLst>
            </p:cNvPr>
            <p:cNvSpPr/>
            <p:nvPr/>
          </p:nvSpPr>
          <p:spPr>
            <a:xfrm>
              <a:off x="9699205" y="5186438"/>
              <a:ext cx="440055" cy="444500"/>
            </a:xfrm>
            <a:custGeom>
              <a:avLst/>
              <a:gdLst/>
              <a:ahLst/>
              <a:cxnLst/>
              <a:rect l="l" t="t" r="r" b="b"/>
              <a:pathLst>
                <a:path w="440054" h="444500">
                  <a:moveTo>
                    <a:pt x="0" y="0"/>
                  </a:moveTo>
                  <a:lnTo>
                    <a:pt x="439940" y="0"/>
                  </a:lnTo>
                  <a:lnTo>
                    <a:pt x="439940" y="444118"/>
                  </a:lnTo>
                  <a:lnTo>
                    <a:pt x="0" y="444118"/>
                  </a:lnTo>
                  <a:lnTo>
                    <a:pt x="0" y="0"/>
                  </a:lnTo>
                  <a:close/>
                </a:path>
              </a:pathLst>
            </a:custGeom>
            <a:solidFill>
              <a:srgbClr val="FFC32E"/>
            </a:solidFill>
          </p:spPr>
          <p:txBody>
            <a:bodyPr wrap="square" lIns="0" tIns="0" rIns="0" bIns="0" rtlCol="0"/>
            <a:lstStyle/>
            <a:p>
              <a:endParaRPr/>
            </a:p>
          </p:txBody>
        </p:sp>
        <p:sp>
          <p:nvSpPr>
            <p:cNvPr id="22" name="object 17">
              <a:extLst>
                <a:ext uri="{FF2B5EF4-FFF2-40B4-BE49-F238E27FC236}">
                  <a16:creationId xmlns:a16="http://schemas.microsoft.com/office/drawing/2014/main" id="{D397F163-1608-044A-8BCD-52D8E8F69477}"/>
                </a:ext>
              </a:extLst>
            </p:cNvPr>
            <p:cNvSpPr/>
            <p:nvPr/>
          </p:nvSpPr>
          <p:spPr>
            <a:xfrm>
              <a:off x="9859266" y="5292379"/>
              <a:ext cx="136778" cy="256938"/>
            </a:xfrm>
            <a:prstGeom prst="rect">
              <a:avLst/>
            </a:prstGeom>
            <a:blipFill>
              <a:blip r:embed="rId2" cstate="print"/>
              <a:stretch>
                <a:fillRect/>
              </a:stretch>
            </a:blipFill>
          </p:spPr>
          <p:txBody>
            <a:bodyPr wrap="square" lIns="0" tIns="0" rIns="0" bIns="0" rtlCol="0"/>
            <a:lstStyle/>
            <a:p>
              <a:endParaRPr/>
            </a:p>
          </p:txBody>
        </p:sp>
      </p:grpSp>
      <p:grpSp>
        <p:nvGrpSpPr>
          <p:cNvPr id="6" name="Группа 42"/>
          <p:cNvGrpSpPr/>
          <p:nvPr/>
        </p:nvGrpSpPr>
        <p:grpSpPr>
          <a:xfrm>
            <a:off x="1979743" y="180467"/>
            <a:ext cx="9848777" cy="261367"/>
            <a:chOff x="1980000" y="180466"/>
            <a:chExt cx="9850059" cy="261367"/>
          </a:xfrm>
        </p:grpSpPr>
        <p:sp>
          <p:nvSpPr>
            <p:cNvPr id="38" name="object 9">
              <a:extLst>
                <a:ext uri="{FF2B5EF4-FFF2-40B4-BE49-F238E27FC236}">
                  <a16:creationId xmlns:a16="http://schemas.microsoft.com/office/drawing/2014/main" id="{222E1C3D-BC3A-D443-8563-08790B13AA2D}"/>
                </a:ext>
              </a:extLst>
            </p:cNvPr>
            <p:cNvSpPr/>
            <p:nvPr/>
          </p:nvSpPr>
          <p:spPr>
            <a:xfrm>
              <a:off x="1980000" y="234355"/>
              <a:ext cx="5832000" cy="207478"/>
            </a:xfrm>
            <a:custGeom>
              <a:avLst/>
              <a:gdLst/>
              <a:ahLst/>
              <a:cxnLst/>
              <a:rect l="l" t="t" r="r" b="b"/>
              <a:pathLst>
                <a:path w="3267075">
                  <a:moveTo>
                    <a:pt x="0" y="0"/>
                  </a:moveTo>
                  <a:lnTo>
                    <a:pt x="3266757" y="0"/>
                  </a:lnTo>
                </a:path>
              </a:pathLst>
            </a:custGeom>
            <a:ln w="25400">
              <a:solidFill>
                <a:srgbClr val="334286"/>
              </a:solidFill>
            </a:ln>
          </p:spPr>
          <p:txBody>
            <a:bodyPr wrap="square" lIns="0" tIns="0" rIns="0" bIns="0" rtlCol="0"/>
            <a:lstStyle/>
            <a:p>
              <a:endParaRPr dirty="0"/>
            </a:p>
          </p:txBody>
        </p:sp>
        <p:sp>
          <p:nvSpPr>
            <p:cNvPr id="39" name="object 11">
              <a:extLst>
                <a:ext uri="{FF2B5EF4-FFF2-40B4-BE49-F238E27FC236}">
                  <a16:creationId xmlns:a16="http://schemas.microsoft.com/office/drawing/2014/main" id="{E7D5C25E-08D6-344C-B0C6-CB0D11FF9875}"/>
                </a:ext>
              </a:extLst>
            </p:cNvPr>
            <p:cNvSpPr/>
            <p:nvPr/>
          </p:nvSpPr>
          <p:spPr>
            <a:xfrm flipV="1">
              <a:off x="7978059" y="180466"/>
              <a:ext cx="3852000" cy="52586"/>
            </a:xfrm>
            <a:custGeom>
              <a:avLst/>
              <a:gdLst/>
              <a:ahLst/>
              <a:cxnLst/>
              <a:rect l="l" t="t" r="r" b="b"/>
              <a:pathLst>
                <a:path w="3249929">
                  <a:moveTo>
                    <a:pt x="0" y="0"/>
                  </a:moveTo>
                  <a:lnTo>
                    <a:pt x="3249561" y="0"/>
                  </a:lnTo>
                </a:path>
              </a:pathLst>
            </a:custGeom>
            <a:ln w="25400">
              <a:solidFill>
                <a:srgbClr val="FFC32E"/>
              </a:solidFill>
            </a:ln>
          </p:spPr>
          <p:txBody>
            <a:bodyPr wrap="square" lIns="0" tIns="0" rIns="0" bIns="0" rtlCol="0"/>
            <a:lstStyle/>
            <a:p>
              <a:endParaRPr/>
            </a:p>
          </p:txBody>
        </p:sp>
        <p:grpSp>
          <p:nvGrpSpPr>
            <p:cNvPr id="7" name="Группа 25"/>
            <p:cNvGrpSpPr/>
            <p:nvPr/>
          </p:nvGrpSpPr>
          <p:grpSpPr>
            <a:xfrm>
              <a:off x="7802631" y="182221"/>
              <a:ext cx="238082" cy="103714"/>
              <a:chOff x="2667374" y="2712291"/>
              <a:chExt cx="238082" cy="103714"/>
            </a:xfrm>
          </p:grpSpPr>
          <p:sp>
            <p:nvSpPr>
              <p:cNvPr id="41" name="object 12">
                <a:extLst>
                  <a:ext uri="{FF2B5EF4-FFF2-40B4-BE49-F238E27FC236}">
                    <a16:creationId xmlns:a16="http://schemas.microsoft.com/office/drawing/2014/main" id="{A0F196C2-1ABD-A84E-BE86-E8C7E35D5D8F}"/>
                  </a:ext>
                </a:extLst>
              </p:cNvPr>
              <p:cNvSpPr/>
              <p:nvPr/>
            </p:nvSpPr>
            <p:spPr>
              <a:xfrm>
                <a:off x="2667374" y="2712291"/>
                <a:ext cx="238082" cy="103714"/>
              </a:xfrm>
              <a:custGeom>
                <a:avLst/>
                <a:gdLst/>
                <a:ahLst/>
                <a:cxnLst/>
                <a:rect l="l" t="t" r="r" b="b"/>
                <a:pathLst>
                  <a:path w="90170" h="90170">
                    <a:moveTo>
                      <a:pt x="89839" y="89839"/>
                    </a:moveTo>
                    <a:lnTo>
                      <a:pt x="0" y="89839"/>
                    </a:lnTo>
                    <a:lnTo>
                      <a:pt x="0" y="0"/>
                    </a:lnTo>
                    <a:lnTo>
                      <a:pt x="89839" y="0"/>
                    </a:lnTo>
                    <a:lnTo>
                      <a:pt x="89839" y="89839"/>
                    </a:lnTo>
                    <a:close/>
                  </a:path>
                </a:pathLst>
              </a:custGeom>
              <a:solidFill>
                <a:schemeClr val="bg1"/>
              </a:solidFill>
            </p:spPr>
            <p:txBody>
              <a:bodyPr wrap="square" lIns="0" tIns="0" rIns="0" bIns="0" rtlCol="0"/>
              <a:lstStyle/>
              <a:p>
                <a:endParaRPr/>
              </a:p>
            </p:txBody>
          </p:sp>
          <p:sp>
            <p:nvSpPr>
              <p:cNvPr id="42" name="object 12">
                <a:extLst>
                  <a:ext uri="{FF2B5EF4-FFF2-40B4-BE49-F238E27FC236}">
                    <a16:creationId xmlns:a16="http://schemas.microsoft.com/office/drawing/2014/main" id="{A0F196C2-1ABD-A84E-BE86-E8C7E35D5D8F}"/>
                  </a:ext>
                </a:extLst>
              </p:cNvPr>
              <p:cNvSpPr/>
              <p:nvPr/>
            </p:nvSpPr>
            <p:spPr>
              <a:xfrm>
                <a:off x="2739089" y="2712291"/>
                <a:ext cx="103714" cy="103714"/>
              </a:xfrm>
              <a:custGeom>
                <a:avLst/>
                <a:gdLst/>
                <a:ahLst/>
                <a:cxnLst/>
                <a:rect l="l" t="t" r="r" b="b"/>
                <a:pathLst>
                  <a:path w="90170" h="90170">
                    <a:moveTo>
                      <a:pt x="89839" y="89839"/>
                    </a:moveTo>
                    <a:lnTo>
                      <a:pt x="0" y="89839"/>
                    </a:lnTo>
                    <a:lnTo>
                      <a:pt x="0" y="0"/>
                    </a:lnTo>
                    <a:lnTo>
                      <a:pt x="89839" y="0"/>
                    </a:lnTo>
                    <a:lnTo>
                      <a:pt x="89839" y="89839"/>
                    </a:lnTo>
                    <a:close/>
                  </a:path>
                </a:pathLst>
              </a:custGeom>
              <a:solidFill>
                <a:srgbClr val="334286"/>
              </a:solidFill>
            </p:spPr>
            <p:txBody>
              <a:bodyPr wrap="square" lIns="0" tIns="0" rIns="0" bIns="0" rtlCol="0"/>
              <a:lstStyle/>
              <a:p>
                <a:endParaRPr/>
              </a:p>
            </p:txBody>
          </p:sp>
        </p:grpSp>
      </p:grpSp>
      <p:sp>
        <p:nvSpPr>
          <p:cNvPr id="12" name="Текст 11"/>
          <p:cNvSpPr>
            <a:spLocks noGrp="1"/>
          </p:cNvSpPr>
          <p:nvPr>
            <p:ph type="body" sz="quarter" idx="12"/>
          </p:nvPr>
        </p:nvSpPr>
        <p:spPr>
          <a:xfrm>
            <a:off x="5015086" y="908721"/>
            <a:ext cx="6048672" cy="4596373"/>
          </a:xfrm>
        </p:spPr>
        <p:txBody>
          <a:bodyPr/>
          <a:lstStyle/>
          <a:p>
            <a:r>
              <a:rPr lang="ru-RU" sz="1600" dirty="0"/>
              <a:t>      </a:t>
            </a:r>
          </a:p>
          <a:p>
            <a:pPr algn="just"/>
            <a:r>
              <a:rPr lang="ru-RU" sz="1600" dirty="0"/>
              <a:t>     Организации, в отношении которых в соответствии              с Федеральным законом от 26 октября 2002г. </a:t>
            </a:r>
            <a:br>
              <a:rPr lang="ru-RU" sz="1600" dirty="0"/>
            </a:br>
            <a:r>
              <a:rPr lang="ru-RU" sz="1600" dirty="0"/>
              <a:t>№ 127-ФЗ «О несостоятельности (банкротстве)»             (далее – Закон о банкротстве) введены процедуры, применяемые в деле о банкротстве, предоставляют данные по указанной форме до завершения в соответствии               со статьей 149 Закона о банкротстве конкурсного производства и внесения в единый государственный реестр юридических лиц записи о ликвидации должника.</a:t>
            </a:r>
          </a:p>
          <a:p>
            <a:pPr algn="just"/>
            <a:endParaRPr lang="ru-RU" sz="1600" dirty="0"/>
          </a:p>
          <a:p>
            <a:pPr algn="just"/>
            <a:r>
              <a:rPr lang="ru-RU" sz="1600" dirty="0"/>
              <a:t>      Непредоставление респондентами субъектам официального статистического учета первичных статистических данных в установленном порядке                 или несвоевременное предоставление этих данных либо предоставление недостоверных первичных статистических данных согласно ст. 13.19 КоАП РФ (в ред. закона </a:t>
            </a:r>
            <a:br>
              <a:rPr lang="ru-RU" sz="1600" dirty="0"/>
            </a:br>
            <a:r>
              <a:rPr lang="ru-RU" sz="1600" dirty="0"/>
              <a:t>от 30.12.2015 № 442-ФЗ) влечет наложение административного штрафа. </a:t>
            </a:r>
          </a:p>
          <a:p>
            <a:endParaRPr lang="ru-RU" dirty="0"/>
          </a:p>
        </p:txBody>
      </p:sp>
      <p:pic>
        <p:nvPicPr>
          <p:cNvPr id="25" name="Рисунок 24">
            <a:extLst>
              <a:ext uri="{FF2B5EF4-FFF2-40B4-BE49-F238E27FC236}">
                <a16:creationId xmlns:a16="http://schemas.microsoft.com/office/drawing/2014/main" id="{25670CA5-A5EF-645B-87D7-4D38DF245D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2638" y="1340767"/>
            <a:ext cx="3382845" cy="3714805"/>
          </a:xfrm>
          <a:prstGeom prst="rect">
            <a:avLst/>
          </a:prstGeom>
        </p:spPr>
      </p:pic>
    </p:spTree>
    <p:extLst>
      <p:ext uri="{BB962C8B-B14F-4D97-AF65-F5344CB8AC3E}">
        <p14:creationId xmlns:p14="http://schemas.microsoft.com/office/powerpoint/2010/main" val="2763852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Группа 13">
            <a:extLst>
              <a:ext uri="{FF2B5EF4-FFF2-40B4-BE49-F238E27FC236}">
                <a16:creationId xmlns:a16="http://schemas.microsoft.com/office/drawing/2014/main" id="{5BD2C476-2FF3-6EB1-62DF-6E3F2134575D}"/>
              </a:ext>
            </a:extLst>
          </p:cNvPr>
          <p:cNvGrpSpPr/>
          <p:nvPr/>
        </p:nvGrpSpPr>
        <p:grpSpPr>
          <a:xfrm>
            <a:off x="679966" y="5585902"/>
            <a:ext cx="11091567" cy="1161265"/>
            <a:chOff x="520625" y="1988840"/>
            <a:chExt cx="11136886" cy="2664296"/>
          </a:xfrm>
        </p:grpSpPr>
        <p:sp>
          <p:nvSpPr>
            <p:cNvPr id="17" name="Скругленный прямоугольник 17">
              <a:extLst>
                <a:ext uri="{FF2B5EF4-FFF2-40B4-BE49-F238E27FC236}">
                  <a16:creationId xmlns:a16="http://schemas.microsoft.com/office/drawing/2014/main" id="{274FC62C-6CF0-BCA5-8A0D-58A287544328}"/>
                </a:ext>
              </a:extLst>
            </p:cNvPr>
            <p:cNvSpPr/>
            <p:nvPr/>
          </p:nvSpPr>
          <p:spPr>
            <a:xfrm>
              <a:off x="551301" y="1988840"/>
              <a:ext cx="11106210" cy="2664296"/>
            </a:xfrm>
            <a:prstGeom prst="roundRect">
              <a:avLst>
                <a:gd name="adj" fmla="val 10000"/>
              </a:avLst>
            </a:prstGeom>
          </p:spPr>
          <p:style>
            <a:lnRef idx="0">
              <a:schemeClr val="accent1"/>
            </a:lnRef>
            <a:fillRef idx="3">
              <a:schemeClr val="accent1"/>
            </a:fillRef>
            <a:effectRef idx="3">
              <a:schemeClr val="accent1"/>
            </a:effectRef>
            <a:fontRef idx="minor">
              <a:schemeClr val="dk1">
                <a:hueOff val="0"/>
                <a:satOff val="0"/>
                <a:lumOff val="0"/>
                <a:alphaOff val="0"/>
              </a:schemeClr>
            </a:fontRef>
          </p:style>
          <p:txBody>
            <a:bodyPr/>
            <a:lstStyle/>
            <a:p>
              <a:endParaRPr lang="ru-RU" dirty="0"/>
            </a:p>
          </p:txBody>
        </p:sp>
        <p:sp>
          <p:nvSpPr>
            <p:cNvPr id="20" name="Скругленный прямоугольник 4">
              <a:extLst>
                <a:ext uri="{FF2B5EF4-FFF2-40B4-BE49-F238E27FC236}">
                  <a16:creationId xmlns:a16="http://schemas.microsoft.com/office/drawing/2014/main" id="{0DEF3E58-71EB-8CAA-E6E2-66E1368F9CBA}"/>
                </a:ext>
              </a:extLst>
            </p:cNvPr>
            <p:cNvSpPr/>
            <p:nvPr/>
          </p:nvSpPr>
          <p:spPr>
            <a:xfrm>
              <a:off x="520625" y="2066874"/>
              <a:ext cx="10882542" cy="250822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marL="0" lvl="0" algn="ctr" defTabSz="622300">
                <a:lnSpc>
                  <a:spcPct val="90000"/>
                </a:lnSpc>
                <a:spcBef>
                  <a:spcPct val="0"/>
                </a:spcBef>
                <a:spcAft>
                  <a:spcPct val="35000"/>
                </a:spcAft>
              </a:pPr>
              <a:endParaRPr lang="ru-RU" sz="1800" b="0" kern="1200" dirty="0">
                <a:solidFill>
                  <a:srgbClr val="FFFFFF"/>
                </a:solidFill>
                <a:latin typeface="+mn-lt"/>
                <a:cs typeface="Times New Roman" pitchFamily="18" charset="0"/>
              </a:endParaRPr>
            </a:p>
            <a:p>
              <a:pPr marL="0" lvl="0" algn="ctr" defTabSz="622300">
                <a:lnSpc>
                  <a:spcPct val="90000"/>
                </a:lnSpc>
                <a:spcBef>
                  <a:spcPct val="0"/>
                </a:spcBef>
                <a:spcAft>
                  <a:spcPct val="35000"/>
                </a:spcAft>
              </a:pPr>
              <a:endParaRPr lang="ru-RU" sz="1400" b="0" kern="1200" dirty="0">
                <a:latin typeface="Times New Roman" pitchFamily="18" charset="0"/>
                <a:cs typeface="Times New Roman" pitchFamily="18" charset="0"/>
              </a:endParaRPr>
            </a:p>
          </p:txBody>
        </p:sp>
      </p:grpSp>
      <p:sp>
        <p:nvSpPr>
          <p:cNvPr id="24" name="Скругленный прямоугольник 4"/>
          <p:cNvSpPr/>
          <p:nvPr/>
        </p:nvSpPr>
        <p:spPr>
          <a:xfrm>
            <a:off x="604756" y="4811464"/>
            <a:ext cx="10882543" cy="138726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marL="0" lvl="0" algn="ctr" defTabSz="622300">
              <a:lnSpc>
                <a:spcPct val="90000"/>
              </a:lnSpc>
              <a:spcBef>
                <a:spcPct val="0"/>
              </a:spcBef>
              <a:spcAft>
                <a:spcPct val="35000"/>
              </a:spcAft>
            </a:pPr>
            <a:endParaRPr lang="ru-RU" sz="1800" b="0" kern="1200" dirty="0">
              <a:solidFill>
                <a:srgbClr val="FFFFFF"/>
              </a:solidFill>
              <a:latin typeface="+mn-lt"/>
              <a:cs typeface="Times New Roman" pitchFamily="18" charset="0"/>
            </a:endParaRPr>
          </a:p>
          <a:p>
            <a:pPr marL="0" lvl="0" algn="ctr" defTabSz="622300">
              <a:lnSpc>
                <a:spcPct val="90000"/>
              </a:lnSpc>
              <a:spcBef>
                <a:spcPct val="0"/>
              </a:spcBef>
              <a:spcAft>
                <a:spcPct val="35000"/>
              </a:spcAft>
            </a:pPr>
            <a:endParaRPr lang="ru-RU" sz="1400" b="0" kern="1200" dirty="0">
              <a:latin typeface="Times New Roman" pitchFamily="18" charset="0"/>
              <a:cs typeface="Times New Roman" pitchFamily="18" charset="0"/>
            </a:endParaRPr>
          </a:p>
        </p:txBody>
      </p:sp>
      <p:grpSp>
        <p:nvGrpSpPr>
          <p:cNvPr id="10" name="Группа 9"/>
          <p:cNvGrpSpPr/>
          <p:nvPr/>
        </p:nvGrpSpPr>
        <p:grpSpPr>
          <a:xfrm>
            <a:off x="679966" y="1784723"/>
            <a:ext cx="11106251" cy="3693015"/>
            <a:chOff x="520625" y="1988840"/>
            <a:chExt cx="11136885" cy="2664296"/>
          </a:xfrm>
        </p:grpSpPr>
        <p:sp>
          <p:nvSpPr>
            <p:cNvPr id="18" name="Скругленный прямоугольник 17"/>
            <p:cNvSpPr/>
            <p:nvPr/>
          </p:nvSpPr>
          <p:spPr>
            <a:xfrm>
              <a:off x="551259" y="1988840"/>
              <a:ext cx="11106251" cy="2664296"/>
            </a:xfrm>
            <a:prstGeom prst="roundRect">
              <a:avLst>
                <a:gd name="adj" fmla="val 10000"/>
              </a:avLst>
            </a:prstGeom>
          </p:spPr>
          <p:style>
            <a:lnRef idx="0">
              <a:schemeClr val="accent1"/>
            </a:lnRef>
            <a:fillRef idx="3">
              <a:schemeClr val="accent1"/>
            </a:fillRef>
            <a:effectRef idx="3">
              <a:schemeClr val="accent1"/>
            </a:effectRef>
            <a:fontRef idx="minor">
              <a:schemeClr val="dk1">
                <a:hueOff val="0"/>
                <a:satOff val="0"/>
                <a:lumOff val="0"/>
                <a:alphaOff val="0"/>
              </a:schemeClr>
            </a:fontRef>
          </p:style>
          <p:txBody>
            <a:bodyPr/>
            <a:lstStyle/>
            <a:p>
              <a:endParaRPr lang="ru-RU"/>
            </a:p>
          </p:txBody>
        </p:sp>
        <p:sp>
          <p:nvSpPr>
            <p:cNvPr id="19" name="Скругленный прямоугольник 4"/>
            <p:cNvSpPr/>
            <p:nvPr/>
          </p:nvSpPr>
          <p:spPr>
            <a:xfrm>
              <a:off x="520625" y="2066874"/>
              <a:ext cx="10882542" cy="250822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53340" rIns="53340" bIns="53340" numCol="1" spcCol="1270" anchor="ctr" anchorCtr="0">
              <a:noAutofit/>
            </a:bodyPr>
            <a:lstStyle/>
            <a:p>
              <a:pPr marL="0" lvl="0" algn="ctr" defTabSz="622300">
                <a:lnSpc>
                  <a:spcPct val="90000"/>
                </a:lnSpc>
                <a:spcBef>
                  <a:spcPct val="0"/>
                </a:spcBef>
                <a:spcAft>
                  <a:spcPct val="35000"/>
                </a:spcAft>
              </a:pPr>
              <a:endParaRPr lang="ru-RU" sz="1800" b="0" kern="1200" dirty="0">
                <a:solidFill>
                  <a:srgbClr val="FFFFFF"/>
                </a:solidFill>
                <a:latin typeface="+mn-lt"/>
                <a:cs typeface="Times New Roman" pitchFamily="18" charset="0"/>
              </a:endParaRPr>
            </a:p>
            <a:p>
              <a:pPr marL="0" lvl="0" algn="ctr" defTabSz="622300">
                <a:lnSpc>
                  <a:spcPct val="90000"/>
                </a:lnSpc>
                <a:spcBef>
                  <a:spcPct val="0"/>
                </a:spcBef>
                <a:spcAft>
                  <a:spcPct val="35000"/>
                </a:spcAft>
              </a:pPr>
              <a:endParaRPr lang="ru-RU" sz="1400" b="0" kern="1200" dirty="0">
                <a:latin typeface="Times New Roman" pitchFamily="18" charset="0"/>
                <a:cs typeface="Times New Roman" pitchFamily="18" charset="0"/>
              </a:endParaRPr>
            </a:p>
          </p:txBody>
        </p:sp>
      </p:grpSp>
      <p:grpSp>
        <p:nvGrpSpPr>
          <p:cNvPr id="9" name="Группа 8"/>
          <p:cNvGrpSpPr/>
          <p:nvPr/>
        </p:nvGrpSpPr>
        <p:grpSpPr>
          <a:xfrm>
            <a:off x="2406983" y="441832"/>
            <a:ext cx="7200800" cy="705647"/>
            <a:chOff x="2494806" y="441833"/>
            <a:chExt cx="7200800" cy="705647"/>
          </a:xfrm>
        </p:grpSpPr>
        <p:sp>
          <p:nvSpPr>
            <p:cNvPr id="15" name="Скругленный прямоугольник 14"/>
            <p:cNvSpPr/>
            <p:nvPr/>
          </p:nvSpPr>
          <p:spPr>
            <a:xfrm>
              <a:off x="2494806" y="441833"/>
              <a:ext cx="7200800" cy="705647"/>
            </a:xfrm>
            <a:prstGeom prst="roundRect">
              <a:avLst>
                <a:gd name="adj" fmla="val 10000"/>
              </a:avLst>
            </a:prstGeom>
          </p:spPr>
          <p:style>
            <a:lnRef idx="0">
              <a:schemeClr val="accent1"/>
            </a:lnRef>
            <a:fillRef idx="3">
              <a:schemeClr val="accent1"/>
            </a:fillRef>
            <a:effectRef idx="3">
              <a:schemeClr val="accent1"/>
            </a:effectRef>
            <a:fontRef idx="minor">
              <a:schemeClr val="dk1">
                <a:hueOff val="0"/>
                <a:satOff val="0"/>
                <a:lumOff val="0"/>
                <a:alphaOff val="0"/>
              </a:schemeClr>
            </a:fontRef>
          </p:style>
          <p:txBody>
            <a:bodyPr/>
            <a:lstStyle/>
            <a:p>
              <a:endParaRPr lang="ru-RU"/>
            </a:p>
          </p:txBody>
        </p:sp>
        <p:sp>
          <p:nvSpPr>
            <p:cNvPr id="16" name="Скругленный прямоугольник 4"/>
            <p:cNvSpPr/>
            <p:nvPr/>
          </p:nvSpPr>
          <p:spPr>
            <a:xfrm>
              <a:off x="2535817" y="462501"/>
              <a:ext cx="7118778" cy="66431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marL="0" lvl="0" algn="ctr" defTabSz="889000">
                <a:lnSpc>
                  <a:spcPct val="90000"/>
                </a:lnSpc>
                <a:spcBef>
                  <a:spcPct val="0"/>
                </a:spcBef>
                <a:spcAft>
                  <a:spcPct val="35000"/>
                </a:spcAft>
              </a:pPr>
              <a:endParaRPr lang="ru-RU" sz="2000" b="0" kern="1200" dirty="0">
                <a:solidFill>
                  <a:srgbClr val="FFFFFF"/>
                </a:solidFill>
                <a:latin typeface="+mn-lt"/>
                <a:cs typeface="Times New Roman" pitchFamily="18" charset="0"/>
              </a:endParaRPr>
            </a:p>
          </p:txBody>
        </p:sp>
      </p:grpSp>
      <p:sp>
        <p:nvSpPr>
          <p:cNvPr id="3" name="Текст 2"/>
          <p:cNvSpPr>
            <a:spLocks noGrp="1"/>
          </p:cNvSpPr>
          <p:nvPr>
            <p:ph type="body" sz="quarter" idx="10"/>
          </p:nvPr>
        </p:nvSpPr>
        <p:spPr>
          <a:xfrm>
            <a:off x="2114504" y="5616260"/>
            <a:ext cx="9508254" cy="937744"/>
          </a:xfrm>
        </p:spPr>
        <p:txBody>
          <a:bodyPr/>
          <a:lstStyle/>
          <a:p>
            <a:pPr algn="just"/>
            <a:r>
              <a:rPr lang="ru-RU" sz="1600" dirty="0">
                <a:solidFill>
                  <a:schemeClr val="bg1"/>
                </a:solidFill>
              </a:rPr>
              <a:t>юридические лица (кроме субъектов малого предпринимательства) всех видов экономической деятельности и форм собственности, зарегистрированные или прошедшие реорганизацию          в текущем или предыдущем году, - независимо от средней численности работников и объема оборота организации, предоставляют отчет по форме № П-4 </a:t>
            </a:r>
            <a:r>
              <a:rPr lang="ru-RU" sz="1600" b="1" dirty="0">
                <a:solidFill>
                  <a:srgbClr val="C00000"/>
                </a:solidFill>
              </a:rPr>
              <a:t>ЕЖЕМЕСЯЧНО</a:t>
            </a:r>
          </a:p>
        </p:txBody>
      </p:sp>
      <p:sp>
        <p:nvSpPr>
          <p:cNvPr id="4" name="Текст 3"/>
          <p:cNvSpPr>
            <a:spLocks noGrp="1"/>
          </p:cNvSpPr>
          <p:nvPr>
            <p:ph type="body" sz="quarter" idx="12"/>
          </p:nvPr>
        </p:nvSpPr>
        <p:spPr>
          <a:xfrm>
            <a:off x="852256" y="1502481"/>
            <a:ext cx="10840595" cy="3975258"/>
          </a:xfrm>
        </p:spPr>
        <p:txBody>
          <a:bodyPr/>
          <a:lstStyle/>
          <a:p>
            <a:pPr marL="298450" indent="-285750" algn="just">
              <a:buFontTx/>
              <a:buChar char="-"/>
            </a:pPr>
            <a:r>
              <a:rPr lang="ru-RU" dirty="0"/>
              <a:t>территориальному органу Росстата в субъекте Российской Федерации по установленному  им адресу</a:t>
            </a:r>
          </a:p>
          <a:p>
            <a:pPr algn="just"/>
            <a:r>
              <a:rPr lang="ru-RU" sz="1600" b="1" u="sng" dirty="0">
                <a:solidFill>
                  <a:srgbClr val="FFFFFF"/>
                </a:solidFill>
              </a:rPr>
              <a:t>Ежеквартально  с 1-го рабочего дня по 15-е число после отчетного периода</a:t>
            </a:r>
            <a:r>
              <a:rPr lang="ru-RU" sz="1600" b="1" dirty="0">
                <a:solidFill>
                  <a:srgbClr val="FFFFFF"/>
                </a:solidFill>
              </a:rPr>
              <a:t>:</a:t>
            </a:r>
          </a:p>
          <a:p>
            <a:pPr algn="just"/>
            <a:r>
              <a:rPr lang="ru-RU" sz="1600" dirty="0">
                <a:solidFill>
                  <a:srgbClr val="FFFFFF"/>
                </a:solidFill>
              </a:rPr>
              <a:t>юридические лица (кроме субъектов малого предпринимательства), средняя численность работников которых </a:t>
            </a:r>
            <a:br>
              <a:rPr lang="ru-RU" sz="1600" dirty="0">
                <a:solidFill>
                  <a:srgbClr val="FFFFFF"/>
                </a:solidFill>
              </a:rPr>
            </a:br>
            <a:r>
              <a:rPr lang="ru-RU" sz="1600" dirty="0">
                <a:solidFill>
                  <a:srgbClr val="FFFFFF"/>
                </a:solidFill>
              </a:rPr>
              <a:t>в течение двух предыдущих лет не превышает 15 человек, включая работающих по совместительству </a:t>
            </a:r>
            <a:br>
              <a:rPr lang="ru-RU" sz="1600" dirty="0">
                <a:solidFill>
                  <a:srgbClr val="FFFFFF"/>
                </a:solidFill>
              </a:rPr>
            </a:br>
            <a:r>
              <a:rPr lang="ru-RU" sz="1600" dirty="0">
                <a:solidFill>
                  <a:srgbClr val="FFFFFF"/>
                </a:solidFill>
              </a:rPr>
              <a:t>и договорам гражданско-правового характера, и годовой оборот организации в течение двух предыдущих лет </a:t>
            </a:r>
            <a:br>
              <a:rPr lang="ru-RU" sz="1600" dirty="0">
                <a:solidFill>
                  <a:srgbClr val="FFFFFF"/>
                </a:solidFill>
              </a:rPr>
            </a:br>
            <a:r>
              <a:rPr lang="ru-RU" sz="1600" dirty="0">
                <a:solidFill>
                  <a:srgbClr val="FFFFFF"/>
                </a:solidFill>
              </a:rPr>
              <a:t>не превышает 800 млн рублей, всех видов экономической деятельности и форм собственности.</a:t>
            </a:r>
            <a:endParaRPr lang="en-US" sz="1600" dirty="0">
              <a:solidFill>
                <a:srgbClr val="FFFFFF"/>
              </a:solidFill>
            </a:endParaRPr>
          </a:p>
          <a:p>
            <a:pPr algn="just"/>
            <a:r>
              <a:rPr lang="ru-RU" sz="1600" dirty="0">
                <a:solidFill>
                  <a:srgbClr val="FFFFFF"/>
                </a:solidFill>
              </a:rPr>
              <a:t>Для юридических лиц, средняя численность работников которых в течение двух предыдущих лет не превышает 15 человек, включая работающих по совместительству и договорам гражданско-правового характера, и годовой оборот организации в течение двух предыдущих лет не превышает 800 млн рублей, следующих организационно-правовых форм: потребительские кооперативы, потребительские общества, общественные организации, политические партии, профсоюзные организации, ассоциации (союзы), адвокатские бюро, коллегии адвокатов, казачьи общества, общины коренных малочисленных народов Российской Федерации, фонды (включая благотворительные, общественные, экологические), благотворительные учреждения, общественные учреждения, взамен предоставления формы № П-4 с ежеквартальной периодичностью устанавливается периодичность предоставления данных один раз в год по форме федерального статистического наблюдения № 1-Т «Сведения о численности и заработной плате работников».</a:t>
            </a:r>
            <a:endParaRPr lang="en-US" sz="1600" dirty="0">
              <a:solidFill>
                <a:srgbClr val="FFFFFF"/>
              </a:solidFill>
            </a:endParaRPr>
          </a:p>
          <a:p>
            <a:pPr algn="just"/>
            <a:endParaRPr lang="ru-RU" sz="1600" dirty="0">
              <a:solidFill>
                <a:srgbClr val="FFFFFF"/>
              </a:solidFill>
            </a:endParaRPr>
          </a:p>
          <a:p>
            <a:pPr>
              <a:spcBef>
                <a:spcPts val="0"/>
              </a:spcBef>
            </a:pPr>
            <a:endParaRPr lang="en-US" dirty="0">
              <a:solidFill>
                <a:srgbClr val="FFFFFF"/>
              </a:solidFill>
            </a:endParaRPr>
          </a:p>
          <a:p>
            <a:pPr>
              <a:spcBef>
                <a:spcPts val="0"/>
              </a:spcBef>
            </a:pPr>
            <a:r>
              <a:rPr lang="ru-RU" dirty="0">
                <a:solidFill>
                  <a:srgbClr val="FFFFFF"/>
                </a:solidFill>
              </a:rPr>
              <a:t> </a:t>
            </a:r>
            <a:endParaRPr lang="en-US" dirty="0">
              <a:solidFill>
                <a:srgbClr val="FFFFFF"/>
              </a:solidFill>
            </a:endParaRPr>
          </a:p>
          <a:p>
            <a:pPr>
              <a:spcBef>
                <a:spcPts val="0"/>
              </a:spcBef>
            </a:pPr>
            <a:r>
              <a:rPr lang="en-US" dirty="0">
                <a:solidFill>
                  <a:srgbClr val="FFFFFF"/>
                </a:solidFill>
              </a:rPr>
              <a:t>.</a:t>
            </a:r>
            <a:r>
              <a:rPr lang="en-US" dirty="0">
                <a:solidFill>
                  <a:schemeClr val="bg1"/>
                </a:solidFill>
              </a:rPr>
              <a:t>.</a:t>
            </a:r>
            <a:endParaRPr lang="ru-RU" dirty="0">
              <a:solidFill>
                <a:srgbClr val="FFFFFF"/>
              </a:solidFill>
            </a:endParaRPr>
          </a:p>
        </p:txBody>
      </p:sp>
      <p:grpSp>
        <p:nvGrpSpPr>
          <p:cNvPr id="5" name="Группа 19">
            <a:extLst>
              <a:ext uri="{FF2B5EF4-FFF2-40B4-BE49-F238E27FC236}">
                <a16:creationId xmlns:a16="http://schemas.microsoft.com/office/drawing/2014/main" id="{CAFEBE06-6457-2D41-87DF-28AD37AA02EA}"/>
              </a:ext>
            </a:extLst>
          </p:cNvPr>
          <p:cNvGrpSpPr/>
          <p:nvPr/>
        </p:nvGrpSpPr>
        <p:grpSpPr>
          <a:xfrm>
            <a:off x="11696368" y="5699624"/>
            <a:ext cx="494045" cy="499100"/>
            <a:chOff x="9699205" y="5186438"/>
            <a:chExt cx="440055" cy="444500"/>
          </a:xfrm>
        </p:grpSpPr>
        <p:sp>
          <p:nvSpPr>
            <p:cNvPr id="21" name="object 16">
              <a:extLst>
                <a:ext uri="{FF2B5EF4-FFF2-40B4-BE49-F238E27FC236}">
                  <a16:creationId xmlns:a16="http://schemas.microsoft.com/office/drawing/2014/main" id="{E646AC26-998F-3049-9D97-56679996C0EC}"/>
                </a:ext>
              </a:extLst>
            </p:cNvPr>
            <p:cNvSpPr/>
            <p:nvPr/>
          </p:nvSpPr>
          <p:spPr>
            <a:xfrm>
              <a:off x="9699205" y="5186438"/>
              <a:ext cx="440055" cy="444500"/>
            </a:xfrm>
            <a:custGeom>
              <a:avLst/>
              <a:gdLst/>
              <a:ahLst/>
              <a:cxnLst/>
              <a:rect l="l" t="t" r="r" b="b"/>
              <a:pathLst>
                <a:path w="440054" h="444500">
                  <a:moveTo>
                    <a:pt x="0" y="0"/>
                  </a:moveTo>
                  <a:lnTo>
                    <a:pt x="439940" y="0"/>
                  </a:lnTo>
                  <a:lnTo>
                    <a:pt x="439940" y="444118"/>
                  </a:lnTo>
                  <a:lnTo>
                    <a:pt x="0" y="444118"/>
                  </a:lnTo>
                  <a:lnTo>
                    <a:pt x="0" y="0"/>
                  </a:lnTo>
                  <a:close/>
                </a:path>
              </a:pathLst>
            </a:custGeom>
            <a:solidFill>
              <a:srgbClr val="FFC32E"/>
            </a:solidFill>
          </p:spPr>
          <p:txBody>
            <a:bodyPr wrap="square" lIns="0" tIns="0" rIns="0" bIns="0" rtlCol="0"/>
            <a:lstStyle/>
            <a:p>
              <a:endParaRPr/>
            </a:p>
          </p:txBody>
        </p:sp>
        <p:sp>
          <p:nvSpPr>
            <p:cNvPr id="22" name="object 17">
              <a:extLst>
                <a:ext uri="{FF2B5EF4-FFF2-40B4-BE49-F238E27FC236}">
                  <a16:creationId xmlns:a16="http://schemas.microsoft.com/office/drawing/2014/main" id="{D397F163-1608-044A-8BCD-52D8E8F69477}"/>
                </a:ext>
              </a:extLst>
            </p:cNvPr>
            <p:cNvSpPr/>
            <p:nvPr/>
          </p:nvSpPr>
          <p:spPr>
            <a:xfrm>
              <a:off x="9859266" y="5292379"/>
              <a:ext cx="136778" cy="256938"/>
            </a:xfrm>
            <a:prstGeom prst="rect">
              <a:avLst/>
            </a:prstGeom>
            <a:blipFill>
              <a:blip r:embed="rId3" cstate="print"/>
              <a:stretch>
                <a:fillRect/>
              </a:stretch>
            </a:blipFill>
          </p:spPr>
          <p:txBody>
            <a:bodyPr wrap="square" lIns="0" tIns="0" rIns="0" bIns="0" rtlCol="0"/>
            <a:lstStyle/>
            <a:p>
              <a:endParaRPr/>
            </a:p>
          </p:txBody>
        </p:sp>
      </p:grpSp>
      <p:grpSp>
        <p:nvGrpSpPr>
          <p:cNvPr id="6" name="Группа 42"/>
          <p:cNvGrpSpPr/>
          <p:nvPr/>
        </p:nvGrpSpPr>
        <p:grpSpPr>
          <a:xfrm>
            <a:off x="1979743" y="180467"/>
            <a:ext cx="9848777" cy="261367"/>
            <a:chOff x="1980000" y="180466"/>
            <a:chExt cx="9850059" cy="261367"/>
          </a:xfrm>
        </p:grpSpPr>
        <p:sp>
          <p:nvSpPr>
            <p:cNvPr id="38" name="object 9">
              <a:extLst>
                <a:ext uri="{FF2B5EF4-FFF2-40B4-BE49-F238E27FC236}">
                  <a16:creationId xmlns:a16="http://schemas.microsoft.com/office/drawing/2014/main" id="{222E1C3D-BC3A-D443-8563-08790B13AA2D}"/>
                </a:ext>
              </a:extLst>
            </p:cNvPr>
            <p:cNvSpPr/>
            <p:nvPr/>
          </p:nvSpPr>
          <p:spPr>
            <a:xfrm>
              <a:off x="1980000" y="234355"/>
              <a:ext cx="5832000" cy="207478"/>
            </a:xfrm>
            <a:custGeom>
              <a:avLst/>
              <a:gdLst/>
              <a:ahLst/>
              <a:cxnLst/>
              <a:rect l="l" t="t" r="r" b="b"/>
              <a:pathLst>
                <a:path w="3267075">
                  <a:moveTo>
                    <a:pt x="0" y="0"/>
                  </a:moveTo>
                  <a:lnTo>
                    <a:pt x="3266757" y="0"/>
                  </a:lnTo>
                </a:path>
              </a:pathLst>
            </a:custGeom>
            <a:ln w="25400">
              <a:solidFill>
                <a:srgbClr val="334286"/>
              </a:solidFill>
            </a:ln>
          </p:spPr>
          <p:txBody>
            <a:bodyPr wrap="square" lIns="0" tIns="0" rIns="0" bIns="0" rtlCol="0"/>
            <a:lstStyle/>
            <a:p>
              <a:endParaRPr dirty="0"/>
            </a:p>
          </p:txBody>
        </p:sp>
        <p:sp>
          <p:nvSpPr>
            <p:cNvPr id="39" name="object 11">
              <a:extLst>
                <a:ext uri="{FF2B5EF4-FFF2-40B4-BE49-F238E27FC236}">
                  <a16:creationId xmlns:a16="http://schemas.microsoft.com/office/drawing/2014/main" id="{E7D5C25E-08D6-344C-B0C6-CB0D11FF9875}"/>
                </a:ext>
              </a:extLst>
            </p:cNvPr>
            <p:cNvSpPr/>
            <p:nvPr/>
          </p:nvSpPr>
          <p:spPr>
            <a:xfrm flipV="1">
              <a:off x="7978059" y="180466"/>
              <a:ext cx="3852000" cy="52586"/>
            </a:xfrm>
            <a:custGeom>
              <a:avLst/>
              <a:gdLst/>
              <a:ahLst/>
              <a:cxnLst/>
              <a:rect l="l" t="t" r="r" b="b"/>
              <a:pathLst>
                <a:path w="3249929">
                  <a:moveTo>
                    <a:pt x="0" y="0"/>
                  </a:moveTo>
                  <a:lnTo>
                    <a:pt x="3249561" y="0"/>
                  </a:lnTo>
                </a:path>
              </a:pathLst>
            </a:custGeom>
            <a:ln w="25400">
              <a:solidFill>
                <a:srgbClr val="FFC32E"/>
              </a:solidFill>
            </a:ln>
          </p:spPr>
          <p:txBody>
            <a:bodyPr wrap="square" lIns="0" tIns="0" rIns="0" bIns="0" rtlCol="0"/>
            <a:lstStyle/>
            <a:p>
              <a:endParaRPr/>
            </a:p>
          </p:txBody>
        </p:sp>
        <p:grpSp>
          <p:nvGrpSpPr>
            <p:cNvPr id="7" name="Группа 25"/>
            <p:cNvGrpSpPr/>
            <p:nvPr/>
          </p:nvGrpSpPr>
          <p:grpSpPr>
            <a:xfrm>
              <a:off x="7802631" y="182221"/>
              <a:ext cx="238082" cy="103714"/>
              <a:chOff x="2667374" y="2712291"/>
              <a:chExt cx="238082" cy="103714"/>
            </a:xfrm>
          </p:grpSpPr>
          <p:sp>
            <p:nvSpPr>
              <p:cNvPr id="41" name="object 12">
                <a:extLst>
                  <a:ext uri="{FF2B5EF4-FFF2-40B4-BE49-F238E27FC236}">
                    <a16:creationId xmlns:a16="http://schemas.microsoft.com/office/drawing/2014/main" id="{A0F196C2-1ABD-A84E-BE86-E8C7E35D5D8F}"/>
                  </a:ext>
                </a:extLst>
              </p:cNvPr>
              <p:cNvSpPr/>
              <p:nvPr/>
            </p:nvSpPr>
            <p:spPr>
              <a:xfrm>
                <a:off x="2667374" y="2712291"/>
                <a:ext cx="238082" cy="103714"/>
              </a:xfrm>
              <a:custGeom>
                <a:avLst/>
                <a:gdLst/>
                <a:ahLst/>
                <a:cxnLst/>
                <a:rect l="l" t="t" r="r" b="b"/>
                <a:pathLst>
                  <a:path w="90170" h="90170">
                    <a:moveTo>
                      <a:pt x="89839" y="89839"/>
                    </a:moveTo>
                    <a:lnTo>
                      <a:pt x="0" y="89839"/>
                    </a:lnTo>
                    <a:lnTo>
                      <a:pt x="0" y="0"/>
                    </a:lnTo>
                    <a:lnTo>
                      <a:pt x="89839" y="0"/>
                    </a:lnTo>
                    <a:lnTo>
                      <a:pt x="89839" y="89839"/>
                    </a:lnTo>
                    <a:close/>
                  </a:path>
                </a:pathLst>
              </a:custGeom>
              <a:solidFill>
                <a:schemeClr val="bg1"/>
              </a:solidFill>
            </p:spPr>
            <p:txBody>
              <a:bodyPr wrap="square" lIns="0" tIns="0" rIns="0" bIns="0" rtlCol="0"/>
              <a:lstStyle/>
              <a:p>
                <a:endParaRPr/>
              </a:p>
            </p:txBody>
          </p:sp>
          <p:sp>
            <p:nvSpPr>
              <p:cNvPr id="42" name="object 12">
                <a:extLst>
                  <a:ext uri="{FF2B5EF4-FFF2-40B4-BE49-F238E27FC236}">
                    <a16:creationId xmlns:a16="http://schemas.microsoft.com/office/drawing/2014/main" id="{A0F196C2-1ABD-A84E-BE86-E8C7E35D5D8F}"/>
                  </a:ext>
                </a:extLst>
              </p:cNvPr>
              <p:cNvSpPr/>
              <p:nvPr/>
            </p:nvSpPr>
            <p:spPr>
              <a:xfrm>
                <a:off x="2739089" y="2712291"/>
                <a:ext cx="103714" cy="103714"/>
              </a:xfrm>
              <a:custGeom>
                <a:avLst/>
                <a:gdLst/>
                <a:ahLst/>
                <a:cxnLst/>
                <a:rect l="l" t="t" r="r" b="b"/>
                <a:pathLst>
                  <a:path w="90170" h="90170">
                    <a:moveTo>
                      <a:pt x="89839" y="89839"/>
                    </a:moveTo>
                    <a:lnTo>
                      <a:pt x="0" y="89839"/>
                    </a:lnTo>
                    <a:lnTo>
                      <a:pt x="0" y="0"/>
                    </a:lnTo>
                    <a:lnTo>
                      <a:pt x="89839" y="0"/>
                    </a:lnTo>
                    <a:lnTo>
                      <a:pt x="89839" y="89839"/>
                    </a:lnTo>
                    <a:close/>
                  </a:path>
                </a:pathLst>
              </a:custGeom>
              <a:solidFill>
                <a:srgbClr val="334286"/>
              </a:solidFill>
            </p:spPr>
            <p:txBody>
              <a:bodyPr wrap="square" lIns="0" tIns="0" rIns="0" bIns="0" rtlCol="0"/>
              <a:lstStyle/>
              <a:p>
                <a:endParaRPr/>
              </a:p>
            </p:txBody>
          </p:sp>
        </p:grpSp>
      </p:grpSp>
      <p:sp>
        <p:nvSpPr>
          <p:cNvPr id="2" name="Прямоугольник 1"/>
          <p:cNvSpPr/>
          <p:nvPr/>
        </p:nvSpPr>
        <p:spPr>
          <a:xfrm>
            <a:off x="2582630" y="441834"/>
            <a:ext cx="7066164" cy="646331"/>
          </a:xfrm>
          <a:prstGeom prst="rect">
            <a:avLst/>
          </a:prstGeom>
        </p:spPr>
        <p:txBody>
          <a:bodyPr wrap="square">
            <a:spAutoFit/>
          </a:bodyPr>
          <a:lstStyle/>
          <a:p>
            <a:pPr algn="ctr"/>
            <a:r>
              <a:rPr lang="ru-RU" b="1" dirty="0">
                <a:solidFill>
                  <a:srgbClr val="FFFFFF"/>
                </a:solidFill>
                <a:latin typeface="Arial" pitchFamily="34" charset="0"/>
                <a:cs typeface="Arial" pitchFamily="34" charset="0"/>
              </a:rPr>
              <a:t>Форма федерального статистического наблюдения № П-4 утверждена приказом Росстата от 29.07.2022 № 532</a:t>
            </a:r>
            <a:endParaRPr lang="ru-RU" dirty="0">
              <a:solidFill>
                <a:srgbClr val="FFFFFF"/>
              </a:solidFill>
            </a:endParaRPr>
          </a:p>
        </p:txBody>
      </p:sp>
      <p:sp>
        <p:nvSpPr>
          <p:cNvPr id="23" name="Текст 8">
            <a:extLst>
              <a:ext uri="{FF2B5EF4-FFF2-40B4-BE49-F238E27FC236}">
                <a16:creationId xmlns:a16="http://schemas.microsoft.com/office/drawing/2014/main" id="{DD3B3286-BBC6-3801-FABF-EA670B91AD49}"/>
              </a:ext>
            </a:extLst>
          </p:cNvPr>
          <p:cNvSpPr txBox="1">
            <a:spLocks/>
          </p:cNvSpPr>
          <p:nvPr/>
        </p:nvSpPr>
        <p:spPr>
          <a:xfrm>
            <a:off x="875947" y="5749696"/>
            <a:ext cx="1131866" cy="792881"/>
          </a:xfrm>
          <a:prstGeom prst="flowChartConnector">
            <a:avLst/>
          </a:prstGeom>
        </p:spPr>
        <p:style>
          <a:lnRef idx="0">
            <a:schemeClr val="accent5"/>
          </a:lnRef>
          <a:fillRef idx="3">
            <a:schemeClr val="accent5"/>
          </a:fillRef>
          <a:effectRef idx="3">
            <a:schemeClr val="accent5"/>
          </a:effectRef>
          <a:fontRef idx="minor">
            <a:schemeClr val="lt1"/>
          </a:fontRef>
        </p:style>
        <p:txBody>
          <a:bodyPr rtlCol="0" anchor="ctr"/>
          <a:lstStyle>
            <a:lvl1pPr marL="0" indent="0" algn="l" defTabSz="914400" rtl="0" eaLnBrk="1" latinLnBrk="0" hangingPunct="1">
              <a:lnSpc>
                <a:spcPct val="100000"/>
              </a:lnSpc>
              <a:spcBef>
                <a:spcPts val="1000"/>
              </a:spcBef>
              <a:buFont typeface="Arial" panose="020B0604020202020204" pitchFamily="34" charset="0"/>
              <a:buNone/>
              <a:defRPr sz="2800" kern="1200">
                <a:solidFill>
                  <a:srgbClr val="33428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gn="ctr"/>
            <a:endParaRPr lang="ru-RU" dirty="0"/>
          </a:p>
          <a:p>
            <a:pPr algn="ctr"/>
            <a:r>
              <a:rPr lang="ru-RU" sz="8000" b="1" dirty="0">
                <a:solidFill>
                  <a:srgbClr val="FF0000"/>
                </a:solidFill>
                <a:cs typeface="Times New Roman" pitchFamily="18" charset="0"/>
              </a:rPr>
              <a:t>!</a:t>
            </a:r>
            <a:endParaRPr lang="ru-RU" sz="8000" dirty="0"/>
          </a:p>
          <a:p>
            <a:pPr algn="ctr"/>
            <a:endParaRPr lang="ru-RU" dirty="0"/>
          </a:p>
        </p:txBody>
      </p:sp>
      <p:sp>
        <p:nvSpPr>
          <p:cNvPr id="25" name="Текст 6">
            <a:extLst>
              <a:ext uri="{FF2B5EF4-FFF2-40B4-BE49-F238E27FC236}">
                <a16:creationId xmlns:a16="http://schemas.microsoft.com/office/drawing/2014/main" id="{2E9E39C8-E861-82D5-1790-821B548AF58C}"/>
              </a:ext>
            </a:extLst>
          </p:cNvPr>
          <p:cNvSpPr txBox="1">
            <a:spLocks/>
          </p:cNvSpPr>
          <p:nvPr/>
        </p:nvSpPr>
        <p:spPr>
          <a:xfrm>
            <a:off x="2062758" y="880845"/>
            <a:ext cx="9505055" cy="5265292"/>
          </a:xfrm>
          <a:prstGeom prst="rect">
            <a:avLst/>
          </a:prstGeom>
        </p:spPr>
        <p:txBody>
          <a:bodyPr>
            <a:noAutofit/>
          </a:bodyPr>
          <a:lstStyle>
            <a:lvl1pPr marL="12700" indent="0" algn="l" defTabSz="914400" rtl="0" eaLnBrk="1" latinLnBrk="0" hangingPunct="1">
              <a:lnSpc>
                <a:spcPct val="90000"/>
              </a:lnSpc>
              <a:spcBef>
                <a:spcPts val="1000"/>
              </a:spcBef>
              <a:buFont typeface="Arial" panose="020B0604020202020204" pitchFamily="34" charset="0"/>
              <a:buNone/>
              <a:defRPr lang="ru-RU" sz="1450" kern="1200" spc="-10" dirty="0">
                <a:solidFill>
                  <a:srgbClr val="4D4D4D"/>
                </a:solidFill>
                <a:latin typeface="Arial"/>
                <a:ea typeface="+mn-ea"/>
                <a:cs typeface="Arial"/>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spcBef>
                <a:spcPts val="0"/>
              </a:spcBef>
            </a:pPr>
            <a:endParaRPr lang="ru-RU" dirty="0"/>
          </a:p>
        </p:txBody>
      </p:sp>
      <p:sp>
        <p:nvSpPr>
          <p:cNvPr id="27" name="Текст 2">
            <a:extLst>
              <a:ext uri="{FF2B5EF4-FFF2-40B4-BE49-F238E27FC236}">
                <a16:creationId xmlns:a16="http://schemas.microsoft.com/office/drawing/2014/main" id="{0A48CD2F-051B-2CF5-E469-34BF3B665B44}"/>
              </a:ext>
            </a:extLst>
          </p:cNvPr>
          <p:cNvSpPr txBox="1">
            <a:spLocks/>
          </p:cNvSpPr>
          <p:nvPr/>
        </p:nvSpPr>
        <p:spPr>
          <a:xfrm>
            <a:off x="268107" y="1094614"/>
            <a:ext cx="10700958" cy="551586"/>
          </a:xfrm>
          <a:prstGeom prst="rect">
            <a:avLst/>
          </a:prstGeom>
        </p:spPr>
        <p:txBody>
          <a:bodyPr anchor="t"/>
          <a:lstStyle>
            <a:lvl1pPr marL="0" indent="0" algn="l" defTabSz="914400" rtl="0" eaLnBrk="1" latinLnBrk="0" hangingPunct="1">
              <a:lnSpc>
                <a:spcPct val="100000"/>
              </a:lnSpc>
              <a:spcBef>
                <a:spcPts val="1000"/>
              </a:spcBef>
              <a:buFont typeface="Arial" panose="020B0604020202020204" pitchFamily="34" charset="0"/>
              <a:buNone/>
              <a:defRPr sz="2800" kern="1200">
                <a:solidFill>
                  <a:srgbClr val="33428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ru-RU" dirty="0"/>
              <a:t>       </a:t>
            </a:r>
            <a:r>
              <a:rPr lang="ru-RU" sz="1600" b="1" dirty="0"/>
              <a:t>Сведения о численности и заработной плате работников  предоставляют:</a:t>
            </a:r>
          </a:p>
        </p:txBody>
      </p:sp>
    </p:spTree>
    <p:extLst>
      <p:ext uri="{BB962C8B-B14F-4D97-AF65-F5344CB8AC3E}">
        <p14:creationId xmlns:p14="http://schemas.microsoft.com/office/powerpoint/2010/main" val="2877074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23">
                                            <p:bg/>
                                          </p:spTgt>
                                        </p:tgtEl>
                                        <p:attrNameLst>
                                          <p:attrName>style.visibility</p:attrName>
                                        </p:attrNameLst>
                                      </p:cBhvr>
                                      <p:to>
                                        <p:strVal val="visible"/>
                                      </p:to>
                                    </p:set>
                                    <p:animEffect transition="in" filter="fade">
                                      <p:cBhvr>
                                        <p:cTn id="7" dur="2000"/>
                                        <p:tgtEl>
                                          <p:spTgt spid="23">
                                            <p:bg/>
                                          </p:spTgt>
                                        </p:tgtEl>
                                      </p:cBhvr>
                                    </p:animEffect>
                                    <p:anim calcmode="lin" valueType="num">
                                      <p:cBhvr>
                                        <p:cTn id="8" dur="2000" fill="hold"/>
                                        <p:tgtEl>
                                          <p:spTgt spid="23">
                                            <p:bg/>
                                          </p:spTgt>
                                        </p:tgtEl>
                                        <p:attrNameLst>
                                          <p:attrName>style.rotation</p:attrName>
                                        </p:attrNameLst>
                                      </p:cBhvr>
                                      <p:tavLst>
                                        <p:tav tm="0">
                                          <p:val>
                                            <p:fltVal val="720"/>
                                          </p:val>
                                        </p:tav>
                                        <p:tav tm="100000">
                                          <p:val>
                                            <p:fltVal val="0"/>
                                          </p:val>
                                        </p:tav>
                                      </p:tavLst>
                                    </p:anim>
                                    <p:anim calcmode="lin" valueType="num">
                                      <p:cBhvr>
                                        <p:cTn id="9" dur="2000" fill="hold"/>
                                        <p:tgtEl>
                                          <p:spTgt spid="23">
                                            <p:bg/>
                                          </p:spTgt>
                                        </p:tgtEl>
                                        <p:attrNameLst>
                                          <p:attrName>ppt_h</p:attrName>
                                        </p:attrNameLst>
                                      </p:cBhvr>
                                      <p:tavLst>
                                        <p:tav tm="0">
                                          <p:val>
                                            <p:fltVal val="0"/>
                                          </p:val>
                                        </p:tav>
                                        <p:tav tm="100000">
                                          <p:val>
                                            <p:strVal val="#ppt_h"/>
                                          </p:val>
                                        </p:tav>
                                      </p:tavLst>
                                    </p:anim>
                                    <p:anim calcmode="lin" valueType="num">
                                      <p:cBhvr>
                                        <p:cTn id="10" dur="2000" fill="hold"/>
                                        <p:tgtEl>
                                          <p:spTgt spid="23">
                                            <p:bg/>
                                          </p:spTgt>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35" presetClass="entr" presetSubtype="0" fill="hold" grpId="0" nodeType="afterEffect">
                                  <p:stCondLst>
                                    <p:cond delay="0"/>
                                  </p:stCondLst>
                                  <p:iterate type="lt">
                                    <p:tmPct val="0"/>
                                  </p:iterate>
                                  <p:childTnLst>
                                    <p:set>
                                      <p:cBhvr>
                                        <p:cTn id="13" dur="1" fill="hold">
                                          <p:stCondLst>
                                            <p:cond delay="0"/>
                                          </p:stCondLst>
                                        </p:cTn>
                                        <p:tgtEl>
                                          <p:spTgt spid="23">
                                            <p:txEl>
                                              <p:pRg st="1" end="1"/>
                                            </p:txEl>
                                          </p:spTgt>
                                        </p:tgtEl>
                                        <p:attrNameLst>
                                          <p:attrName>style.visibility</p:attrName>
                                        </p:attrNameLst>
                                      </p:cBhvr>
                                      <p:to>
                                        <p:strVal val="visible"/>
                                      </p:to>
                                    </p:set>
                                    <p:animEffect transition="in" filter="fade">
                                      <p:cBhvr>
                                        <p:cTn id="14" dur="2000"/>
                                        <p:tgtEl>
                                          <p:spTgt spid="23">
                                            <p:txEl>
                                              <p:pRg st="1" end="1"/>
                                            </p:txEl>
                                          </p:spTgt>
                                        </p:tgtEl>
                                      </p:cBhvr>
                                    </p:animEffect>
                                    <p:anim calcmode="lin" valueType="num">
                                      <p:cBhvr>
                                        <p:cTn id="15" dur="2000" fill="hold"/>
                                        <p:tgtEl>
                                          <p:spTgt spid="23">
                                            <p:txEl>
                                              <p:pRg st="1" end="1"/>
                                            </p:txEl>
                                          </p:spTgt>
                                        </p:tgtEl>
                                        <p:attrNameLst>
                                          <p:attrName>style.rotation</p:attrName>
                                        </p:attrNameLst>
                                      </p:cBhvr>
                                      <p:tavLst>
                                        <p:tav tm="0">
                                          <p:val>
                                            <p:fltVal val="720"/>
                                          </p:val>
                                        </p:tav>
                                        <p:tav tm="100000">
                                          <p:val>
                                            <p:fltVal val="0"/>
                                          </p:val>
                                        </p:tav>
                                      </p:tavLst>
                                    </p:anim>
                                    <p:anim calcmode="lin" valueType="num">
                                      <p:cBhvr>
                                        <p:cTn id="16" dur="2000" fill="hold"/>
                                        <p:tgtEl>
                                          <p:spTgt spid="23">
                                            <p:txEl>
                                              <p:pRg st="1" end="1"/>
                                            </p:txEl>
                                          </p:spTgt>
                                        </p:tgtEl>
                                        <p:attrNameLst>
                                          <p:attrName>ppt_h</p:attrName>
                                        </p:attrNameLst>
                                      </p:cBhvr>
                                      <p:tavLst>
                                        <p:tav tm="0">
                                          <p:val>
                                            <p:fltVal val="0"/>
                                          </p:val>
                                        </p:tav>
                                        <p:tav tm="100000">
                                          <p:val>
                                            <p:strVal val="#ppt_h"/>
                                          </p:val>
                                        </p:tav>
                                      </p:tavLst>
                                    </p:anim>
                                    <p:anim calcmode="lin" valueType="num">
                                      <p:cBhvr>
                                        <p:cTn id="17" dur="2000" fill="hold"/>
                                        <p:tgtEl>
                                          <p:spTgt spid="23">
                                            <p:txEl>
                                              <p:pRg st="1" end="1"/>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Скругленный прямоугольник 7"/>
          <p:cNvSpPr/>
          <p:nvPr/>
        </p:nvSpPr>
        <p:spPr>
          <a:xfrm>
            <a:off x="726407" y="1196752"/>
            <a:ext cx="10565434" cy="489654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endParaRPr lang="ru-RU" dirty="0"/>
          </a:p>
          <a:p>
            <a:endParaRPr lang="ru-RU" dirty="0"/>
          </a:p>
          <a:p>
            <a:endParaRPr lang="ru-RU" dirty="0"/>
          </a:p>
          <a:p>
            <a:pPr algn="just"/>
            <a:r>
              <a:rPr lang="ru-RU" sz="1600" dirty="0"/>
              <a:t>    При наличии у юридического лица обособленных подразделений форма заполняется как по каждому обособленному подразделению, так и по юридическому лицу без этих подразделений. </a:t>
            </a:r>
            <a:endParaRPr lang="en-US" sz="1600" dirty="0"/>
          </a:p>
          <a:p>
            <a:pPr algn="just"/>
            <a:r>
              <a:rPr lang="ru-RU" sz="1600" dirty="0"/>
              <a:t>    По форме за отчетный период в случае отсутствия наблюдаемого явления обязательно направление респондентом подписанного в установленном порядке отчета по форме, незаполненного значениями показателей («пустого» отчета по форме). Во всех представляемых отчетах такого вида должен заполняться исключительно титульный раздел формы, а в остальных разделах не должно указываться никаких значений данных, в том числе нулевых и прочерков.</a:t>
            </a:r>
          </a:p>
          <a:p>
            <a:pPr algn="just"/>
            <a:r>
              <a:rPr lang="ru-RU" sz="1600" dirty="0"/>
              <a:t>    Обращаем Ваше внимание, если в отчетном году имела место реорганизация, изменение структуры юридического лица или изменение методологии определения показателей, то в форме данные приводятся исходя из новой структуры юридического лица или методологии, принятой в отчетном периоде.</a:t>
            </a:r>
          </a:p>
          <a:p>
            <a:pPr algn="just"/>
            <a:r>
              <a:rPr lang="ru-RU" sz="1600" dirty="0"/>
              <a:t>    При реорганизации юридического лица в форме преобразования юридическое лицо, являющееся правопреемником, должно предоставлять отчет по форме в срок, указанный на бланке формы, </a:t>
            </a:r>
            <a:r>
              <a:rPr lang="en-US" sz="1600" dirty="0"/>
              <a:t>             </a:t>
            </a:r>
            <a:r>
              <a:rPr lang="ru-RU" sz="1600" dirty="0"/>
              <a:t>с начала отчетного месяца, в котором произошла реорганизация.</a:t>
            </a:r>
            <a:endParaRPr lang="en-US" sz="1600" dirty="0"/>
          </a:p>
          <a:p>
            <a:pPr algn="just"/>
            <a:endParaRPr lang="ru-RU" sz="1600" dirty="0"/>
          </a:p>
          <a:p>
            <a:pPr algn="just"/>
            <a:r>
              <a:rPr lang="ru-RU" sz="1600" dirty="0"/>
              <a:t>    Юридические лица, предоставляющие форму ежеквартально, заполняют данные по всем графам - </a:t>
            </a:r>
            <a:r>
              <a:rPr lang="en-US" sz="1600" dirty="0"/>
              <a:t>     </a:t>
            </a:r>
            <a:r>
              <a:rPr lang="ru-RU" sz="1600" b="1" u="sng" dirty="0">
                <a:solidFill>
                  <a:srgbClr val="FFC000"/>
                </a:solidFill>
              </a:rPr>
              <a:t>за период с начала года</a:t>
            </a:r>
            <a:r>
              <a:rPr lang="ru-RU" sz="1600" dirty="0"/>
              <a:t>.</a:t>
            </a:r>
          </a:p>
          <a:p>
            <a:endParaRPr lang="ru-RU" dirty="0"/>
          </a:p>
          <a:p>
            <a:endParaRPr lang="ru-RU" dirty="0"/>
          </a:p>
          <a:p>
            <a:endParaRPr lang="ru-RU" b="1" dirty="0"/>
          </a:p>
          <a:p>
            <a:endParaRPr lang="ru-RU" dirty="0"/>
          </a:p>
        </p:txBody>
      </p:sp>
      <p:sp>
        <p:nvSpPr>
          <p:cNvPr id="9" name="Текст 8"/>
          <p:cNvSpPr>
            <a:spLocks noGrp="1"/>
          </p:cNvSpPr>
          <p:nvPr>
            <p:ph type="body" sz="quarter" idx="10"/>
          </p:nvPr>
        </p:nvSpPr>
        <p:spPr>
          <a:xfrm>
            <a:off x="262558" y="331863"/>
            <a:ext cx="2612895" cy="792881"/>
          </a:xfrm>
          <a:prstGeom prst="flowChartConnector">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dirty="0"/>
          </a:p>
          <a:p>
            <a:pPr algn="ctr"/>
            <a:r>
              <a:rPr lang="ru-RU" sz="8000" b="1" dirty="0">
                <a:solidFill>
                  <a:srgbClr val="FF0000"/>
                </a:solidFill>
                <a:cs typeface="Times New Roman" pitchFamily="18" charset="0"/>
              </a:rPr>
              <a:t>!</a:t>
            </a:r>
            <a:endParaRPr lang="ru-RU" sz="8000" dirty="0"/>
          </a:p>
          <a:p>
            <a:pPr algn="ctr"/>
            <a:endParaRPr lang="ru-RU" dirty="0"/>
          </a:p>
        </p:txBody>
      </p:sp>
    </p:spTree>
    <p:extLst>
      <p:ext uri="{BB962C8B-B14F-4D97-AF65-F5344CB8AC3E}">
        <p14:creationId xmlns:p14="http://schemas.microsoft.com/office/powerpoint/2010/main" val="1994377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wipe(up)">
                                      <p:cBhvr>
                                        <p:cTn id="7" dur="500"/>
                                        <p:tgtEl>
                                          <p:spTgt spid="8">
                                            <p:bg/>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8">
                                            <p:txEl>
                                              <p:pRg st="3" end="3"/>
                                            </p:txEl>
                                          </p:spTgt>
                                        </p:tgtEl>
                                        <p:attrNameLst>
                                          <p:attrName>style.visibility</p:attrName>
                                        </p:attrNameLst>
                                      </p:cBhvr>
                                      <p:to>
                                        <p:strVal val="visible"/>
                                      </p:to>
                                    </p:set>
                                    <p:animEffect transition="in" filter="wipe(up)">
                                      <p:cBhvr>
                                        <p:cTn id="10" dur="500"/>
                                        <p:tgtEl>
                                          <p:spTgt spid="8">
                                            <p:txEl>
                                              <p:pRg st="3" end="3"/>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animEffect transition="in" filter="wipe(up)">
                                      <p:cBhvr>
                                        <p:cTn id="13" dur="500"/>
                                        <p:tgtEl>
                                          <p:spTgt spid="8">
                                            <p:txEl>
                                              <p:pRg st="4" end="4"/>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8">
                                            <p:txEl>
                                              <p:pRg st="5" end="5"/>
                                            </p:txEl>
                                          </p:spTgt>
                                        </p:tgtEl>
                                        <p:attrNameLst>
                                          <p:attrName>style.visibility</p:attrName>
                                        </p:attrNameLst>
                                      </p:cBhvr>
                                      <p:to>
                                        <p:strVal val="visible"/>
                                      </p:to>
                                    </p:set>
                                    <p:animEffect transition="in" filter="wipe(up)">
                                      <p:cBhvr>
                                        <p:cTn id="16" dur="500"/>
                                        <p:tgtEl>
                                          <p:spTgt spid="8">
                                            <p:txEl>
                                              <p:pRg st="5" end="5"/>
                                            </p:txEl>
                                          </p:spTgt>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animEffect transition="in" filter="wipe(up)">
                                      <p:cBhvr>
                                        <p:cTn id="19" dur="500"/>
                                        <p:tgtEl>
                                          <p:spTgt spid="8">
                                            <p:txEl>
                                              <p:pRg st="6" end="6"/>
                                            </p:txEl>
                                          </p:spTgt>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8">
                                            <p:txEl>
                                              <p:pRg st="8" end="8"/>
                                            </p:txEl>
                                          </p:spTgt>
                                        </p:tgtEl>
                                        <p:attrNameLst>
                                          <p:attrName>style.visibility</p:attrName>
                                        </p:attrNameLst>
                                      </p:cBhvr>
                                      <p:to>
                                        <p:strVal val="visible"/>
                                      </p:to>
                                    </p:set>
                                    <p:animEffect transition="in" filter="wipe(up)">
                                      <p:cBhvr>
                                        <p:cTn id="22" dur="500"/>
                                        <p:tgtEl>
                                          <p:spTgt spid="8">
                                            <p:txEl>
                                              <p:pRg st="8" end="8"/>
                                            </p:txEl>
                                          </p:spTgt>
                                        </p:tgtEl>
                                      </p:cBhvr>
                                    </p:animEffect>
                                  </p:childTnLst>
                                </p:cTn>
                              </p:par>
                            </p:childTnLst>
                          </p:cTn>
                        </p:par>
                        <p:par>
                          <p:cTn id="23" fill="hold">
                            <p:stCondLst>
                              <p:cond delay="500"/>
                            </p:stCondLst>
                            <p:childTnLst>
                              <p:par>
                                <p:cTn id="24" presetID="35" presetClass="entr" presetSubtype="0" fill="hold" grpId="0" nodeType="afterEffect">
                                  <p:stCondLst>
                                    <p:cond delay="0"/>
                                  </p:stCondLst>
                                  <p:childTnLst>
                                    <p:set>
                                      <p:cBhvr>
                                        <p:cTn id="25" dur="1" fill="hold">
                                          <p:stCondLst>
                                            <p:cond delay="0"/>
                                          </p:stCondLst>
                                        </p:cTn>
                                        <p:tgtEl>
                                          <p:spTgt spid="9">
                                            <p:bg/>
                                          </p:spTgt>
                                        </p:tgtEl>
                                        <p:attrNameLst>
                                          <p:attrName>style.visibility</p:attrName>
                                        </p:attrNameLst>
                                      </p:cBhvr>
                                      <p:to>
                                        <p:strVal val="visible"/>
                                      </p:to>
                                    </p:set>
                                    <p:animEffect transition="in" filter="fade">
                                      <p:cBhvr>
                                        <p:cTn id="26" dur="2000"/>
                                        <p:tgtEl>
                                          <p:spTgt spid="9">
                                            <p:bg/>
                                          </p:spTgt>
                                        </p:tgtEl>
                                      </p:cBhvr>
                                    </p:animEffect>
                                    <p:anim calcmode="lin" valueType="num">
                                      <p:cBhvr>
                                        <p:cTn id="27" dur="2000" fill="hold"/>
                                        <p:tgtEl>
                                          <p:spTgt spid="9">
                                            <p:bg/>
                                          </p:spTgt>
                                        </p:tgtEl>
                                        <p:attrNameLst>
                                          <p:attrName>style.rotation</p:attrName>
                                        </p:attrNameLst>
                                      </p:cBhvr>
                                      <p:tavLst>
                                        <p:tav tm="0">
                                          <p:val>
                                            <p:fltVal val="720"/>
                                          </p:val>
                                        </p:tav>
                                        <p:tav tm="100000">
                                          <p:val>
                                            <p:fltVal val="0"/>
                                          </p:val>
                                        </p:tav>
                                      </p:tavLst>
                                    </p:anim>
                                    <p:anim calcmode="lin" valueType="num">
                                      <p:cBhvr>
                                        <p:cTn id="28" dur="2000" fill="hold"/>
                                        <p:tgtEl>
                                          <p:spTgt spid="9">
                                            <p:bg/>
                                          </p:spTgt>
                                        </p:tgtEl>
                                        <p:attrNameLst>
                                          <p:attrName>ppt_h</p:attrName>
                                        </p:attrNameLst>
                                      </p:cBhvr>
                                      <p:tavLst>
                                        <p:tav tm="0">
                                          <p:val>
                                            <p:fltVal val="0"/>
                                          </p:val>
                                        </p:tav>
                                        <p:tav tm="100000">
                                          <p:val>
                                            <p:strVal val="#ppt_h"/>
                                          </p:val>
                                        </p:tav>
                                      </p:tavLst>
                                    </p:anim>
                                    <p:anim calcmode="lin" valueType="num">
                                      <p:cBhvr>
                                        <p:cTn id="29" dur="2000" fill="hold"/>
                                        <p:tgtEl>
                                          <p:spTgt spid="9">
                                            <p:bg/>
                                          </p:spTgt>
                                        </p:tgtEl>
                                        <p:attrNameLst>
                                          <p:attrName>ppt_w</p:attrName>
                                        </p:attrNameLst>
                                      </p:cBhvr>
                                      <p:tavLst>
                                        <p:tav tm="0">
                                          <p:val>
                                            <p:fltVal val="0"/>
                                          </p:val>
                                        </p:tav>
                                        <p:tav tm="100000">
                                          <p:val>
                                            <p:strVal val="#ppt_w"/>
                                          </p:val>
                                        </p:tav>
                                      </p:tavLst>
                                    </p:anim>
                                  </p:childTnLst>
                                </p:cTn>
                              </p:par>
                            </p:childTnLst>
                          </p:cTn>
                        </p:par>
                        <p:par>
                          <p:cTn id="30" fill="hold">
                            <p:stCondLst>
                              <p:cond delay="2500"/>
                            </p:stCondLst>
                            <p:childTnLst>
                              <p:par>
                                <p:cTn id="31" presetID="35" presetClass="entr" presetSubtype="0" fill="hold" grpId="0" nodeType="afterEffect">
                                  <p:stCondLst>
                                    <p:cond delay="0"/>
                                  </p:stCondLst>
                                  <p:iterate type="lt">
                                    <p:tmPct val="0"/>
                                  </p:iterate>
                                  <p:childTnLst>
                                    <p:set>
                                      <p:cBhvr>
                                        <p:cTn id="32" dur="1" fill="hold">
                                          <p:stCondLst>
                                            <p:cond delay="0"/>
                                          </p:stCondLst>
                                        </p:cTn>
                                        <p:tgtEl>
                                          <p:spTgt spid="9">
                                            <p:txEl>
                                              <p:pRg st="1" end="1"/>
                                            </p:txEl>
                                          </p:spTgt>
                                        </p:tgtEl>
                                        <p:attrNameLst>
                                          <p:attrName>style.visibility</p:attrName>
                                        </p:attrNameLst>
                                      </p:cBhvr>
                                      <p:to>
                                        <p:strVal val="visible"/>
                                      </p:to>
                                    </p:set>
                                    <p:animEffect transition="in" filter="fade">
                                      <p:cBhvr>
                                        <p:cTn id="33" dur="2000"/>
                                        <p:tgtEl>
                                          <p:spTgt spid="9">
                                            <p:txEl>
                                              <p:pRg st="1" end="1"/>
                                            </p:txEl>
                                          </p:spTgt>
                                        </p:tgtEl>
                                      </p:cBhvr>
                                    </p:animEffect>
                                    <p:anim calcmode="lin" valueType="num">
                                      <p:cBhvr>
                                        <p:cTn id="34" dur="2000" fill="hold"/>
                                        <p:tgtEl>
                                          <p:spTgt spid="9">
                                            <p:txEl>
                                              <p:pRg st="1" end="1"/>
                                            </p:txEl>
                                          </p:spTgt>
                                        </p:tgtEl>
                                        <p:attrNameLst>
                                          <p:attrName>style.rotation</p:attrName>
                                        </p:attrNameLst>
                                      </p:cBhvr>
                                      <p:tavLst>
                                        <p:tav tm="0">
                                          <p:val>
                                            <p:fltVal val="720"/>
                                          </p:val>
                                        </p:tav>
                                        <p:tav tm="100000">
                                          <p:val>
                                            <p:fltVal val="0"/>
                                          </p:val>
                                        </p:tav>
                                      </p:tavLst>
                                    </p:anim>
                                    <p:anim calcmode="lin" valueType="num">
                                      <p:cBhvr>
                                        <p:cTn id="35" dur="2000" fill="hold"/>
                                        <p:tgtEl>
                                          <p:spTgt spid="9">
                                            <p:txEl>
                                              <p:pRg st="1" end="1"/>
                                            </p:txEl>
                                          </p:spTgt>
                                        </p:tgtEl>
                                        <p:attrNameLst>
                                          <p:attrName>ppt_h</p:attrName>
                                        </p:attrNameLst>
                                      </p:cBhvr>
                                      <p:tavLst>
                                        <p:tav tm="0">
                                          <p:val>
                                            <p:fltVal val="0"/>
                                          </p:val>
                                        </p:tav>
                                        <p:tav tm="100000">
                                          <p:val>
                                            <p:strVal val="#ppt_h"/>
                                          </p:val>
                                        </p:tav>
                                      </p:tavLst>
                                    </p:anim>
                                    <p:anim calcmode="lin" valueType="num">
                                      <p:cBhvr>
                                        <p:cTn id="36" dur="2000" fill="hold"/>
                                        <p:tgtEl>
                                          <p:spTgt spid="9">
                                            <p:txEl>
                                              <p:pRg st="1" end="1"/>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animBg="1"/>
      <p:bldP spid="9" grpId="0"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726407" y="1988840"/>
            <a:ext cx="10565434" cy="410445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just"/>
            <a:r>
              <a:rPr lang="ru-RU" sz="1600" dirty="0"/>
              <a:t>    Респонденты, допустившие факты отражения первичных статистических данных </a:t>
            </a:r>
            <a:br>
              <a:rPr lang="ru-RU" sz="1600" dirty="0"/>
            </a:br>
            <a:r>
              <a:rPr lang="ru-RU" sz="1600" dirty="0"/>
              <a:t>за январь - декабрь отчетного года в форме № П-4 с нарушением указаний </a:t>
            </a:r>
            <a:br>
              <a:rPr lang="ru-RU" sz="1600" dirty="0"/>
            </a:br>
            <a:r>
              <a:rPr lang="ru-RU" sz="1600" dirty="0"/>
              <a:t>по их заполнению, арифметическими или логическими ошибками, не позднее 3 рабочих дней после обнаружения этих фактов самими респондентами или получения соответствующего уведомления </a:t>
            </a:r>
            <a:br>
              <a:rPr lang="ru-RU" sz="1600" dirty="0"/>
            </a:br>
            <a:r>
              <a:rPr lang="ru-RU" sz="1600" dirty="0"/>
              <a:t>от территориального органа Росстата предоставляют в соответствующий территориальный орган Росстата исправленные данные (заполненную форму № П-4) с приложением обоснования для внесения исправлений.</a:t>
            </a:r>
          </a:p>
          <a:p>
            <a:pPr algn="just"/>
            <a:endParaRPr lang="ru-RU" sz="1600" dirty="0"/>
          </a:p>
        </p:txBody>
      </p:sp>
      <p:sp>
        <p:nvSpPr>
          <p:cNvPr id="4" name="Текст 8"/>
          <p:cNvSpPr>
            <a:spLocks noGrp="1"/>
          </p:cNvSpPr>
          <p:nvPr>
            <p:ph type="body" sz="quarter" idx="10"/>
          </p:nvPr>
        </p:nvSpPr>
        <p:spPr>
          <a:xfrm>
            <a:off x="262558" y="331863"/>
            <a:ext cx="2612895" cy="792881"/>
          </a:xfrm>
          <a:prstGeom prst="flowChartConnector">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ru-RU" dirty="0"/>
          </a:p>
          <a:p>
            <a:pPr algn="ctr"/>
            <a:r>
              <a:rPr lang="ru-RU" sz="8000" b="1" dirty="0">
                <a:solidFill>
                  <a:srgbClr val="FF0000"/>
                </a:solidFill>
                <a:cs typeface="Times New Roman" pitchFamily="18" charset="0"/>
              </a:rPr>
              <a:t>!</a:t>
            </a:r>
            <a:endParaRPr lang="ru-RU" sz="8000" dirty="0"/>
          </a:p>
          <a:p>
            <a:pPr algn="ctr"/>
            <a:endParaRPr lang="ru-RU" dirty="0"/>
          </a:p>
        </p:txBody>
      </p:sp>
    </p:spTree>
    <p:extLst>
      <p:ext uri="{BB962C8B-B14F-4D97-AF65-F5344CB8AC3E}">
        <p14:creationId xmlns:p14="http://schemas.microsoft.com/office/powerpoint/2010/main" val="109099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up)">
                                      <p:cBhvr>
                                        <p:cTn id="7" dur="500"/>
                                        <p:tgtEl>
                                          <p:spTgt spid="3">
                                            <p:bg/>
                                          </p:spTgt>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4">
                                            <p:bg/>
                                          </p:spTgt>
                                        </p:tgtEl>
                                        <p:attrNameLst>
                                          <p:attrName>style.visibility</p:attrName>
                                        </p:attrNameLst>
                                      </p:cBhvr>
                                      <p:to>
                                        <p:strVal val="visible"/>
                                      </p:to>
                                    </p:set>
                                    <p:animEffect transition="in" filter="fade">
                                      <p:cBhvr>
                                        <p:cTn id="11" dur="2000"/>
                                        <p:tgtEl>
                                          <p:spTgt spid="4">
                                            <p:bg/>
                                          </p:spTgt>
                                        </p:tgtEl>
                                      </p:cBhvr>
                                    </p:animEffect>
                                    <p:anim calcmode="lin" valueType="num">
                                      <p:cBhvr>
                                        <p:cTn id="12" dur="2000" fill="hold"/>
                                        <p:tgtEl>
                                          <p:spTgt spid="4">
                                            <p:bg/>
                                          </p:spTgt>
                                        </p:tgtEl>
                                        <p:attrNameLst>
                                          <p:attrName>style.rotation</p:attrName>
                                        </p:attrNameLst>
                                      </p:cBhvr>
                                      <p:tavLst>
                                        <p:tav tm="0">
                                          <p:val>
                                            <p:fltVal val="720"/>
                                          </p:val>
                                        </p:tav>
                                        <p:tav tm="100000">
                                          <p:val>
                                            <p:fltVal val="0"/>
                                          </p:val>
                                        </p:tav>
                                      </p:tavLst>
                                    </p:anim>
                                    <p:anim calcmode="lin" valueType="num">
                                      <p:cBhvr>
                                        <p:cTn id="13" dur="2000" fill="hold"/>
                                        <p:tgtEl>
                                          <p:spTgt spid="4">
                                            <p:bg/>
                                          </p:spTgt>
                                        </p:tgtEl>
                                        <p:attrNameLst>
                                          <p:attrName>ppt_h</p:attrName>
                                        </p:attrNameLst>
                                      </p:cBhvr>
                                      <p:tavLst>
                                        <p:tav tm="0">
                                          <p:val>
                                            <p:fltVal val="0"/>
                                          </p:val>
                                        </p:tav>
                                        <p:tav tm="100000">
                                          <p:val>
                                            <p:strVal val="#ppt_h"/>
                                          </p:val>
                                        </p:tav>
                                      </p:tavLst>
                                    </p:anim>
                                    <p:anim calcmode="lin" valueType="num">
                                      <p:cBhvr>
                                        <p:cTn id="14" dur="2000" fill="hold"/>
                                        <p:tgtEl>
                                          <p:spTgt spid="4">
                                            <p:bg/>
                                          </p:spTgt>
                                        </p:tgtEl>
                                        <p:attrNameLst>
                                          <p:attrName>ppt_w</p:attrName>
                                        </p:attrNameLst>
                                      </p:cBhvr>
                                      <p:tavLst>
                                        <p:tav tm="0">
                                          <p:val>
                                            <p:fltVal val="0"/>
                                          </p:val>
                                        </p:tav>
                                        <p:tav tm="100000">
                                          <p:val>
                                            <p:strVal val="#ppt_w"/>
                                          </p:val>
                                        </p:tav>
                                      </p:tavLst>
                                    </p:anim>
                                  </p:childTnLst>
                                </p:cTn>
                              </p:par>
                            </p:childTnLst>
                          </p:cTn>
                        </p:par>
                        <p:par>
                          <p:cTn id="15" fill="hold">
                            <p:stCondLst>
                              <p:cond delay="2500"/>
                            </p:stCondLst>
                            <p:childTnLst>
                              <p:par>
                                <p:cTn id="16" presetID="35" presetClass="entr" presetSubtype="0" fill="hold" grpId="0" nodeType="afterEffect">
                                  <p:stCondLst>
                                    <p:cond delay="0"/>
                                  </p:stCondLst>
                                  <p:iterate type="lt">
                                    <p:tmPct val="0"/>
                                  </p:iterate>
                                  <p:childTnLst>
                                    <p:set>
                                      <p:cBhvr>
                                        <p:cTn id="17" dur="1" fill="hold">
                                          <p:stCondLst>
                                            <p:cond delay="0"/>
                                          </p:stCondLst>
                                        </p:cTn>
                                        <p:tgtEl>
                                          <p:spTgt spid="4">
                                            <p:txEl>
                                              <p:pRg st="1" end="1"/>
                                            </p:txEl>
                                          </p:spTgt>
                                        </p:tgtEl>
                                        <p:attrNameLst>
                                          <p:attrName>style.visibility</p:attrName>
                                        </p:attrNameLst>
                                      </p:cBhvr>
                                      <p:to>
                                        <p:strVal val="visible"/>
                                      </p:to>
                                    </p:set>
                                    <p:animEffect transition="in" filter="fade">
                                      <p:cBhvr>
                                        <p:cTn id="18" dur="2000"/>
                                        <p:tgtEl>
                                          <p:spTgt spid="4">
                                            <p:txEl>
                                              <p:pRg st="1" end="1"/>
                                            </p:txEl>
                                          </p:spTgt>
                                        </p:tgtEl>
                                      </p:cBhvr>
                                    </p:animEffect>
                                    <p:anim calcmode="lin" valueType="num">
                                      <p:cBhvr>
                                        <p:cTn id="19" dur="2000" fill="hold"/>
                                        <p:tgtEl>
                                          <p:spTgt spid="4">
                                            <p:txEl>
                                              <p:pRg st="1" end="1"/>
                                            </p:txEl>
                                          </p:spTgt>
                                        </p:tgtEl>
                                        <p:attrNameLst>
                                          <p:attrName>style.rotation</p:attrName>
                                        </p:attrNameLst>
                                      </p:cBhvr>
                                      <p:tavLst>
                                        <p:tav tm="0">
                                          <p:val>
                                            <p:fltVal val="720"/>
                                          </p:val>
                                        </p:tav>
                                        <p:tav tm="100000">
                                          <p:val>
                                            <p:fltVal val="0"/>
                                          </p:val>
                                        </p:tav>
                                      </p:tavLst>
                                    </p:anim>
                                    <p:anim calcmode="lin" valueType="num">
                                      <p:cBhvr>
                                        <p:cTn id="20" dur="2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21" dur="2000" fill="hold"/>
                                        <p:tgtEl>
                                          <p:spTgt spid="4">
                                            <p:txEl>
                                              <p:pRg st="1" end="1"/>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animBg="1"/>
      <p:bldP spid="4" grpId="0"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sz="quarter" idx="10"/>
          </p:nvPr>
        </p:nvSpPr>
        <p:spPr>
          <a:xfrm>
            <a:off x="292182" y="285935"/>
            <a:ext cx="10700958" cy="214107"/>
          </a:xfrm>
        </p:spPr>
        <p:txBody>
          <a:bodyPr/>
          <a:lstStyle/>
          <a:p>
            <a:pPr algn="ctr"/>
            <a:r>
              <a:rPr lang="ru-RU" dirty="0"/>
              <a:t>       </a:t>
            </a:r>
          </a:p>
        </p:txBody>
      </p:sp>
      <p:sp>
        <p:nvSpPr>
          <p:cNvPr id="4" name="Текст 3"/>
          <p:cNvSpPr>
            <a:spLocks noGrp="1"/>
          </p:cNvSpPr>
          <p:nvPr>
            <p:ph type="body" sz="quarter" idx="12"/>
          </p:nvPr>
        </p:nvSpPr>
        <p:spPr>
          <a:xfrm>
            <a:off x="546030" y="1257300"/>
            <a:ext cx="10447110" cy="5098382"/>
          </a:xfrm>
        </p:spPr>
        <p:txBody>
          <a:bodyPr/>
          <a:lstStyle/>
          <a:p>
            <a:r>
              <a:t> </a:t>
            </a:r>
          </a:p>
          <a:p>
            <a:pPr>
              <a:spcBef>
                <a:spcPts val="0"/>
              </a:spcBef>
            </a:pPr>
            <a:endParaRPr lang="ru-RU" dirty="0"/>
          </a:p>
        </p:txBody>
      </p:sp>
      <p:grpSp>
        <p:nvGrpSpPr>
          <p:cNvPr id="5" name="Группа 19">
            <a:extLst>
              <a:ext uri="{FF2B5EF4-FFF2-40B4-BE49-F238E27FC236}">
                <a16:creationId xmlns:a16="http://schemas.microsoft.com/office/drawing/2014/main" id="{CAFEBE06-6457-2D41-87DF-28AD37AA02EA}"/>
              </a:ext>
            </a:extLst>
          </p:cNvPr>
          <p:cNvGrpSpPr/>
          <p:nvPr/>
        </p:nvGrpSpPr>
        <p:grpSpPr>
          <a:xfrm>
            <a:off x="11696368" y="5699624"/>
            <a:ext cx="494045" cy="499100"/>
            <a:chOff x="9699205" y="5186438"/>
            <a:chExt cx="440055" cy="444500"/>
          </a:xfrm>
        </p:grpSpPr>
        <p:sp>
          <p:nvSpPr>
            <p:cNvPr id="21" name="object 16">
              <a:extLst>
                <a:ext uri="{FF2B5EF4-FFF2-40B4-BE49-F238E27FC236}">
                  <a16:creationId xmlns:a16="http://schemas.microsoft.com/office/drawing/2014/main" id="{E646AC26-998F-3049-9D97-56679996C0EC}"/>
                </a:ext>
              </a:extLst>
            </p:cNvPr>
            <p:cNvSpPr/>
            <p:nvPr/>
          </p:nvSpPr>
          <p:spPr>
            <a:xfrm>
              <a:off x="9699205" y="5186438"/>
              <a:ext cx="440055" cy="444500"/>
            </a:xfrm>
            <a:custGeom>
              <a:avLst/>
              <a:gdLst/>
              <a:ahLst/>
              <a:cxnLst/>
              <a:rect l="l" t="t" r="r" b="b"/>
              <a:pathLst>
                <a:path w="440054" h="444500">
                  <a:moveTo>
                    <a:pt x="0" y="0"/>
                  </a:moveTo>
                  <a:lnTo>
                    <a:pt x="439940" y="0"/>
                  </a:lnTo>
                  <a:lnTo>
                    <a:pt x="439940" y="444118"/>
                  </a:lnTo>
                  <a:lnTo>
                    <a:pt x="0" y="444118"/>
                  </a:lnTo>
                  <a:lnTo>
                    <a:pt x="0" y="0"/>
                  </a:lnTo>
                  <a:close/>
                </a:path>
              </a:pathLst>
            </a:custGeom>
            <a:solidFill>
              <a:srgbClr val="FFC32E"/>
            </a:solidFill>
          </p:spPr>
          <p:txBody>
            <a:bodyPr wrap="square" lIns="0" tIns="0" rIns="0" bIns="0" rtlCol="0"/>
            <a:lstStyle/>
            <a:p>
              <a:endParaRPr/>
            </a:p>
          </p:txBody>
        </p:sp>
        <p:sp>
          <p:nvSpPr>
            <p:cNvPr id="22" name="object 17">
              <a:extLst>
                <a:ext uri="{FF2B5EF4-FFF2-40B4-BE49-F238E27FC236}">
                  <a16:creationId xmlns:a16="http://schemas.microsoft.com/office/drawing/2014/main" id="{D397F163-1608-044A-8BCD-52D8E8F69477}"/>
                </a:ext>
              </a:extLst>
            </p:cNvPr>
            <p:cNvSpPr/>
            <p:nvPr/>
          </p:nvSpPr>
          <p:spPr>
            <a:xfrm>
              <a:off x="9859266" y="5292379"/>
              <a:ext cx="136778" cy="256938"/>
            </a:xfrm>
            <a:prstGeom prst="rect">
              <a:avLst/>
            </a:prstGeom>
            <a:blipFill>
              <a:blip r:embed="rId2" cstate="print"/>
              <a:stretch>
                <a:fillRect/>
              </a:stretch>
            </a:blipFill>
          </p:spPr>
          <p:txBody>
            <a:bodyPr wrap="square" lIns="0" tIns="0" rIns="0" bIns="0" rtlCol="0"/>
            <a:lstStyle/>
            <a:p>
              <a:endParaRPr/>
            </a:p>
          </p:txBody>
        </p:sp>
      </p:grpSp>
      <p:grpSp>
        <p:nvGrpSpPr>
          <p:cNvPr id="6" name="Группа 42"/>
          <p:cNvGrpSpPr/>
          <p:nvPr/>
        </p:nvGrpSpPr>
        <p:grpSpPr>
          <a:xfrm>
            <a:off x="1979743" y="180467"/>
            <a:ext cx="9848777" cy="261367"/>
            <a:chOff x="1980000" y="180466"/>
            <a:chExt cx="9850059" cy="261367"/>
          </a:xfrm>
        </p:grpSpPr>
        <p:sp>
          <p:nvSpPr>
            <p:cNvPr id="38" name="object 9">
              <a:extLst>
                <a:ext uri="{FF2B5EF4-FFF2-40B4-BE49-F238E27FC236}">
                  <a16:creationId xmlns:a16="http://schemas.microsoft.com/office/drawing/2014/main" id="{222E1C3D-BC3A-D443-8563-08790B13AA2D}"/>
                </a:ext>
              </a:extLst>
            </p:cNvPr>
            <p:cNvSpPr/>
            <p:nvPr/>
          </p:nvSpPr>
          <p:spPr>
            <a:xfrm>
              <a:off x="1980000" y="234355"/>
              <a:ext cx="5832000" cy="207478"/>
            </a:xfrm>
            <a:custGeom>
              <a:avLst/>
              <a:gdLst/>
              <a:ahLst/>
              <a:cxnLst/>
              <a:rect l="l" t="t" r="r" b="b"/>
              <a:pathLst>
                <a:path w="3267075">
                  <a:moveTo>
                    <a:pt x="0" y="0"/>
                  </a:moveTo>
                  <a:lnTo>
                    <a:pt x="3266757" y="0"/>
                  </a:lnTo>
                </a:path>
              </a:pathLst>
            </a:custGeom>
            <a:ln w="25400">
              <a:solidFill>
                <a:srgbClr val="334286"/>
              </a:solidFill>
            </a:ln>
          </p:spPr>
          <p:txBody>
            <a:bodyPr wrap="square" lIns="0" tIns="0" rIns="0" bIns="0" rtlCol="0"/>
            <a:lstStyle/>
            <a:p>
              <a:endParaRPr dirty="0"/>
            </a:p>
          </p:txBody>
        </p:sp>
        <p:sp>
          <p:nvSpPr>
            <p:cNvPr id="39" name="object 11">
              <a:extLst>
                <a:ext uri="{FF2B5EF4-FFF2-40B4-BE49-F238E27FC236}">
                  <a16:creationId xmlns:a16="http://schemas.microsoft.com/office/drawing/2014/main" id="{E7D5C25E-08D6-344C-B0C6-CB0D11FF9875}"/>
                </a:ext>
              </a:extLst>
            </p:cNvPr>
            <p:cNvSpPr/>
            <p:nvPr/>
          </p:nvSpPr>
          <p:spPr>
            <a:xfrm flipV="1">
              <a:off x="7978059" y="180466"/>
              <a:ext cx="3852000" cy="52586"/>
            </a:xfrm>
            <a:custGeom>
              <a:avLst/>
              <a:gdLst/>
              <a:ahLst/>
              <a:cxnLst/>
              <a:rect l="l" t="t" r="r" b="b"/>
              <a:pathLst>
                <a:path w="3249929">
                  <a:moveTo>
                    <a:pt x="0" y="0"/>
                  </a:moveTo>
                  <a:lnTo>
                    <a:pt x="3249561" y="0"/>
                  </a:lnTo>
                </a:path>
              </a:pathLst>
            </a:custGeom>
            <a:ln w="25400">
              <a:solidFill>
                <a:srgbClr val="FFC32E"/>
              </a:solidFill>
            </a:ln>
          </p:spPr>
          <p:txBody>
            <a:bodyPr wrap="square" lIns="0" tIns="0" rIns="0" bIns="0" rtlCol="0"/>
            <a:lstStyle/>
            <a:p>
              <a:endParaRPr/>
            </a:p>
          </p:txBody>
        </p:sp>
        <p:grpSp>
          <p:nvGrpSpPr>
            <p:cNvPr id="7" name="Группа 25"/>
            <p:cNvGrpSpPr/>
            <p:nvPr/>
          </p:nvGrpSpPr>
          <p:grpSpPr>
            <a:xfrm>
              <a:off x="7802631" y="182221"/>
              <a:ext cx="238082" cy="103714"/>
              <a:chOff x="2667374" y="2712291"/>
              <a:chExt cx="238082" cy="103714"/>
            </a:xfrm>
          </p:grpSpPr>
          <p:sp>
            <p:nvSpPr>
              <p:cNvPr id="41" name="object 12">
                <a:extLst>
                  <a:ext uri="{FF2B5EF4-FFF2-40B4-BE49-F238E27FC236}">
                    <a16:creationId xmlns:a16="http://schemas.microsoft.com/office/drawing/2014/main" id="{A0F196C2-1ABD-A84E-BE86-E8C7E35D5D8F}"/>
                  </a:ext>
                </a:extLst>
              </p:cNvPr>
              <p:cNvSpPr/>
              <p:nvPr/>
            </p:nvSpPr>
            <p:spPr>
              <a:xfrm>
                <a:off x="2667374" y="2712291"/>
                <a:ext cx="238082" cy="103714"/>
              </a:xfrm>
              <a:custGeom>
                <a:avLst/>
                <a:gdLst/>
                <a:ahLst/>
                <a:cxnLst/>
                <a:rect l="l" t="t" r="r" b="b"/>
                <a:pathLst>
                  <a:path w="90170" h="90170">
                    <a:moveTo>
                      <a:pt x="89839" y="89839"/>
                    </a:moveTo>
                    <a:lnTo>
                      <a:pt x="0" y="89839"/>
                    </a:lnTo>
                    <a:lnTo>
                      <a:pt x="0" y="0"/>
                    </a:lnTo>
                    <a:lnTo>
                      <a:pt x="89839" y="0"/>
                    </a:lnTo>
                    <a:lnTo>
                      <a:pt x="89839" y="89839"/>
                    </a:lnTo>
                    <a:close/>
                  </a:path>
                </a:pathLst>
              </a:custGeom>
              <a:solidFill>
                <a:schemeClr val="bg1"/>
              </a:solidFill>
            </p:spPr>
            <p:txBody>
              <a:bodyPr wrap="square" lIns="0" tIns="0" rIns="0" bIns="0" rtlCol="0"/>
              <a:lstStyle/>
              <a:p>
                <a:endParaRPr/>
              </a:p>
            </p:txBody>
          </p:sp>
          <p:sp>
            <p:nvSpPr>
              <p:cNvPr id="42" name="object 12">
                <a:extLst>
                  <a:ext uri="{FF2B5EF4-FFF2-40B4-BE49-F238E27FC236}">
                    <a16:creationId xmlns:a16="http://schemas.microsoft.com/office/drawing/2014/main" id="{A0F196C2-1ABD-A84E-BE86-E8C7E35D5D8F}"/>
                  </a:ext>
                </a:extLst>
              </p:cNvPr>
              <p:cNvSpPr/>
              <p:nvPr/>
            </p:nvSpPr>
            <p:spPr>
              <a:xfrm>
                <a:off x="2739089" y="2712291"/>
                <a:ext cx="103714" cy="103714"/>
              </a:xfrm>
              <a:custGeom>
                <a:avLst/>
                <a:gdLst/>
                <a:ahLst/>
                <a:cxnLst/>
                <a:rect l="l" t="t" r="r" b="b"/>
                <a:pathLst>
                  <a:path w="90170" h="90170">
                    <a:moveTo>
                      <a:pt x="89839" y="89839"/>
                    </a:moveTo>
                    <a:lnTo>
                      <a:pt x="0" y="89839"/>
                    </a:lnTo>
                    <a:lnTo>
                      <a:pt x="0" y="0"/>
                    </a:lnTo>
                    <a:lnTo>
                      <a:pt x="89839" y="0"/>
                    </a:lnTo>
                    <a:lnTo>
                      <a:pt x="89839" y="89839"/>
                    </a:lnTo>
                    <a:close/>
                  </a:path>
                </a:pathLst>
              </a:custGeom>
              <a:solidFill>
                <a:srgbClr val="334286"/>
              </a:solidFill>
            </p:spPr>
            <p:txBody>
              <a:bodyPr wrap="square" lIns="0" tIns="0" rIns="0" bIns="0" rtlCol="0"/>
              <a:lstStyle/>
              <a:p>
                <a:endParaRPr/>
              </a:p>
            </p:txBody>
          </p:sp>
        </p:grpSp>
      </p:grpSp>
      <p:graphicFrame>
        <p:nvGraphicFramePr>
          <p:cNvPr id="16" name="Схема 15"/>
          <p:cNvGraphicFramePr/>
          <p:nvPr>
            <p:extLst>
              <p:ext uri="{D42A27DB-BD31-4B8C-83A1-F6EECF244321}">
                <p14:modId xmlns:p14="http://schemas.microsoft.com/office/powerpoint/2010/main" val="4023305533"/>
              </p:ext>
            </p:extLst>
          </p:nvPr>
        </p:nvGraphicFramePr>
        <p:xfrm>
          <a:off x="428596" y="500042"/>
          <a:ext cx="11238774" cy="60253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7074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graphicEl>
                                              <a:dgm id="{CE2E822B-8003-4554-9C7A-D9882A9B618C}"/>
                                            </p:graphicEl>
                                          </p:spTgt>
                                        </p:tgtEl>
                                        <p:attrNameLst>
                                          <p:attrName>style.visibility</p:attrName>
                                        </p:attrNameLst>
                                      </p:cBhvr>
                                      <p:to>
                                        <p:strVal val="visible"/>
                                      </p:to>
                                    </p:set>
                                    <p:animEffect transition="in" filter="fade">
                                      <p:cBhvr>
                                        <p:cTn id="7" dur="500"/>
                                        <p:tgtEl>
                                          <p:spTgt spid="16">
                                            <p:graphicEl>
                                              <a:dgm id="{CE2E822B-8003-4554-9C7A-D9882A9B618C}"/>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graphicEl>
                                              <a:dgm id="{86782C6D-190D-4030-9257-9BAF42991D15}"/>
                                            </p:graphicEl>
                                          </p:spTgt>
                                        </p:tgtEl>
                                        <p:attrNameLst>
                                          <p:attrName>style.visibility</p:attrName>
                                        </p:attrNameLst>
                                      </p:cBhvr>
                                      <p:to>
                                        <p:strVal val="visible"/>
                                      </p:to>
                                    </p:set>
                                    <p:animEffect transition="in" filter="fade">
                                      <p:cBhvr>
                                        <p:cTn id="10" dur="500"/>
                                        <p:tgtEl>
                                          <p:spTgt spid="16">
                                            <p:graphicEl>
                                              <a:dgm id="{86782C6D-190D-4030-9257-9BAF42991D15}"/>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graphicEl>
                                              <a:dgm id="{57B2F067-27B9-4141-BC2C-D5D73766EB40}"/>
                                            </p:graphicEl>
                                          </p:spTgt>
                                        </p:tgtEl>
                                        <p:attrNameLst>
                                          <p:attrName>style.visibility</p:attrName>
                                        </p:attrNameLst>
                                      </p:cBhvr>
                                      <p:to>
                                        <p:strVal val="visible"/>
                                      </p:to>
                                    </p:set>
                                    <p:animEffect transition="in" filter="fade">
                                      <p:cBhvr>
                                        <p:cTn id="15" dur="500"/>
                                        <p:tgtEl>
                                          <p:spTgt spid="16">
                                            <p:graphicEl>
                                              <a:dgm id="{57B2F067-27B9-4141-BC2C-D5D73766EB40}"/>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graphicEl>
                                              <a:dgm id="{C29B9C74-65F6-4393-BFA9-CE29B9C82D4A}"/>
                                            </p:graphicEl>
                                          </p:spTgt>
                                        </p:tgtEl>
                                        <p:attrNameLst>
                                          <p:attrName>style.visibility</p:attrName>
                                        </p:attrNameLst>
                                      </p:cBhvr>
                                      <p:to>
                                        <p:strVal val="visible"/>
                                      </p:to>
                                    </p:set>
                                    <p:animEffect transition="in" filter="fade">
                                      <p:cBhvr>
                                        <p:cTn id="18" dur="500"/>
                                        <p:tgtEl>
                                          <p:spTgt spid="16">
                                            <p:graphicEl>
                                              <a:dgm id="{C29B9C74-65F6-4393-BFA9-CE29B9C82D4A}"/>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graphicEl>
                                              <a:dgm id="{E99B63BB-D127-43E0-9F37-D0679C800E92}"/>
                                            </p:graphicEl>
                                          </p:spTgt>
                                        </p:tgtEl>
                                        <p:attrNameLst>
                                          <p:attrName>style.visibility</p:attrName>
                                        </p:attrNameLst>
                                      </p:cBhvr>
                                      <p:to>
                                        <p:strVal val="visible"/>
                                      </p:to>
                                    </p:set>
                                    <p:animEffect transition="in" filter="fade">
                                      <p:cBhvr>
                                        <p:cTn id="21" dur="500"/>
                                        <p:tgtEl>
                                          <p:spTgt spid="16">
                                            <p:graphicEl>
                                              <a:dgm id="{E99B63BB-D127-43E0-9F37-D0679C800E92}"/>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6">
                                            <p:graphicEl>
                                              <a:dgm id="{AC25720B-114A-4434-91C8-52F554F2149B}"/>
                                            </p:graphicEl>
                                          </p:spTgt>
                                        </p:tgtEl>
                                        <p:attrNameLst>
                                          <p:attrName>style.visibility</p:attrName>
                                        </p:attrNameLst>
                                      </p:cBhvr>
                                      <p:to>
                                        <p:strVal val="visible"/>
                                      </p:to>
                                    </p:set>
                                    <p:animEffect transition="in" filter="fade">
                                      <p:cBhvr>
                                        <p:cTn id="26" dur="500"/>
                                        <p:tgtEl>
                                          <p:spTgt spid="16">
                                            <p:graphicEl>
                                              <a:dgm id="{AC25720B-114A-4434-91C8-52F554F2149B}"/>
                                            </p:graphic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6">
                                            <p:graphicEl>
                                              <a:dgm id="{DAFD79F8-F71F-4536-A1F7-887434AE73C5}"/>
                                            </p:graphicEl>
                                          </p:spTgt>
                                        </p:tgtEl>
                                        <p:attrNameLst>
                                          <p:attrName>style.visibility</p:attrName>
                                        </p:attrNameLst>
                                      </p:cBhvr>
                                      <p:to>
                                        <p:strVal val="visible"/>
                                      </p:to>
                                    </p:set>
                                    <p:animEffect transition="in" filter="fade">
                                      <p:cBhvr>
                                        <p:cTn id="29" dur="500"/>
                                        <p:tgtEl>
                                          <p:spTgt spid="16">
                                            <p:graphicEl>
                                              <a:dgm id="{DAFD79F8-F71F-4536-A1F7-887434AE73C5}"/>
                                            </p:graphic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6">
                                            <p:graphicEl>
                                              <a:dgm id="{9D182E78-327E-4100-860E-831EFC838FD7}"/>
                                            </p:graphicEl>
                                          </p:spTgt>
                                        </p:tgtEl>
                                        <p:attrNameLst>
                                          <p:attrName>style.visibility</p:attrName>
                                        </p:attrNameLst>
                                      </p:cBhvr>
                                      <p:to>
                                        <p:strVal val="visible"/>
                                      </p:to>
                                    </p:set>
                                    <p:animEffect transition="in" filter="fade">
                                      <p:cBhvr>
                                        <p:cTn id="32" dur="500"/>
                                        <p:tgtEl>
                                          <p:spTgt spid="16">
                                            <p:graphicEl>
                                              <a:dgm id="{9D182E78-327E-4100-860E-831EFC838FD7}"/>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graphicEl>
                                              <a:dgm id="{B67C8640-8AA2-492D-9B41-52FBBB02004D}"/>
                                            </p:graphicEl>
                                          </p:spTgt>
                                        </p:tgtEl>
                                        <p:attrNameLst>
                                          <p:attrName>style.visibility</p:attrName>
                                        </p:attrNameLst>
                                      </p:cBhvr>
                                      <p:to>
                                        <p:strVal val="visible"/>
                                      </p:to>
                                    </p:set>
                                    <p:animEffect transition="in" filter="fade">
                                      <p:cBhvr>
                                        <p:cTn id="37" dur="500"/>
                                        <p:tgtEl>
                                          <p:spTgt spid="16">
                                            <p:graphicEl>
                                              <a:dgm id="{B67C8640-8AA2-492D-9B41-52FBBB02004D}"/>
                                            </p:graphic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
                                            <p:graphicEl>
                                              <a:dgm id="{D75F5682-F865-48DC-879C-5BC4AB3DCB3E}"/>
                                            </p:graphicEl>
                                          </p:spTgt>
                                        </p:tgtEl>
                                        <p:attrNameLst>
                                          <p:attrName>style.visibility</p:attrName>
                                        </p:attrNameLst>
                                      </p:cBhvr>
                                      <p:to>
                                        <p:strVal val="visible"/>
                                      </p:to>
                                    </p:set>
                                    <p:animEffect transition="in" filter="fade">
                                      <p:cBhvr>
                                        <p:cTn id="40" dur="500"/>
                                        <p:tgtEl>
                                          <p:spTgt spid="16">
                                            <p:graphicEl>
                                              <a:dgm id="{D75F5682-F865-48DC-879C-5BC4AB3DCB3E}"/>
                                            </p:graphic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6">
                                            <p:graphicEl>
                                              <a:dgm id="{65D4DB07-2D7E-4899-82D3-71E616E8FDFE}"/>
                                            </p:graphicEl>
                                          </p:spTgt>
                                        </p:tgtEl>
                                        <p:attrNameLst>
                                          <p:attrName>style.visibility</p:attrName>
                                        </p:attrNameLst>
                                      </p:cBhvr>
                                      <p:to>
                                        <p:strVal val="visible"/>
                                      </p:to>
                                    </p:set>
                                    <p:animEffect transition="in" filter="fade">
                                      <p:cBhvr>
                                        <p:cTn id="43" dur="500"/>
                                        <p:tgtEl>
                                          <p:spTgt spid="16">
                                            <p:graphicEl>
                                              <a:dgm id="{65D4DB07-2D7E-4899-82D3-71E616E8FDFE}"/>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6">
                                            <p:graphicEl>
                                              <a:dgm id="{C1C96445-D431-4BA0-8430-03B7B0D9216B}"/>
                                            </p:graphicEl>
                                          </p:spTgt>
                                        </p:tgtEl>
                                        <p:attrNameLst>
                                          <p:attrName>style.visibility</p:attrName>
                                        </p:attrNameLst>
                                      </p:cBhvr>
                                      <p:to>
                                        <p:strVal val="visible"/>
                                      </p:to>
                                    </p:set>
                                    <p:animEffect transition="in" filter="fade">
                                      <p:cBhvr>
                                        <p:cTn id="48" dur="500"/>
                                        <p:tgtEl>
                                          <p:spTgt spid="16">
                                            <p:graphicEl>
                                              <a:dgm id="{C1C96445-D431-4BA0-8430-03B7B0D9216B}"/>
                                            </p:graphic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6">
                                            <p:graphicEl>
                                              <a:dgm id="{D35E82C2-3829-4E46-A52C-132CEA35FAD5}"/>
                                            </p:graphicEl>
                                          </p:spTgt>
                                        </p:tgtEl>
                                        <p:attrNameLst>
                                          <p:attrName>style.visibility</p:attrName>
                                        </p:attrNameLst>
                                      </p:cBhvr>
                                      <p:to>
                                        <p:strVal val="visible"/>
                                      </p:to>
                                    </p:set>
                                    <p:animEffect transition="in" filter="fade">
                                      <p:cBhvr>
                                        <p:cTn id="51" dur="500"/>
                                        <p:tgtEl>
                                          <p:spTgt spid="16">
                                            <p:graphicEl>
                                              <a:dgm id="{D35E82C2-3829-4E46-A52C-132CEA35FAD5}"/>
                                            </p:graphic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6">
                                            <p:graphicEl>
                                              <a:dgm id="{C4B3D4FB-C18D-4DA3-8AFA-1EC2F587C4C7}"/>
                                            </p:graphicEl>
                                          </p:spTgt>
                                        </p:tgtEl>
                                        <p:attrNameLst>
                                          <p:attrName>style.visibility</p:attrName>
                                        </p:attrNameLst>
                                      </p:cBhvr>
                                      <p:to>
                                        <p:strVal val="visible"/>
                                      </p:to>
                                    </p:set>
                                    <p:animEffect transition="in" filter="fade">
                                      <p:cBhvr>
                                        <p:cTn id="54" dur="500"/>
                                        <p:tgtEl>
                                          <p:spTgt spid="16">
                                            <p:graphicEl>
                                              <a:dgm id="{C4B3D4FB-C18D-4DA3-8AFA-1EC2F587C4C7}"/>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6">
                                            <p:graphicEl>
                                              <a:dgm id="{67C66562-5A00-4021-B9F1-B1BBC30C95A6}"/>
                                            </p:graphicEl>
                                          </p:spTgt>
                                        </p:tgtEl>
                                        <p:attrNameLst>
                                          <p:attrName>style.visibility</p:attrName>
                                        </p:attrNameLst>
                                      </p:cBhvr>
                                      <p:to>
                                        <p:strVal val="visible"/>
                                      </p:to>
                                    </p:set>
                                    <p:animEffect transition="in" filter="fade">
                                      <p:cBhvr>
                                        <p:cTn id="59" dur="500"/>
                                        <p:tgtEl>
                                          <p:spTgt spid="16">
                                            <p:graphicEl>
                                              <a:dgm id="{67C66562-5A00-4021-B9F1-B1BBC30C95A6}"/>
                                            </p:graphicEl>
                                          </p:spTgt>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6">
                                            <p:graphicEl>
                                              <a:dgm id="{39EE5695-A55C-4BB0-B270-6AB07C95A055}"/>
                                            </p:graphicEl>
                                          </p:spTgt>
                                        </p:tgtEl>
                                        <p:attrNameLst>
                                          <p:attrName>style.visibility</p:attrName>
                                        </p:attrNameLst>
                                      </p:cBhvr>
                                      <p:to>
                                        <p:strVal val="visible"/>
                                      </p:to>
                                    </p:set>
                                    <p:animEffect transition="in" filter="fade">
                                      <p:cBhvr>
                                        <p:cTn id="62" dur="500"/>
                                        <p:tgtEl>
                                          <p:spTgt spid="16">
                                            <p:graphicEl>
                                              <a:dgm id="{39EE5695-A55C-4BB0-B270-6AB07C95A055}"/>
                                            </p:graphic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6">
                                            <p:graphicEl>
                                              <a:dgm id="{17B790AF-E7F8-4B65-8E12-668A87837BB3}"/>
                                            </p:graphicEl>
                                          </p:spTgt>
                                        </p:tgtEl>
                                        <p:attrNameLst>
                                          <p:attrName>style.visibility</p:attrName>
                                        </p:attrNameLst>
                                      </p:cBhvr>
                                      <p:to>
                                        <p:strVal val="visible"/>
                                      </p:to>
                                    </p:set>
                                    <p:animEffect transition="in" filter="fade">
                                      <p:cBhvr>
                                        <p:cTn id="65" dur="500"/>
                                        <p:tgtEl>
                                          <p:spTgt spid="16">
                                            <p:graphicEl>
                                              <a:dgm id="{17B790AF-E7F8-4B65-8E12-668A87837BB3}"/>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6">
                                            <p:graphicEl>
                                              <a:dgm id="{1AD390ED-90EB-49D1-AF51-8E115530474C}"/>
                                            </p:graphicEl>
                                          </p:spTgt>
                                        </p:tgtEl>
                                        <p:attrNameLst>
                                          <p:attrName>style.visibility</p:attrName>
                                        </p:attrNameLst>
                                      </p:cBhvr>
                                      <p:to>
                                        <p:strVal val="visible"/>
                                      </p:to>
                                    </p:set>
                                    <p:animEffect transition="in" filter="fade">
                                      <p:cBhvr>
                                        <p:cTn id="70" dur="500"/>
                                        <p:tgtEl>
                                          <p:spTgt spid="16">
                                            <p:graphicEl>
                                              <a:dgm id="{1AD390ED-90EB-49D1-AF51-8E115530474C}"/>
                                            </p:graphic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6">
                                            <p:graphicEl>
                                              <a:dgm id="{8559D685-E621-4B64-907E-346BFB7447C3}"/>
                                            </p:graphicEl>
                                          </p:spTgt>
                                        </p:tgtEl>
                                        <p:attrNameLst>
                                          <p:attrName>style.visibility</p:attrName>
                                        </p:attrNameLst>
                                      </p:cBhvr>
                                      <p:to>
                                        <p:strVal val="visible"/>
                                      </p:to>
                                    </p:set>
                                    <p:animEffect transition="in" filter="fade">
                                      <p:cBhvr>
                                        <p:cTn id="73" dur="500"/>
                                        <p:tgtEl>
                                          <p:spTgt spid="16">
                                            <p:graphicEl>
                                              <a:dgm id="{8559D685-E621-4B64-907E-346BFB7447C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Скругленный прямоугольник 15"/>
          <p:cNvSpPr/>
          <p:nvPr/>
        </p:nvSpPr>
        <p:spPr>
          <a:xfrm>
            <a:off x="622598" y="1628800"/>
            <a:ext cx="11205922" cy="2019273"/>
          </a:xfrm>
          <a:prstGeom prst="roundRect">
            <a:avLst>
              <a:gd name="adj" fmla="val 10000"/>
            </a:avLst>
          </a:prstGeom>
        </p:spPr>
        <p:style>
          <a:lnRef idx="0">
            <a:schemeClr val="accent1"/>
          </a:lnRef>
          <a:fillRef idx="3">
            <a:schemeClr val="accent1"/>
          </a:fillRef>
          <a:effectRef idx="3">
            <a:schemeClr val="accent1"/>
          </a:effectRef>
          <a:fontRef idx="minor">
            <a:schemeClr val="dk1">
              <a:hueOff val="0"/>
              <a:satOff val="0"/>
              <a:lumOff val="0"/>
              <a:alphaOff val="0"/>
            </a:schemeClr>
          </a:fontRef>
        </p:style>
        <p:txBody>
          <a:bodyPr/>
          <a:lstStyle/>
          <a:p>
            <a:endParaRPr lang="ru-RU"/>
          </a:p>
        </p:txBody>
      </p:sp>
      <p:sp>
        <p:nvSpPr>
          <p:cNvPr id="3" name="Текст 2"/>
          <p:cNvSpPr>
            <a:spLocks noGrp="1"/>
          </p:cNvSpPr>
          <p:nvPr>
            <p:ph type="body" sz="quarter" idx="10"/>
          </p:nvPr>
        </p:nvSpPr>
        <p:spPr>
          <a:xfrm>
            <a:off x="406574" y="548680"/>
            <a:ext cx="11623052" cy="971365"/>
          </a:xfrm>
        </p:spPr>
        <p:txBody>
          <a:bodyPr/>
          <a:lstStyle/>
          <a:p>
            <a:pPr algn="ctr"/>
            <a:r>
              <a:rPr lang="ru-RU" sz="2200" b="1" dirty="0">
                <a:solidFill>
                  <a:srgbClr val="0070C0"/>
                </a:solidFill>
                <a:latin typeface="Times New Roman" pitchFamily="18" charset="0"/>
                <a:cs typeface="Times New Roman" pitchFamily="18" charset="0"/>
              </a:rPr>
              <a:t>Расчет среднесписочной численности для работников, </a:t>
            </a:r>
            <a:br>
              <a:rPr lang="ru-RU" sz="2200" b="1" dirty="0">
                <a:solidFill>
                  <a:srgbClr val="0070C0"/>
                </a:solidFill>
                <a:latin typeface="Times New Roman" pitchFamily="18" charset="0"/>
                <a:cs typeface="Times New Roman" pitchFamily="18" charset="0"/>
              </a:rPr>
            </a:br>
            <a:r>
              <a:rPr lang="ru-RU" sz="2200" b="1" dirty="0">
                <a:solidFill>
                  <a:srgbClr val="0070C0"/>
                </a:solidFill>
                <a:latin typeface="Times New Roman" pitchFamily="18" charset="0"/>
                <a:cs typeface="Times New Roman" pitchFamily="18" charset="0"/>
              </a:rPr>
              <a:t>принятых на неполный рабочий день, а также численности внешних совместителей</a:t>
            </a:r>
          </a:p>
          <a:p>
            <a:pPr algn="ctr"/>
            <a:r>
              <a:rPr lang="ru-RU" dirty="0"/>
              <a:t>       </a:t>
            </a:r>
          </a:p>
        </p:txBody>
      </p:sp>
      <p:sp>
        <p:nvSpPr>
          <p:cNvPr id="4" name="Текст 3"/>
          <p:cNvSpPr>
            <a:spLocks noGrp="1"/>
          </p:cNvSpPr>
          <p:nvPr>
            <p:ph type="body" sz="quarter" idx="12"/>
          </p:nvPr>
        </p:nvSpPr>
        <p:spPr>
          <a:xfrm>
            <a:off x="622598" y="1626891"/>
            <a:ext cx="11073770" cy="2021182"/>
          </a:xfrm>
        </p:spPr>
        <p:txBody>
          <a:bodyPr/>
          <a:lstStyle/>
          <a:p>
            <a:r>
              <a:rPr dirty="0"/>
              <a:t> </a:t>
            </a:r>
          </a:p>
          <a:p>
            <a:pPr lvl="0" indent="457200" algn="just">
              <a:lnSpc>
                <a:spcPct val="130000"/>
              </a:lnSpc>
            </a:pPr>
            <a:r>
              <a:rPr dirty="0"/>
              <a:t> </a:t>
            </a:r>
            <a:r>
              <a:rPr dirty="0">
                <a:solidFill>
                  <a:srgbClr val="FFFFFF"/>
                </a:solidFill>
                <a:latin typeface="Times New Roman" pitchFamily="18" charset="0"/>
                <a:cs typeface="Times New Roman" pitchFamily="18" charset="0"/>
              </a:rPr>
              <a:t>Л</a:t>
            </a:r>
            <a:r>
              <a:rPr sz="1600" dirty="0">
                <a:solidFill>
                  <a:srgbClr val="FFFFFF"/>
                </a:solidFill>
                <a:latin typeface="Times New Roman" pitchFamily="18" charset="0"/>
                <a:ea typeface="Times New Roman" pitchFamily="18" charset="0"/>
                <a:cs typeface="Times New Roman" pitchFamily="18" charset="0"/>
              </a:rPr>
              <a:t>ица, работавшие неполное рабочее время в соответствии с трудовым договором, штатным расписанием                        или переведенные с письменного согласия работника на работу на неполное рабочее время, при определении среднесписочной численности учитываются пропорционально отработанному времени. </a:t>
            </a:r>
          </a:p>
          <a:p>
            <a:pPr lvl="0" indent="457200">
              <a:lnSpc>
                <a:spcPct val="130000"/>
              </a:lnSpc>
            </a:pPr>
            <a:r>
              <a:rPr sz="1600" dirty="0">
                <a:solidFill>
                  <a:srgbClr val="FFFFFF"/>
                </a:solidFill>
                <a:latin typeface="Times New Roman" pitchFamily="18" charset="0"/>
                <a:ea typeface="Times New Roman" pitchFamily="18" charset="0"/>
                <a:cs typeface="Times New Roman" pitchFamily="18" charset="0"/>
              </a:rPr>
              <a:t>Средняя численность внешних совместителей рассчитывается аналогично.</a:t>
            </a:r>
            <a:br>
              <a:rPr sz="1600" dirty="0">
                <a:solidFill>
                  <a:srgbClr val="FFFFFF"/>
                </a:solidFill>
                <a:latin typeface="Times New Roman" pitchFamily="18" charset="0"/>
                <a:ea typeface="Times New Roman" pitchFamily="18" charset="0"/>
                <a:cs typeface="Times New Roman" pitchFamily="18" charset="0"/>
              </a:rPr>
            </a:br>
            <a:r>
              <a:rPr sz="1600" dirty="0">
                <a:solidFill>
                  <a:srgbClr val="FFFFFF"/>
                </a:solidFill>
                <a:latin typeface="Times New Roman" pitchFamily="18" charset="0"/>
                <a:ea typeface="Times New Roman" pitchFamily="18" charset="0"/>
                <a:cs typeface="Times New Roman" pitchFamily="18" charset="0"/>
              </a:rPr>
              <a:t> </a:t>
            </a:r>
            <a:endParaRPr lang="ru-RU" dirty="0"/>
          </a:p>
        </p:txBody>
      </p:sp>
      <p:grpSp>
        <p:nvGrpSpPr>
          <p:cNvPr id="5" name="Группа 19">
            <a:extLst>
              <a:ext uri="{FF2B5EF4-FFF2-40B4-BE49-F238E27FC236}">
                <a16:creationId xmlns:a16="http://schemas.microsoft.com/office/drawing/2014/main" id="{CAFEBE06-6457-2D41-87DF-28AD37AA02EA}"/>
              </a:ext>
            </a:extLst>
          </p:cNvPr>
          <p:cNvGrpSpPr/>
          <p:nvPr/>
        </p:nvGrpSpPr>
        <p:grpSpPr>
          <a:xfrm>
            <a:off x="11696368" y="5699624"/>
            <a:ext cx="494045" cy="499100"/>
            <a:chOff x="9699205" y="5186438"/>
            <a:chExt cx="440055" cy="444500"/>
          </a:xfrm>
        </p:grpSpPr>
        <p:sp>
          <p:nvSpPr>
            <p:cNvPr id="21" name="object 16">
              <a:extLst>
                <a:ext uri="{FF2B5EF4-FFF2-40B4-BE49-F238E27FC236}">
                  <a16:creationId xmlns:a16="http://schemas.microsoft.com/office/drawing/2014/main" id="{E646AC26-998F-3049-9D97-56679996C0EC}"/>
                </a:ext>
              </a:extLst>
            </p:cNvPr>
            <p:cNvSpPr/>
            <p:nvPr/>
          </p:nvSpPr>
          <p:spPr>
            <a:xfrm>
              <a:off x="9699205" y="5186438"/>
              <a:ext cx="440055" cy="444500"/>
            </a:xfrm>
            <a:custGeom>
              <a:avLst/>
              <a:gdLst/>
              <a:ahLst/>
              <a:cxnLst/>
              <a:rect l="l" t="t" r="r" b="b"/>
              <a:pathLst>
                <a:path w="440054" h="444500">
                  <a:moveTo>
                    <a:pt x="0" y="0"/>
                  </a:moveTo>
                  <a:lnTo>
                    <a:pt x="439940" y="0"/>
                  </a:lnTo>
                  <a:lnTo>
                    <a:pt x="439940" y="444118"/>
                  </a:lnTo>
                  <a:lnTo>
                    <a:pt x="0" y="444118"/>
                  </a:lnTo>
                  <a:lnTo>
                    <a:pt x="0" y="0"/>
                  </a:lnTo>
                  <a:close/>
                </a:path>
              </a:pathLst>
            </a:custGeom>
            <a:solidFill>
              <a:srgbClr val="FFC32E"/>
            </a:solidFill>
          </p:spPr>
          <p:txBody>
            <a:bodyPr wrap="square" lIns="0" tIns="0" rIns="0" bIns="0" rtlCol="0"/>
            <a:lstStyle/>
            <a:p>
              <a:endParaRPr/>
            </a:p>
          </p:txBody>
        </p:sp>
        <p:sp>
          <p:nvSpPr>
            <p:cNvPr id="22" name="object 17">
              <a:extLst>
                <a:ext uri="{FF2B5EF4-FFF2-40B4-BE49-F238E27FC236}">
                  <a16:creationId xmlns:a16="http://schemas.microsoft.com/office/drawing/2014/main" id="{D397F163-1608-044A-8BCD-52D8E8F69477}"/>
                </a:ext>
              </a:extLst>
            </p:cNvPr>
            <p:cNvSpPr/>
            <p:nvPr/>
          </p:nvSpPr>
          <p:spPr>
            <a:xfrm>
              <a:off x="9859266" y="5292379"/>
              <a:ext cx="136778" cy="256938"/>
            </a:xfrm>
            <a:prstGeom prst="rect">
              <a:avLst/>
            </a:prstGeom>
            <a:blipFill>
              <a:blip r:embed="rId2" cstate="print"/>
              <a:stretch>
                <a:fillRect/>
              </a:stretch>
            </a:blipFill>
          </p:spPr>
          <p:txBody>
            <a:bodyPr wrap="square" lIns="0" tIns="0" rIns="0" bIns="0" rtlCol="0"/>
            <a:lstStyle/>
            <a:p>
              <a:endParaRPr/>
            </a:p>
          </p:txBody>
        </p:sp>
      </p:grpSp>
      <p:grpSp>
        <p:nvGrpSpPr>
          <p:cNvPr id="6" name="Группа 42"/>
          <p:cNvGrpSpPr/>
          <p:nvPr/>
        </p:nvGrpSpPr>
        <p:grpSpPr>
          <a:xfrm>
            <a:off x="1979743" y="180467"/>
            <a:ext cx="9848777" cy="261367"/>
            <a:chOff x="1980000" y="180466"/>
            <a:chExt cx="9850059" cy="261367"/>
          </a:xfrm>
        </p:grpSpPr>
        <p:sp>
          <p:nvSpPr>
            <p:cNvPr id="38" name="object 9">
              <a:extLst>
                <a:ext uri="{FF2B5EF4-FFF2-40B4-BE49-F238E27FC236}">
                  <a16:creationId xmlns:a16="http://schemas.microsoft.com/office/drawing/2014/main" id="{222E1C3D-BC3A-D443-8563-08790B13AA2D}"/>
                </a:ext>
              </a:extLst>
            </p:cNvPr>
            <p:cNvSpPr/>
            <p:nvPr/>
          </p:nvSpPr>
          <p:spPr>
            <a:xfrm>
              <a:off x="1980000" y="234355"/>
              <a:ext cx="5832000" cy="207478"/>
            </a:xfrm>
            <a:custGeom>
              <a:avLst/>
              <a:gdLst/>
              <a:ahLst/>
              <a:cxnLst/>
              <a:rect l="l" t="t" r="r" b="b"/>
              <a:pathLst>
                <a:path w="3267075">
                  <a:moveTo>
                    <a:pt x="0" y="0"/>
                  </a:moveTo>
                  <a:lnTo>
                    <a:pt x="3266757" y="0"/>
                  </a:lnTo>
                </a:path>
              </a:pathLst>
            </a:custGeom>
            <a:ln w="25400">
              <a:solidFill>
                <a:srgbClr val="334286"/>
              </a:solidFill>
            </a:ln>
          </p:spPr>
          <p:txBody>
            <a:bodyPr wrap="square" lIns="0" tIns="0" rIns="0" bIns="0" rtlCol="0"/>
            <a:lstStyle/>
            <a:p>
              <a:endParaRPr dirty="0"/>
            </a:p>
          </p:txBody>
        </p:sp>
        <p:sp>
          <p:nvSpPr>
            <p:cNvPr id="39" name="object 11">
              <a:extLst>
                <a:ext uri="{FF2B5EF4-FFF2-40B4-BE49-F238E27FC236}">
                  <a16:creationId xmlns:a16="http://schemas.microsoft.com/office/drawing/2014/main" id="{E7D5C25E-08D6-344C-B0C6-CB0D11FF9875}"/>
                </a:ext>
              </a:extLst>
            </p:cNvPr>
            <p:cNvSpPr/>
            <p:nvPr/>
          </p:nvSpPr>
          <p:spPr>
            <a:xfrm flipV="1">
              <a:off x="7978059" y="180466"/>
              <a:ext cx="3852000" cy="52586"/>
            </a:xfrm>
            <a:custGeom>
              <a:avLst/>
              <a:gdLst/>
              <a:ahLst/>
              <a:cxnLst/>
              <a:rect l="l" t="t" r="r" b="b"/>
              <a:pathLst>
                <a:path w="3249929">
                  <a:moveTo>
                    <a:pt x="0" y="0"/>
                  </a:moveTo>
                  <a:lnTo>
                    <a:pt x="3249561" y="0"/>
                  </a:lnTo>
                </a:path>
              </a:pathLst>
            </a:custGeom>
            <a:ln w="25400">
              <a:solidFill>
                <a:srgbClr val="FFC32E"/>
              </a:solidFill>
            </a:ln>
          </p:spPr>
          <p:txBody>
            <a:bodyPr wrap="square" lIns="0" tIns="0" rIns="0" bIns="0" rtlCol="0"/>
            <a:lstStyle/>
            <a:p>
              <a:endParaRPr/>
            </a:p>
          </p:txBody>
        </p:sp>
        <p:grpSp>
          <p:nvGrpSpPr>
            <p:cNvPr id="7" name="Группа 25"/>
            <p:cNvGrpSpPr/>
            <p:nvPr/>
          </p:nvGrpSpPr>
          <p:grpSpPr>
            <a:xfrm>
              <a:off x="7802631" y="182221"/>
              <a:ext cx="238082" cy="103714"/>
              <a:chOff x="2667374" y="2712291"/>
              <a:chExt cx="238082" cy="103714"/>
            </a:xfrm>
          </p:grpSpPr>
          <p:sp>
            <p:nvSpPr>
              <p:cNvPr id="41" name="object 12">
                <a:extLst>
                  <a:ext uri="{FF2B5EF4-FFF2-40B4-BE49-F238E27FC236}">
                    <a16:creationId xmlns:a16="http://schemas.microsoft.com/office/drawing/2014/main" id="{A0F196C2-1ABD-A84E-BE86-E8C7E35D5D8F}"/>
                  </a:ext>
                </a:extLst>
              </p:cNvPr>
              <p:cNvSpPr/>
              <p:nvPr/>
            </p:nvSpPr>
            <p:spPr>
              <a:xfrm>
                <a:off x="2667374" y="2712291"/>
                <a:ext cx="238082" cy="103714"/>
              </a:xfrm>
              <a:custGeom>
                <a:avLst/>
                <a:gdLst/>
                <a:ahLst/>
                <a:cxnLst/>
                <a:rect l="l" t="t" r="r" b="b"/>
                <a:pathLst>
                  <a:path w="90170" h="90170">
                    <a:moveTo>
                      <a:pt x="89839" y="89839"/>
                    </a:moveTo>
                    <a:lnTo>
                      <a:pt x="0" y="89839"/>
                    </a:lnTo>
                    <a:lnTo>
                      <a:pt x="0" y="0"/>
                    </a:lnTo>
                    <a:lnTo>
                      <a:pt x="89839" y="0"/>
                    </a:lnTo>
                    <a:lnTo>
                      <a:pt x="89839" y="89839"/>
                    </a:lnTo>
                    <a:close/>
                  </a:path>
                </a:pathLst>
              </a:custGeom>
              <a:solidFill>
                <a:schemeClr val="bg1"/>
              </a:solidFill>
            </p:spPr>
            <p:txBody>
              <a:bodyPr wrap="square" lIns="0" tIns="0" rIns="0" bIns="0" rtlCol="0"/>
              <a:lstStyle/>
              <a:p>
                <a:endParaRPr/>
              </a:p>
            </p:txBody>
          </p:sp>
          <p:sp>
            <p:nvSpPr>
              <p:cNvPr id="42" name="object 12">
                <a:extLst>
                  <a:ext uri="{FF2B5EF4-FFF2-40B4-BE49-F238E27FC236}">
                    <a16:creationId xmlns:a16="http://schemas.microsoft.com/office/drawing/2014/main" id="{A0F196C2-1ABD-A84E-BE86-E8C7E35D5D8F}"/>
                  </a:ext>
                </a:extLst>
              </p:cNvPr>
              <p:cNvSpPr/>
              <p:nvPr/>
            </p:nvSpPr>
            <p:spPr>
              <a:xfrm>
                <a:off x="2739089" y="2712291"/>
                <a:ext cx="103714" cy="103714"/>
              </a:xfrm>
              <a:custGeom>
                <a:avLst/>
                <a:gdLst/>
                <a:ahLst/>
                <a:cxnLst/>
                <a:rect l="l" t="t" r="r" b="b"/>
                <a:pathLst>
                  <a:path w="90170" h="90170">
                    <a:moveTo>
                      <a:pt x="89839" y="89839"/>
                    </a:moveTo>
                    <a:lnTo>
                      <a:pt x="0" y="89839"/>
                    </a:lnTo>
                    <a:lnTo>
                      <a:pt x="0" y="0"/>
                    </a:lnTo>
                    <a:lnTo>
                      <a:pt x="89839" y="0"/>
                    </a:lnTo>
                    <a:lnTo>
                      <a:pt x="89839" y="89839"/>
                    </a:lnTo>
                    <a:close/>
                  </a:path>
                </a:pathLst>
              </a:custGeom>
              <a:solidFill>
                <a:srgbClr val="334286"/>
              </a:solidFill>
            </p:spPr>
            <p:txBody>
              <a:bodyPr wrap="square" lIns="0" tIns="0" rIns="0" bIns="0" rtlCol="0"/>
              <a:lstStyle/>
              <a:p>
                <a:endParaRPr/>
              </a:p>
            </p:txBody>
          </p:sp>
        </p:grpSp>
      </p:grpSp>
      <p:grpSp>
        <p:nvGrpSpPr>
          <p:cNvPr id="13" name="Группа 12"/>
          <p:cNvGrpSpPr/>
          <p:nvPr/>
        </p:nvGrpSpPr>
        <p:grpSpPr>
          <a:xfrm>
            <a:off x="838622" y="3858446"/>
            <a:ext cx="10153128" cy="2019273"/>
            <a:chOff x="2339653" y="2385480"/>
            <a:chExt cx="2151208" cy="2019273"/>
          </a:xfrm>
        </p:grpSpPr>
        <p:sp>
          <p:nvSpPr>
            <p:cNvPr id="14" name="Скругленный прямоугольник 13"/>
            <p:cNvSpPr/>
            <p:nvPr/>
          </p:nvSpPr>
          <p:spPr>
            <a:xfrm>
              <a:off x="2339653" y="2385480"/>
              <a:ext cx="2151208" cy="2019273"/>
            </a:xfrm>
            <a:prstGeom prst="roundRect">
              <a:avLst>
                <a:gd name="adj" fmla="val 10000"/>
              </a:avLst>
            </a:prstGeom>
          </p:spPr>
          <p:style>
            <a:lnRef idx="0">
              <a:schemeClr val="accent1"/>
            </a:lnRef>
            <a:fillRef idx="3">
              <a:schemeClr val="accent1"/>
            </a:fillRef>
            <a:effectRef idx="3">
              <a:schemeClr val="accent1"/>
            </a:effectRef>
            <a:fontRef idx="minor">
              <a:schemeClr val="dk1">
                <a:hueOff val="0"/>
                <a:satOff val="0"/>
                <a:lumOff val="0"/>
                <a:alphaOff val="0"/>
              </a:schemeClr>
            </a:fontRef>
          </p:style>
          <p:txBody>
            <a:bodyPr/>
            <a:lstStyle/>
            <a:p>
              <a:endParaRPr lang="ru-RU"/>
            </a:p>
          </p:txBody>
        </p:sp>
        <p:sp>
          <p:nvSpPr>
            <p:cNvPr id="15" name="Скругленный прямоугольник 4"/>
            <p:cNvSpPr/>
            <p:nvPr/>
          </p:nvSpPr>
          <p:spPr>
            <a:xfrm>
              <a:off x="2653376" y="2444623"/>
              <a:ext cx="1796969" cy="190098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anchor="ctr" anchorCtr="0">
              <a:noAutofit/>
            </a:bodyPr>
            <a:lstStyle/>
            <a:p>
              <a:pPr marL="0" lvl="0" algn="just" defTabSz="711200">
                <a:lnSpc>
                  <a:spcPct val="90000"/>
                </a:lnSpc>
                <a:spcBef>
                  <a:spcPct val="0"/>
                </a:spcBef>
                <a:spcAft>
                  <a:spcPct val="35000"/>
                </a:spcAft>
              </a:pPr>
              <a:r>
                <a:rPr lang="ru-RU" b="1" i="1" kern="1200" dirty="0">
                  <a:solidFill>
                    <a:srgbClr val="FFFFFF"/>
                  </a:solidFill>
                  <a:latin typeface="+mn-lt"/>
                  <a:cs typeface="Times New Roman" pitchFamily="18" charset="0"/>
                </a:rPr>
                <a:t>  Обращаем ваше внимание на то, что начиная с отчета за январь 2023 года, средняя численность работников (графы 1, 2, 3, 4) заполняется с двумя десятичными знаками после запятой.</a:t>
              </a:r>
            </a:p>
          </p:txBody>
        </p:sp>
      </p:grpSp>
      <p:sp>
        <p:nvSpPr>
          <p:cNvPr id="18" name="Текст 8"/>
          <p:cNvSpPr txBox="1">
            <a:spLocks/>
          </p:cNvSpPr>
          <p:nvPr/>
        </p:nvSpPr>
        <p:spPr>
          <a:xfrm>
            <a:off x="923367" y="4221088"/>
            <a:ext cx="1126653" cy="1080120"/>
          </a:xfrm>
          <a:prstGeom prst="flowChartConnector">
            <a:avLst/>
          </a:prstGeom>
        </p:spPr>
        <p:style>
          <a:lnRef idx="0">
            <a:schemeClr val="accent5"/>
          </a:lnRef>
          <a:fillRef idx="3">
            <a:schemeClr val="accent5"/>
          </a:fillRef>
          <a:effectRef idx="3">
            <a:schemeClr val="accent5"/>
          </a:effectRef>
          <a:fontRef idx="minor">
            <a:schemeClr val="lt1"/>
          </a:fontRef>
        </p:style>
        <p:txBody>
          <a:bodyPr rtlCol="0" anchor="ctr"/>
          <a:lstStyle>
            <a:lvl1pPr marL="0" indent="0" algn="l" defTabSz="914400" rtl="0" eaLnBrk="1" latinLnBrk="0" hangingPunct="1">
              <a:lnSpc>
                <a:spcPct val="100000"/>
              </a:lnSpc>
              <a:spcBef>
                <a:spcPts val="1000"/>
              </a:spcBef>
              <a:buFont typeface="Arial" panose="020B0604020202020204" pitchFamily="34" charset="0"/>
              <a:buNone/>
              <a:defRPr sz="2800" kern="1200">
                <a:solidFill>
                  <a:srgbClr val="33428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gn="ctr"/>
            <a:endParaRPr lang="ru-RU"/>
          </a:p>
          <a:p>
            <a:pPr algn="ctr"/>
            <a:r>
              <a:rPr lang="ru-RU" sz="8000" b="1">
                <a:solidFill>
                  <a:srgbClr val="FF0000"/>
                </a:solidFill>
                <a:cs typeface="Times New Roman" pitchFamily="18" charset="0"/>
              </a:rPr>
              <a:t>!</a:t>
            </a:r>
            <a:endParaRPr lang="ru-RU" sz="8000"/>
          </a:p>
          <a:p>
            <a:pPr algn="ctr"/>
            <a:endParaRPr lang="ru-RU" dirty="0"/>
          </a:p>
        </p:txBody>
      </p:sp>
    </p:spTree>
    <p:extLst>
      <p:ext uri="{BB962C8B-B14F-4D97-AF65-F5344CB8AC3E}">
        <p14:creationId xmlns:p14="http://schemas.microsoft.com/office/powerpoint/2010/main" val="2877074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18">
                                            <p:bg/>
                                          </p:spTgt>
                                        </p:tgtEl>
                                        <p:attrNameLst>
                                          <p:attrName>style.visibility</p:attrName>
                                        </p:attrNameLst>
                                      </p:cBhvr>
                                      <p:to>
                                        <p:strVal val="visible"/>
                                      </p:to>
                                    </p:set>
                                    <p:animEffect transition="in" filter="fade">
                                      <p:cBhvr>
                                        <p:cTn id="7" dur="2000"/>
                                        <p:tgtEl>
                                          <p:spTgt spid="18">
                                            <p:bg/>
                                          </p:spTgt>
                                        </p:tgtEl>
                                      </p:cBhvr>
                                    </p:animEffect>
                                    <p:anim calcmode="lin" valueType="num">
                                      <p:cBhvr>
                                        <p:cTn id="8" dur="2000" fill="hold"/>
                                        <p:tgtEl>
                                          <p:spTgt spid="18">
                                            <p:bg/>
                                          </p:spTgt>
                                        </p:tgtEl>
                                        <p:attrNameLst>
                                          <p:attrName>style.rotation</p:attrName>
                                        </p:attrNameLst>
                                      </p:cBhvr>
                                      <p:tavLst>
                                        <p:tav tm="0">
                                          <p:val>
                                            <p:fltVal val="720"/>
                                          </p:val>
                                        </p:tav>
                                        <p:tav tm="100000">
                                          <p:val>
                                            <p:fltVal val="0"/>
                                          </p:val>
                                        </p:tav>
                                      </p:tavLst>
                                    </p:anim>
                                    <p:anim calcmode="lin" valueType="num">
                                      <p:cBhvr>
                                        <p:cTn id="9" dur="2000" fill="hold"/>
                                        <p:tgtEl>
                                          <p:spTgt spid="18">
                                            <p:bg/>
                                          </p:spTgt>
                                        </p:tgtEl>
                                        <p:attrNameLst>
                                          <p:attrName>ppt_h</p:attrName>
                                        </p:attrNameLst>
                                      </p:cBhvr>
                                      <p:tavLst>
                                        <p:tav tm="0">
                                          <p:val>
                                            <p:fltVal val="0"/>
                                          </p:val>
                                        </p:tav>
                                        <p:tav tm="100000">
                                          <p:val>
                                            <p:strVal val="#ppt_h"/>
                                          </p:val>
                                        </p:tav>
                                      </p:tavLst>
                                    </p:anim>
                                    <p:anim calcmode="lin" valueType="num">
                                      <p:cBhvr>
                                        <p:cTn id="10" dur="2000" fill="hold"/>
                                        <p:tgtEl>
                                          <p:spTgt spid="18">
                                            <p:bg/>
                                          </p:spTgt>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35" presetClass="entr" presetSubtype="0" fill="hold" grpId="0" nodeType="afterEffect">
                                  <p:stCondLst>
                                    <p:cond delay="0"/>
                                  </p:stCondLst>
                                  <p:iterate type="lt">
                                    <p:tmPct val="0"/>
                                  </p:iterate>
                                  <p:childTnLst>
                                    <p:set>
                                      <p:cBhvr>
                                        <p:cTn id="13" dur="1" fill="hold">
                                          <p:stCondLst>
                                            <p:cond delay="0"/>
                                          </p:stCondLst>
                                        </p:cTn>
                                        <p:tgtEl>
                                          <p:spTgt spid="18">
                                            <p:txEl>
                                              <p:pRg st="1" end="1"/>
                                            </p:txEl>
                                          </p:spTgt>
                                        </p:tgtEl>
                                        <p:attrNameLst>
                                          <p:attrName>style.visibility</p:attrName>
                                        </p:attrNameLst>
                                      </p:cBhvr>
                                      <p:to>
                                        <p:strVal val="visible"/>
                                      </p:to>
                                    </p:set>
                                    <p:animEffect transition="in" filter="fade">
                                      <p:cBhvr>
                                        <p:cTn id="14" dur="2000"/>
                                        <p:tgtEl>
                                          <p:spTgt spid="18">
                                            <p:txEl>
                                              <p:pRg st="1" end="1"/>
                                            </p:txEl>
                                          </p:spTgt>
                                        </p:tgtEl>
                                      </p:cBhvr>
                                    </p:animEffect>
                                    <p:anim calcmode="lin" valueType="num">
                                      <p:cBhvr>
                                        <p:cTn id="15" dur="2000" fill="hold"/>
                                        <p:tgtEl>
                                          <p:spTgt spid="18">
                                            <p:txEl>
                                              <p:pRg st="1" end="1"/>
                                            </p:txEl>
                                          </p:spTgt>
                                        </p:tgtEl>
                                        <p:attrNameLst>
                                          <p:attrName>style.rotation</p:attrName>
                                        </p:attrNameLst>
                                      </p:cBhvr>
                                      <p:tavLst>
                                        <p:tav tm="0">
                                          <p:val>
                                            <p:fltVal val="720"/>
                                          </p:val>
                                        </p:tav>
                                        <p:tav tm="100000">
                                          <p:val>
                                            <p:fltVal val="0"/>
                                          </p:val>
                                        </p:tav>
                                      </p:tavLst>
                                    </p:anim>
                                    <p:anim calcmode="lin" valueType="num">
                                      <p:cBhvr>
                                        <p:cTn id="16" dur="2000" fill="hold"/>
                                        <p:tgtEl>
                                          <p:spTgt spid="18">
                                            <p:txEl>
                                              <p:pRg st="1" end="1"/>
                                            </p:txEl>
                                          </p:spTgt>
                                        </p:tgtEl>
                                        <p:attrNameLst>
                                          <p:attrName>ppt_h</p:attrName>
                                        </p:attrNameLst>
                                      </p:cBhvr>
                                      <p:tavLst>
                                        <p:tav tm="0">
                                          <p:val>
                                            <p:fltVal val="0"/>
                                          </p:val>
                                        </p:tav>
                                        <p:tav tm="100000">
                                          <p:val>
                                            <p:strVal val="#ppt_h"/>
                                          </p:val>
                                        </p:tav>
                                      </p:tavLst>
                                    </p:anim>
                                    <p:anim calcmode="lin" valueType="num">
                                      <p:cBhvr>
                                        <p:cTn id="17" dur="2000" fill="hold"/>
                                        <p:tgtEl>
                                          <p:spTgt spid="18">
                                            <p:txEl>
                                              <p:pRg st="1" end="1"/>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allAtOnce"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2311</TotalTime>
  <Words>2057</Words>
  <Application>Microsoft Office PowerPoint</Application>
  <PresentationFormat>Произвольный</PresentationFormat>
  <Paragraphs>151</Paragraphs>
  <Slides>15</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2</vt:i4>
      </vt:variant>
      <vt:variant>
        <vt:lpstr>Заголовки слайдов</vt:lpstr>
      </vt:variant>
      <vt:variant>
        <vt:i4>15</vt:i4>
      </vt:variant>
    </vt:vector>
  </HeadingPairs>
  <TitlesOfParts>
    <vt:vector size="21" baseType="lpstr">
      <vt:lpstr>Arial</vt:lpstr>
      <vt:lpstr>Calibri</vt:lpstr>
      <vt:lpstr>Times New Roman</vt:lpstr>
      <vt:lpstr>Wingdings</vt:lpstr>
      <vt:lpstr>Тема Office</vt:lpstr>
      <vt:lpstr>1_Тема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РОССТАТ</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Куркина Алёна</dc:creator>
  <cp:lastModifiedBy>Быстрова-Свечарева Татьяна Алексеевна</cp:lastModifiedBy>
  <cp:revision>182</cp:revision>
  <cp:lastPrinted>2021-02-01T11:17:15Z</cp:lastPrinted>
  <dcterms:created xsi:type="dcterms:W3CDTF">2020-12-25T07:29:27Z</dcterms:created>
  <dcterms:modified xsi:type="dcterms:W3CDTF">2023-09-14T09:13:14Z</dcterms:modified>
</cp:coreProperties>
</file>