
<file path=[Content_Types].xml><?xml version="1.0" encoding="utf-8"?>
<Types xmlns="http://schemas.openxmlformats.org/package/2006/content-types">
  <Default Extension="png" ContentType="image/png"/>
  <Default Extension="emf" ContentType="image/x-emf"/>
  <Default Extension="jpeg" ContentType="image/jpeg"/>
  <Default Extension="webp" ContentType="image/png"/>
  <Default Extension="rels" ContentType="application/vnd.openxmlformats-package.relationships+xml"/>
  <Default Extension="xml" ContentType="application/xml"/>
  <Default Extension="jpg" ContentType="image/jpeg"/>
  <Default Extension="crdownload"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82F14-C504-4B3C-BB08-3771F45E8C18}" type="datetimeFigureOut">
              <a:rPr lang="ru-RU" smtClean="0"/>
              <a:t>31.07.2023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C5BCA-EA5F-49DA-9513-59F94A51DE09}" type="slidenum">
              <a:rPr lang="ru-RU" smtClean="0"/>
              <a:t>‹#›</a:t>
            </a:fld>
            <a:endParaRPr lang="ru-RU"/>
          </a:p>
        </p:txBody>
      </p:sp>
    </p:spTree>
    <p:extLst>
      <p:ext uri="{BB962C8B-B14F-4D97-AF65-F5344CB8AC3E}">
        <p14:creationId xmlns:p14="http://schemas.microsoft.com/office/powerpoint/2010/main" val="514915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29</a:t>
            </a:fld>
            <a:endParaRPr lang="ru-RU"/>
          </a:p>
        </p:txBody>
      </p:sp>
    </p:spTree>
    <p:extLst>
      <p:ext uri="{BB962C8B-B14F-4D97-AF65-F5344CB8AC3E}">
        <p14:creationId xmlns:p14="http://schemas.microsoft.com/office/powerpoint/2010/main" val="322365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38</a:t>
            </a:fld>
            <a:endParaRPr lang="ru-RU"/>
          </a:p>
        </p:txBody>
      </p:sp>
    </p:spTree>
    <p:extLst>
      <p:ext uri="{BB962C8B-B14F-4D97-AF65-F5344CB8AC3E}">
        <p14:creationId xmlns:p14="http://schemas.microsoft.com/office/powerpoint/2010/main" val="368804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39</a:t>
            </a:fld>
            <a:endParaRPr lang="ru-RU"/>
          </a:p>
        </p:txBody>
      </p:sp>
    </p:spTree>
    <p:extLst>
      <p:ext uri="{BB962C8B-B14F-4D97-AF65-F5344CB8AC3E}">
        <p14:creationId xmlns:p14="http://schemas.microsoft.com/office/powerpoint/2010/main" val="1120661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40</a:t>
            </a:fld>
            <a:endParaRPr lang="ru-RU"/>
          </a:p>
        </p:txBody>
      </p:sp>
    </p:spTree>
    <p:extLst>
      <p:ext uri="{BB962C8B-B14F-4D97-AF65-F5344CB8AC3E}">
        <p14:creationId xmlns:p14="http://schemas.microsoft.com/office/powerpoint/2010/main" val="604041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41</a:t>
            </a:fld>
            <a:endParaRPr lang="ru-RU"/>
          </a:p>
        </p:txBody>
      </p:sp>
    </p:spTree>
    <p:extLst>
      <p:ext uri="{BB962C8B-B14F-4D97-AF65-F5344CB8AC3E}">
        <p14:creationId xmlns:p14="http://schemas.microsoft.com/office/powerpoint/2010/main" val="1118891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42</a:t>
            </a:fld>
            <a:endParaRPr lang="ru-RU"/>
          </a:p>
        </p:txBody>
      </p:sp>
    </p:spTree>
    <p:extLst>
      <p:ext uri="{BB962C8B-B14F-4D97-AF65-F5344CB8AC3E}">
        <p14:creationId xmlns:p14="http://schemas.microsoft.com/office/powerpoint/2010/main" val="3911067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43</a:t>
            </a:fld>
            <a:endParaRPr lang="ru-RU"/>
          </a:p>
        </p:txBody>
      </p:sp>
    </p:spTree>
    <p:extLst>
      <p:ext uri="{BB962C8B-B14F-4D97-AF65-F5344CB8AC3E}">
        <p14:creationId xmlns:p14="http://schemas.microsoft.com/office/powerpoint/2010/main" val="1794023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44</a:t>
            </a:fld>
            <a:endParaRPr lang="ru-RU"/>
          </a:p>
        </p:txBody>
      </p:sp>
    </p:spTree>
    <p:extLst>
      <p:ext uri="{BB962C8B-B14F-4D97-AF65-F5344CB8AC3E}">
        <p14:creationId xmlns:p14="http://schemas.microsoft.com/office/powerpoint/2010/main" val="2341267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45</a:t>
            </a:fld>
            <a:endParaRPr lang="ru-RU"/>
          </a:p>
        </p:txBody>
      </p:sp>
    </p:spTree>
    <p:extLst>
      <p:ext uri="{BB962C8B-B14F-4D97-AF65-F5344CB8AC3E}">
        <p14:creationId xmlns:p14="http://schemas.microsoft.com/office/powerpoint/2010/main" val="1376230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46</a:t>
            </a:fld>
            <a:endParaRPr lang="ru-RU"/>
          </a:p>
        </p:txBody>
      </p:sp>
    </p:spTree>
    <p:extLst>
      <p:ext uri="{BB962C8B-B14F-4D97-AF65-F5344CB8AC3E}">
        <p14:creationId xmlns:p14="http://schemas.microsoft.com/office/powerpoint/2010/main" val="2970848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47</a:t>
            </a:fld>
            <a:endParaRPr lang="ru-RU"/>
          </a:p>
        </p:txBody>
      </p:sp>
    </p:spTree>
    <p:extLst>
      <p:ext uri="{BB962C8B-B14F-4D97-AF65-F5344CB8AC3E}">
        <p14:creationId xmlns:p14="http://schemas.microsoft.com/office/powerpoint/2010/main" val="3184405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30</a:t>
            </a:fld>
            <a:endParaRPr lang="ru-RU"/>
          </a:p>
        </p:txBody>
      </p:sp>
    </p:spTree>
    <p:extLst>
      <p:ext uri="{BB962C8B-B14F-4D97-AF65-F5344CB8AC3E}">
        <p14:creationId xmlns:p14="http://schemas.microsoft.com/office/powerpoint/2010/main" val="654789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48</a:t>
            </a:fld>
            <a:endParaRPr lang="ru-RU"/>
          </a:p>
        </p:txBody>
      </p:sp>
    </p:spTree>
    <p:extLst>
      <p:ext uri="{BB962C8B-B14F-4D97-AF65-F5344CB8AC3E}">
        <p14:creationId xmlns:p14="http://schemas.microsoft.com/office/powerpoint/2010/main" val="1138233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49</a:t>
            </a:fld>
            <a:endParaRPr lang="ru-RU"/>
          </a:p>
        </p:txBody>
      </p:sp>
    </p:spTree>
    <p:extLst>
      <p:ext uri="{BB962C8B-B14F-4D97-AF65-F5344CB8AC3E}">
        <p14:creationId xmlns:p14="http://schemas.microsoft.com/office/powerpoint/2010/main" val="3001533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50</a:t>
            </a:fld>
            <a:endParaRPr lang="ru-RU"/>
          </a:p>
        </p:txBody>
      </p:sp>
    </p:spTree>
    <p:extLst>
      <p:ext uri="{BB962C8B-B14F-4D97-AF65-F5344CB8AC3E}">
        <p14:creationId xmlns:p14="http://schemas.microsoft.com/office/powerpoint/2010/main" val="4040582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51</a:t>
            </a:fld>
            <a:endParaRPr lang="ru-RU"/>
          </a:p>
        </p:txBody>
      </p:sp>
    </p:spTree>
    <p:extLst>
      <p:ext uri="{BB962C8B-B14F-4D97-AF65-F5344CB8AC3E}">
        <p14:creationId xmlns:p14="http://schemas.microsoft.com/office/powerpoint/2010/main" val="2232573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52</a:t>
            </a:fld>
            <a:endParaRPr lang="ru-RU"/>
          </a:p>
        </p:txBody>
      </p:sp>
    </p:spTree>
    <p:extLst>
      <p:ext uri="{BB962C8B-B14F-4D97-AF65-F5344CB8AC3E}">
        <p14:creationId xmlns:p14="http://schemas.microsoft.com/office/powerpoint/2010/main" val="4142620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53</a:t>
            </a:fld>
            <a:endParaRPr lang="ru-RU"/>
          </a:p>
        </p:txBody>
      </p:sp>
    </p:spTree>
    <p:extLst>
      <p:ext uri="{BB962C8B-B14F-4D97-AF65-F5344CB8AC3E}">
        <p14:creationId xmlns:p14="http://schemas.microsoft.com/office/powerpoint/2010/main" val="614954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54</a:t>
            </a:fld>
            <a:endParaRPr lang="ru-RU"/>
          </a:p>
        </p:txBody>
      </p:sp>
    </p:spTree>
    <p:extLst>
      <p:ext uri="{BB962C8B-B14F-4D97-AF65-F5344CB8AC3E}">
        <p14:creationId xmlns:p14="http://schemas.microsoft.com/office/powerpoint/2010/main" val="880328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55</a:t>
            </a:fld>
            <a:endParaRPr lang="ru-RU"/>
          </a:p>
        </p:txBody>
      </p:sp>
    </p:spTree>
    <p:extLst>
      <p:ext uri="{BB962C8B-B14F-4D97-AF65-F5344CB8AC3E}">
        <p14:creationId xmlns:p14="http://schemas.microsoft.com/office/powerpoint/2010/main" val="1756830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56</a:t>
            </a:fld>
            <a:endParaRPr lang="ru-RU"/>
          </a:p>
        </p:txBody>
      </p:sp>
    </p:spTree>
    <p:extLst>
      <p:ext uri="{BB962C8B-B14F-4D97-AF65-F5344CB8AC3E}">
        <p14:creationId xmlns:p14="http://schemas.microsoft.com/office/powerpoint/2010/main" val="2311299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57</a:t>
            </a:fld>
            <a:endParaRPr lang="ru-RU"/>
          </a:p>
        </p:txBody>
      </p:sp>
    </p:spTree>
    <p:extLst>
      <p:ext uri="{BB962C8B-B14F-4D97-AF65-F5344CB8AC3E}">
        <p14:creationId xmlns:p14="http://schemas.microsoft.com/office/powerpoint/2010/main" val="1686396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31</a:t>
            </a:fld>
            <a:endParaRPr lang="ru-RU"/>
          </a:p>
        </p:txBody>
      </p:sp>
    </p:spTree>
    <p:extLst>
      <p:ext uri="{BB962C8B-B14F-4D97-AF65-F5344CB8AC3E}">
        <p14:creationId xmlns:p14="http://schemas.microsoft.com/office/powerpoint/2010/main" val="3049569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58</a:t>
            </a:fld>
            <a:endParaRPr lang="ru-RU"/>
          </a:p>
        </p:txBody>
      </p:sp>
    </p:spTree>
    <p:extLst>
      <p:ext uri="{BB962C8B-B14F-4D97-AF65-F5344CB8AC3E}">
        <p14:creationId xmlns:p14="http://schemas.microsoft.com/office/powerpoint/2010/main" val="817907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59</a:t>
            </a:fld>
            <a:endParaRPr lang="ru-RU"/>
          </a:p>
        </p:txBody>
      </p:sp>
    </p:spTree>
    <p:extLst>
      <p:ext uri="{BB962C8B-B14F-4D97-AF65-F5344CB8AC3E}">
        <p14:creationId xmlns:p14="http://schemas.microsoft.com/office/powerpoint/2010/main" val="1870385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60</a:t>
            </a:fld>
            <a:endParaRPr lang="ru-RU"/>
          </a:p>
        </p:txBody>
      </p:sp>
    </p:spTree>
    <p:extLst>
      <p:ext uri="{BB962C8B-B14F-4D97-AF65-F5344CB8AC3E}">
        <p14:creationId xmlns:p14="http://schemas.microsoft.com/office/powerpoint/2010/main" val="2501719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61</a:t>
            </a:fld>
            <a:endParaRPr lang="ru-RU"/>
          </a:p>
        </p:txBody>
      </p:sp>
    </p:spTree>
    <p:extLst>
      <p:ext uri="{BB962C8B-B14F-4D97-AF65-F5344CB8AC3E}">
        <p14:creationId xmlns:p14="http://schemas.microsoft.com/office/powerpoint/2010/main" val="4290799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62</a:t>
            </a:fld>
            <a:endParaRPr lang="ru-RU"/>
          </a:p>
        </p:txBody>
      </p:sp>
    </p:spTree>
    <p:extLst>
      <p:ext uri="{BB962C8B-B14F-4D97-AF65-F5344CB8AC3E}">
        <p14:creationId xmlns:p14="http://schemas.microsoft.com/office/powerpoint/2010/main" val="2202441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63</a:t>
            </a:fld>
            <a:endParaRPr lang="ru-RU"/>
          </a:p>
        </p:txBody>
      </p:sp>
    </p:spTree>
    <p:extLst>
      <p:ext uri="{BB962C8B-B14F-4D97-AF65-F5344CB8AC3E}">
        <p14:creationId xmlns:p14="http://schemas.microsoft.com/office/powerpoint/2010/main" val="352893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64</a:t>
            </a:fld>
            <a:endParaRPr lang="ru-RU"/>
          </a:p>
        </p:txBody>
      </p:sp>
    </p:spTree>
    <p:extLst>
      <p:ext uri="{BB962C8B-B14F-4D97-AF65-F5344CB8AC3E}">
        <p14:creationId xmlns:p14="http://schemas.microsoft.com/office/powerpoint/2010/main" val="2817512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65</a:t>
            </a:fld>
            <a:endParaRPr lang="ru-RU"/>
          </a:p>
        </p:txBody>
      </p:sp>
    </p:spTree>
    <p:extLst>
      <p:ext uri="{BB962C8B-B14F-4D97-AF65-F5344CB8AC3E}">
        <p14:creationId xmlns:p14="http://schemas.microsoft.com/office/powerpoint/2010/main" val="2273546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66</a:t>
            </a:fld>
            <a:endParaRPr lang="ru-RU"/>
          </a:p>
        </p:txBody>
      </p:sp>
    </p:spTree>
    <p:extLst>
      <p:ext uri="{BB962C8B-B14F-4D97-AF65-F5344CB8AC3E}">
        <p14:creationId xmlns:p14="http://schemas.microsoft.com/office/powerpoint/2010/main" val="3516183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67</a:t>
            </a:fld>
            <a:endParaRPr lang="ru-RU"/>
          </a:p>
        </p:txBody>
      </p:sp>
    </p:spTree>
    <p:extLst>
      <p:ext uri="{BB962C8B-B14F-4D97-AF65-F5344CB8AC3E}">
        <p14:creationId xmlns:p14="http://schemas.microsoft.com/office/powerpoint/2010/main" val="166504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32</a:t>
            </a:fld>
            <a:endParaRPr lang="ru-RU"/>
          </a:p>
        </p:txBody>
      </p:sp>
    </p:spTree>
    <p:extLst>
      <p:ext uri="{BB962C8B-B14F-4D97-AF65-F5344CB8AC3E}">
        <p14:creationId xmlns:p14="http://schemas.microsoft.com/office/powerpoint/2010/main" val="3766296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68</a:t>
            </a:fld>
            <a:endParaRPr lang="ru-RU"/>
          </a:p>
        </p:txBody>
      </p:sp>
    </p:spTree>
    <p:extLst>
      <p:ext uri="{BB962C8B-B14F-4D97-AF65-F5344CB8AC3E}">
        <p14:creationId xmlns:p14="http://schemas.microsoft.com/office/powerpoint/2010/main" val="902503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69</a:t>
            </a:fld>
            <a:endParaRPr lang="ru-RU"/>
          </a:p>
        </p:txBody>
      </p:sp>
    </p:spTree>
    <p:extLst>
      <p:ext uri="{BB962C8B-B14F-4D97-AF65-F5344CB8AC3E}">
        <p14:creationId xmlns:p14="http://schemas.microsoft.com/office/powerpoint/2010/main" val="1860753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70</a:t>
            </a:fld>
            <a:endParaRPr lang="ru-RU"/>
          </a:p>
        </p:txBody>
      </p:sp>
    </p:spTree>
    <p:extLst>
      <p:ext uri="{BB962C8B-B14F-4D97-AF65-F5344CB8AC3E}">
        <p14:creationId xmlns:p14="http://schemas.microsoft.com/office/powerpoint/2010/main" val="26204277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71</a:t>
            </a:fld>
            <a:endParaRPr lang="ru-RU"/>
          </a:p>
        </p:txBody>
      </p:sp>
    </p:spTree>
    <p:extLst>
      <p:ext uri="{BB962C8B-B14F-4D97-AF65-F5344CB8AC3E}">
        <p14:creationId xmlns:p14="http://schemas.microsoft.com/office/powerpoint/2010/main" val="4292266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72</a:t>
            </a:fld>
            <a:endParaRPr lang="ru-RU"/>
          </a:p>
        </p:txBody>
      </p:sp>
    </p:spTree>
    <p:extLst>
      <p:ext uri="{BB962C8B-B14F-4D97-AF65-F5344CB8AC3E}">
        <p14:creationId xmlns:p14="http://schemas.microsoft.com/office/powerpoint/2010/main" val="532484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73</a:t>
            </a:fld>
            <a:endParaRPr lang="ru-RU"/>
          </a:p>
        </p:txBody>
      </p:sp>
    </p:spTree>
    <p:extLst>
      <p:ext uri="{BB962C8B-B14F-4D97-AF65-F5344CB8AC3E}">
        <p14:creationId xmlns:p14="http://schemas.microsoft.com/office/powerpoint/2010/main" val="2975373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74</a:t>
            </a:fld>
            <a:endParaRPr lang="ru-RU"/>
          </a:p>
        </p:txBody>
      </p:sp>
    </p:spTree>
    <p:extLst>
      <p:ext uri="{BB962C8B-B14F-4D97-AF65-F5344CB8AC3E}">
        <p14:creationId xmlns:p14="http://schemas.microsoft.com/office/powerpoint/2010/main" val="843734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33</a:t>
            </a:fld>
            <a:endParaRPr lang="ru-RU"/>
          </a:p>
        </p:txBody>
      </p:sp>
    </p:spTree>
    <p:extLst>
      <p:ext uri="{BB962C8B-B14F-4D97-AF65-F5344CB8AC3E}">
        <p14:creationId xmlns:p14="http://schemas.microsoft.com/office/powerpoint/2010/main" val="1909596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34</a:t>
            </a:fld>
            <a:endParaRPr lang="ru-RU"/>
          </a:p>
        </p:txBody>
      </p:sp>
    </p:spTree>
    <p:extLst>
      <p:ext uri="{BB962C8B-B14F-4D97-AF65-F5344CB8AC3E}">
        <p14:creationId xmlns:p14="http://schemas.microsoft.com/office/powerpoint/2010/main" val="4022691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35</a:t>
            </a:fld>
            <a:endParaRPr lang="ru-RU"/>
          </a:p>
        </p:txBody>
      </p:sp>
    </p:spTree>
    <p:extLst>
      <p:ext uri="{BB962C8B-B14F-4D97-AF65-F5344CB8AC3E}">
        <p14:creationId xmlns:p14="http://schemas.microsoft.com/office/powerpoint/2010/main" val="3339095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36</a:t>
            </a:fld>
            <a:endParaRPr lang="ru-RU"/>
          </a:p>
        </p:txBody>
      </p:sp>
    </p:spTree>
    <p:extLst>
      <p:ext uri="{BB962C8B-B14F-4D97-AF65-F5344CB8AC3E}">
        <p14:creationId xmlns:p14="http://schemas.microsoft.com/office/powerpoint/2010/main" val="4015564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D3C5BCA-EA5F-49DA-9513-59F94A51DE09}" type="slidenum">
              <a:rPr lang="ru-RU" smtClean="0"/>
              <a:t>37</a:t>
            </a:fld>
            <a:endParaRPr lang="ru-RU"/>
          </a:p>
        </p:txBody>
      </p:sp>
    </p:spTree>
    <p:extLst>
      <p:ext uri="{BB962C8B-B14F-4D97-AF65-F5344CB8AC3E}">
        <p14:creationId xmlns:p14="http://schemas.microsoft.com/office/powerpoint/2010/main" val="2084313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AC9E1EE-FA1B-4E41-894D-BD819740A9A7}" type="datetimeFigureOut">
              <a:rPr lang="ru-RU" smtClean="0"/>
              <a:t>31.07.2023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9D5D46-31D4-498C-B8BE-2F74B3C0CDD0}" type="slidenum">
              <a:rPr lang="ru-RU" smtClean="0"/>
              <a:t>‹#›</a:t>
            </a:fld>
            <a:endParaRPr lang="ru-RU"/>
          </a:p>
        </p:txBody>
      </p:sp>
    </p:spTree>
    <p:extLst>
      <p:ext uri="{BB962C8B-B14F-4D97-AF65-F5344CB8AC3E}">
        <p14:creationId xmlns:p14="http://schemas.microsoft.com/office/powerpoint/2010/main" val="2372135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C9E1EE-FA1B-4E41-894D-BD819740A9A7}" type="datetimeFigureOut">
              <a:rPr lang="ru-RU" smtClean="0"/>
              <a:t>31.07.2023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9D5D46-31D4-498C-B8BE-2F74B3C0CDD0}" type="slidenum">
              <a:rPr lang="ru-RU" smtClean="0"/>
              <a:t>‹#›</a:t>
            </a:fld>
            <a:endParaRPr lang="ru-RU"/>
          </a:p>
        </p:txBody>
      </p:sp>
    </p:spTree>
    <p:extLst>
      <p:ext uri="{BB962C8B-B14F-4D97-AF65-F5344CB8AC3E}">
        <p14:creationId xmlns:p14="http://schemas.microsoft.com/office/powerpoint/2010/main" val="383883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C9E1EE-FA1B-4E41-894D-BD819740A9A7}" type="datetimeFigureOut">
              <a:rPr lang="ru-RU" smtClean="0"/>
              <a:t>31.07.2023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9D5D46-31D4-498C-B8BE-2F74B3C0CDD0}" type="slidenum">
              <a:rPr lang="ru-RU" smtClean="0"/>
              <a:t>‹#›</a:t>
            </a:fld>
            <a:endParaRPr lang="ru-RU"/>
          </a:p>
        </p:txBody>
      </p:sp>
    </p:spTree>
    <p:extLst>
      <p:ext uri="{BB962C8B-B14F-4D97-AF65-F5344CB8AC3E}">
        <p14:creationId xmlns:p14="http://schemas.microsoft.com/office/powerpoint/2010/main" val="8508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C9E1EE-FA1B-4E41-894D-BD819740A9A7}" type="datetimeFigureOut">
              <a:rPr lang="ru-RU" smtClean="0"/>
              <a:t>31.07.2023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9D5D46-31D4-498C-B8BE-2F74B3C0CDD0}" type="slidenum">
              <a:rPr lang="ru-RU" smtClean="0"/>
              <a:t>‹#›</a:t>
            </a:fld>
            <a:endParaRPr lang="ru-RU"/>
          </a:p>
        </p:txBody>
      </p:sp>
    </p:spTree>
    <p:extLst>
      <p:ext uri="{BB962C8B-B14F-4D97-AF65-F5344CB8AC3E}">
        <p14:creationId xmlns:p14="http://schemas.microsoft.com/office/powerpoint/2010/main" val="2828112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AC9E1EE-FA1B-4E41-894D-BD819740A9A7}" type="datetimeFigureOut">
              <a:rPr lang="ru-RU" smtClean="0"/>
              <a:t>31.07.2023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9D5D46-31D4-498C-B8BE-2F74B3C0CDD0}" type="slidenum">
              <a:rPr lang="ru-RU" smtClean="0"/>
              <a:t>‹#›</a:t>
            </a:fld>
            <a:endParaRPr lang="ru-RU"/>
          </a:p>
        </p:txBody>
      </p:sp>
    </p:spTree>
    <p:extLst>
      <p:ext uri="{BB962C8B-B14F-4D97-AF65-F5344CB8AC3E}">
        <p14:creationId xmlns:p14="http://schemas.microsoft.com/office/powerpoint/2010/main" val="4052063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AC9E1EE-FA1B-4E41-894D-BD819740A9A7}" type="datetimeFigureOut">
              <a:rPr lang="ru-RU" smtClean="0"/>
              <a:t>31.07.2023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9D5D46-31D4-498C-B8BE-2F74B3C0CDD0}" type="slidenum">
              <a:rPr lang="ru-RU" smtClean="0"/>
              <a:t>‹#›</a:t>
            </a:fld>
            <a:endParaRPr lang="ru-RU"/>
          </a:p>
        </p:txBody>
      </p:sp>
    </p:spTree>
    <p:extLst>
      <p:ext uri="{BB962C8B-B14F-4D97-AF65-F5344CB8AC3E}">
        <p14:creationId xmlns:p14="http://schemas.microsoft.com/office/powerpoint/2010/main" val="4065655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AC9E1EE-FA1B-4E41-894D-BD819740A9A7}" type="datetimeFigureOut">
              <a:rPr lang="ru-RU" smtClean="0"/>
              <a:t>31.07.2023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59D5D46-31D4-498C-B8BE-2F74B3C0CDD0}" type="slidenum">
              <a:rPr lang="ru-RU" smtClean="0"/>
              <a:t>‹#›</a:t>
            </a:fld>
            <a:endParaRPr lang="ru-RU"/>
          </a:p>
        </p:txBody>
      </p:sp>
    </p:spTree>
    <p:extLst>
      <p:ext uri="{BB962C8B-B14F-4D97-AF65-F5344CB8AC3E}">
        <p14:creationId xmlns:p14="http://schemas.microsoft.com/office/powerpoint/2010/main" val="719461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AC9E1EE-FA1B-4E41-894D-BD819740A9A7}" type="datetimeFigureOut">
              <a:rPr lang="ru-RU" smtClean="0"/>
              <a:t>31.07.2023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59D5D46-31D4-498C-B8BE-2F74B3C0CDD0}" type="slidenum">
              <a:rPr lang="ru-RU" smtClean="0"/>
              <a:t>‹#›</a:t>
            </a:fld>
            <a:endParaRPr lang="ru-RU"/>
          </a:p>
        </p:txBody>
      </p:sp>
    </p:spTree>
    <p:extLst>
      <p:ext uri="{BB962C8B-B14F-4D97-AF65-F5344CB8AC3E}">
        <p14:creationId xmlns:p14="http://schemas.microsoft.com/office/powerpoint/2010/main" val="2823567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AC9E1EE-FA1B-4E41-894D-BD819740A9A7}" type="datetimeFigureOut">
              <a:rPr lang="ru-RU" smtClean="0"/>
              <a:t>31.07.2023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59D5D46-31D4-498C-B8BE-2F74B3C0CDD0}" type="slidenum">
              <a:rPr lang="ru-RU" smtClean="0"/>
              <a:t>‹#›</a:t>
            </a:fld>
            <a:endParaRPr lang="ru-RU"/>
          </a:p>
        </p:txBody>
      </p:sp>
    </p:spTree>
    <p:extLst>
      <p:ext uri="{BB962C8B-B14F-4D97-AF65-F5344CB8AC3E}">
        <p14:creationId xmlns:p14="http://schemas.microsoft.com/office/powerpoint/2010/main" val="1953185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AC9E1EE-FA1B-4E41-894D-BD819740A9A7}" type="datetimeFigureOut">
              <a:rPr lang="ru-RU" smtClean="0"/>
              <a:t>31.07.2023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9D5D46-31D4-498C-B8BE-2F74B3C0CDD0}" type="slidenum">
              <a:rPr lang="ru-RU" smtClean="0"/>
              <a:t>‹#›</a:t>
            </a:fld>
            <a:endParaRPr lang="ru-RU"/>
          </a:p>
        </p:txBody>
      </p:sp>
    </p:spTree>
    <p:extLst>
      <p:ext uri="{BB962C8B-B14F-4D97-AF65-F5344CB8AC3E}">
        <p14:creationId xmlns:p14="http://schemas.microsoft.com/office/powerpoint/2010/main" val="1272474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AC9E1EE-FA1B-4E41-894D-BD819740A9A7}" type="datetimeFigureOut">
              <a:rPr lang="ru-RU" smtClean="0"/>
              <a:t>31.07.2023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9D5D46-31D4-498C-B8BE-2F74B3C0CDD0}" type="slidenum">
              <a:rPr lang="ru-RU" smtClean="0"/>
              <a:t>‹#›</a:t>
            </a:fld>
            <a:endParaRPr lang="ru-RU"/>
          </a:p>
        </p:txBody>
      </p:sp>
    </p:spTree>
    <p:extLst>
      <p:ext uri="{BB962C8B-B14F-4D97-AF65-F5344CB8AC3E}">
        <p14:creationId xmlns:p14="http://schemas.microsoft.com/office/powerpoint/2010/main" val="190209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C9E1EE-FA1B-4E41-894D-BD819740A9A7}" type="datetimeFigureOut">
              <a:rPr lang="ru-RU" smtClean="0"/>
              <a:t>31.07.2023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9D5D46-31D4-498C-B8BE-2F74B3C0CDD0}" type="slidenum">
              <a:rPr lang="ru-RU" smtClean="0"/>
              <a:t>‹#›</a:t>
            </a:fld>
            <a:endParaRPr lang="ru-RU"/>
          </a:p>
        </p:txBody>
      </p:sp>
    </p:spTree>
    <p:extLst>
      <p:ext uri="{BB962C8B-B14F-4D97-AF65-F5344CB8AC3E}">
        <p14:creationId xmlns:p14="http://schemas.microsoft.com/office/powerpoint/2010/main" val="3039860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5.webp"/></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41.jpe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42.jpe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43.jp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44.jp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45.jp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46.jp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47.jpe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48.jpe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49.jp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41.jpe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42.jpe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50.jp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51.jpe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52.jp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53.jp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54.jp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55.jp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56.jpe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57.jp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58.jp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59.jp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60.jpe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61.jp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62.jp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63.jp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64.jpg"/></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65.jpg"/></Relationships>
</file>

<file path=ppt/slides/_rels/slide5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66.jpg"/></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67.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68.jp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66.jpg"/></Relationships>
</file>

<file path=ppt/slides/_rels/slide6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69.jpg"/></Relationships>
</file>

<file path=ppt/slides/_rels/slide6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70.jpg"/></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71.jpg"/></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72.jpg"/></Relationships>
</file>

<file path=ppt/slides/_rels/slide6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73.jpg"/></Relationships>
</file>

<file path=ppt/slides/_rels/slide6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74.jpg"/></Relationships>
</file>

<file path=ppt/slides/_rels/slide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75.jpg"/></Relationships>
</file>

<file path=ppt/slides/_rels/slide6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76.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77.jpg"/></Relationships>
</file>

<file path=ppt/slides/_rels/slide7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78.jpg"/></Relationships>
</file>

<file path=ppt/slides/_rels/slide7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79.jpg"/></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80.jpg"/></Relationships>
</file>

<file path=ppt/slides/_rels/slide7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81.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8.crdownload"/></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583"/>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 name="TextBox 3"/>
          <p:cNvSpPr txBox="1"/>
          <p:nvPr/>
        </p:nvSpPr>
        <p:spPr>
          <a:xfrm>
            <a:off x="122864" y="103823"/>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Городской маршрут </a:t>
            </a:r>
            <a:r>
              <a:rPr lang="en-US" sz="2400" dirty="0" smtClean="0">
                <a:solidFill>
                  <a:srgbClr val="FF0000"/>
                </a:solidFill>
                <a:latin typeface="Bahnschrift Condensed" panose="020B0502040204020203" pitchFamily="34" charset="0"/>
              </a:rPr>
              <a:t>1 </a:t>
            </a:r>
            <a:r>
              <a:rPr lang="ru-RU" sz="2400" dirty="0" smtClean="0">
                <a:solidFill>
                  <a:srgbClr val="FF0000"/>
                </a:solidFill>
                <a:latin typeface="Bahnschrift Condensed" panose="020B0502040204020203" pitchFamily="34" charset="0"/>
              </a:rPr>
              <a:t>С</a:t>
            </a:r>
            <a:r>
              <a:rPr lang="ru-RU" sz="2400" dirty="0" smtClean="0">
                <a:latin typeface="Bahnschrift Condensed" panose="020B0502040204020203" pitchFamily="34" charset="0"/>
              </a:rPr>
              <a:t> «Сочи – город – госпиталь Подвиг во имя жизни»</a:t>
            </a:r>
            <a:endParaRPr lang="ru-RU" sz="2400" dirty="0">
              <a:latin typeface="Bahnschrift Condensed" panose="020B0502040204020203" pitchFamily="34" charset="0"/>
            </a:endParaRPr>
          </a:p>
        </p:txBody>
      </p:sp>
      <p:sp>
        <p:nvSpPr>
          <p:cNvPr id="6" name="TextBox 5"/>
          <p:cNvSpPr txBox="1"/>
          <p:nvPr/>
        </p:nvSpPr>
        <p:spPr>
          <a:xfrm>
            <a:off x="8317522" y="1268904"/>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3"/>
          <a:stretch>
            <a:fillRect/>
          </a:stretch>
        </p:blipFill>
        <p:spPr>
          <a:xfrm>
            <a:off x="8031772" y="1285024"/>
            <a:ext cx="372208" cy="372208"/>
          </a:xfrm>
          <a:prstGeom prst="rect">
            <a:avLst/>
          </a:prstGeom>
        </p:spPr>
      </p:pic>
      <p:sp>
        <p:nvSpPr>
          <p:cNvPr id="9" name="TextBox 8"/>
          <p:cNvSpPr txBox="1"/>
          <p:nvPr/>
        </p:nvSpPr>
        <p:spPr>
          <a:xfrm>
            <a:off x="8437683" y="2166947"/>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4"/>
          <a:stretch>
            <a:fillRect/>
          </a:stretch>
        </p:blipFill>
        <p:spPr>
          <a:xfrm>
            <a:off x="8092096" y="2230278"/>
            <a:ext cx="345831" cy="345831"/>
          </a:xfrm>
          <a:prstGeom prst="rect">
            <a:avLst/>
          </a:prstGeom>
        </p:spPr>
      </p:pic>
      <p:sp>
        <p:nvSpPr>
          <p:cNvPr id="13" name="TextBox 12"/>
          <p:cNvSpPr txBox="1"/>
          <p:nvPr/>
        </p:nvSpPr>
        <p:spPr>
          <a:xfrm>
            <a:off x="8403980" y="4370080"/>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03980" y="3194644"/>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43054" y="5545516"/>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5"/>
          <a:stretch>
            <a:fillRect/>
          </a:stretch>
        </p:blipFill>
        <p:spPr>
          <a:xfrm>
            <a:off x="8069872" y="3244522"/>
            <a:ext cx="334108" cy="334108"/>
          </a:xfrm>
          <a:prstGeom prst="rect">
            <a:avLst/>
          </a:prstGeom>
        </p:spPr>
      </p:pic>
      <p:pic>
        <p:nvPicPr>
          <p:cNvPr id="17" name="Рисунок 16"/>
          <p:cNvPicPr>
            <a:picLocks noChangeAspect="1"/>
          </p:cNvPicPr>
          <p:nvPr/>
        </p:nvPicPr>
        <p:blipFill>
          <a:blip r:embed="rId5"/>
          <a:stretch>
            <a:fillRect/>
          </a:stretch>
        </p:blipFill>
        <p:spPr>
          <a:xfrm>
            <a:off x="8103575" y="4424259"/>
            <a:ext cx="334108" cy="334108"/>
          </a:xfrm>
          <a:prstGeom prst="rect">
            <a:avLst/>
          </a:prstGeom>
        </p:spPr>
      </p:pic>
      <p:pic>
        <p:nvPicPr>
          <p:cNvPr id="12" name="Рисунок 11"/>
          <p:cNvPicPr>
            <a:picLocks noChangeAspect="1"/>
          </p:cNvPicPr>
          <p:nvPr/>
        </p:nvPicPr>
        <p:blipFill>
          <a:blip r:embed="rId6"/>
          <a:stretch>
            <a:fillRect/>
          </a:stretch>
        </p:blipFill>
        <p:spPr>
          <a:xfrm>
            <a:off x="8065475" y="5621543"/>
            <a:ext cx="372208" cy="372208"/>
          </a:xfrm>
          <a:prstGeom prst="rect">
            <a:avLst/>
          </a:prstGeom>
        </p:spPr>
      </p:pic>
      <p:sp>
        <p:nvSpPr>
          <p:cNvPr id="18" name="TextBox 17"/>
          <p:cNvSpPr txBox="1"/>
          <p:nvPr/>
        </p:nvSpPr>
        <p:spPr>
          <a:xfrm>
            <a:off x="8437683" y="1640352"/>
            <a:ext cx="1339362" cy="379189"/>
          </a:xfrm>
          <a:prstGeom prst="rect">
            <a:avLst/>
          </a:prstGeom>
          <a:noFill/>
        </p:spPr>
        <p:txBody>
          <a:bodyPr wrap="square" rtlCol="0">
            <a:spAutoFit/>
          </a:bodyPr>
          <a:lstStyle/>
          <a:p>
            <a:r>
              <a:rPr lang="en-US" dirty="0" smtClean="0">
                <a:latin typeface="Bahnschrift Light Condensed" panose="020B0502040204020203" pitchFamily="34" charset="0"/>
              </a:rPr>
              <a:t>1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37683" y="2669145"/>
            <a:ext cx="1339362" cy="379189"/>
          </a:xfrm>
          <a:prstGeom prst="rect">
            <a:avLst/>
          </a:prstGeom>
          <a:noFill/>
        </p:spPr>
        <p:txBody>
          <a:bodyPr wrap="square" rtlCol="0">
            <a:spAutoFit/>
          </a:bodyPr>
          <a:lstStyle/>
          <a:p>
            <a:r>
              <a:rPr lang="en-US" dirty="0" smtClean="0">
                <a:latin typeface="Bahnschrift Light Condensed" panose="020B0502040204020203" pitchFamily="34" charset="0"/>
              </a:rPr>
              <a:t>1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539770" y="3629059"/>
            <a:ext cx="3552584" cy="646331"/>
          </a:xfrm>
          <a:prstGeom prst="rect">
            <a:avLst/>
          </a:prstGeom>
          <a:noFill/>
        </p:spPr>
        <p:txBody>
          <a:bodyPr wrap="square" rtlCol="0">
            <a:spAutoFit/>
          </a:bodyPr>
          <a:lstStyle/>
          <a:p>
            <a:r>
              <a:rPr lang="ru-RU" dirty="0" smtClean="0">
                <a:latin typeface="Bahnschrift Light Condensed" panose="020B0502040204020203" pitchFamily="34" charset="0"/>
              </a:rPr>
              <a:t>Мемориал «Подвиг во имя жизни»</a:t>
            </a:r>
            <a:endParaRPr lang="ru-RU" dirty="0">
              <a:latin typeface="Bahnschrift Light Condensed" panose="020B0502040204020203" pitchFamily="34" charset="0"/>
            </a:endParaRPr>
          </a:p>
        </p:txBody>
      </p:sp>
      <p:sp>
        <p:nvSpPr>
          <p:cNvPr id="22" name="TextBox 21"/>
          <p:cNvSpPr txBox="1"/>
          <p:nvPr/>
        </p:nvSpPr>
        <p:spPr>
          <a:xfrm>
            <a:off x="8539769" y="4763274"/>
            <a:ext cx="3488107" cy="646331"/>
          </a:xfrm>
          <a:prstGeom prst="rect">
            <a:avLst/>
          </a:prstGeom>
          <a:noFill/>
        </p:spPr>
        <p:txBody>
          <a:bodyPr wrap="square" rtlCol="0">
            <a:spAutoFit/>
          </a:bodyPr>
          <a:lstStyle/>
          <a:p>
            <a:r>
              <a:rPr lang="ru-RU" dirty="0" smtClean="0">
                <a:latin typeface="Bahnschrift Light Condensed" panose="020B0502040204020203" pitchFamily="34" charset="0"/>
              </a:rPr>
              <a:t>Стела с Орденом Отечественной войны</a:t>
            </a:r>
            <a:endParaRPr lang="ru-RU" dirty="0">
              <a:latin typeface="Bahnschrift Light Condensed" panose="020B0502040204020203" pitchFamily="34" charset="0"/>
            </a:endParaRPr>
          </a:p>
        </p:txBody>
      </p:sp>
      <p:sp>
        <p:nvSpPr>
          <p:cNvPr id="23" name="TextBox 22"/>
          <p:cNvSpPr txBox="1"/>
          <p:nvPr/>
        </p:nvSpPr>
        <p:spPr>
          <a:xfrm>
            <a:off x="8539769" y="5919080"/>
            <a:ext cx="3488107" cy="646331"/>
          </a:xfrm>
          <a:prstGeom prst="rect">
            <a:avLst/>
          </a:prstGeom>
          <a:noFill/>
        </p:spPr>
        <p:txBody>
          <a:bodyPr wrap="square" rtlCol="0">
            <a:spAutoFit/>
          </a:bodyPr>
          <a:lstStyle/>
          <a:p>
            <a:r>
              <a:rPr lang="ru-RU" dirty="0" smtClean="0">
                <a:latin typeface="Bahnschrift Light Condensed" panose="020B0502040204020203" pitchFamily="34" charset="0"/>
              </a:rPr>
              <a:t>Пешеходный, для самостоятельного туриста</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Маршрут следования</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7"/>
          <a:stretch>
            <a:fillRect/>
          </a:stretch>
        </p:blipFill>
        <p:spPr>
          <a:xfrm>
            <a:off x="122864" y="5022358"/>
            <a:ext cx="380181" cy="380181"/>
          </a:xfrm>
          <a:prstGeom prst="rect">
            <a:avLst/>
          </a:prstGeom>
        </p:spPr>
      </p:pic>
      <p:sp>
        <p:nvSpPr>
          <p:cNvPr id="26" name="TextBox 25"/>
          <p:cNvSpPr txBox="1"/>
          <p:nvPr/>
        </p:nvSpPr>
        <p:spPr>
          <a:xfrm>
            <a:off x="503045" y="5453183"/>
            <a:ext cx="6670988" cy="923330"/>
          </a:xfrm>
          <a:prstGeom prst="rect">
            <a:avLst/>
          </a:prstGeom>
          <a:noFill/>
        </p:spPr>
        <p:txBody>
          <a:bodyPr wrap="square" rtlCol="0">
            <a:spAutoFit/>
          </a:bodyPr>
          <a:lstStyle/>
          <a:p>
            <a:r>
              <a:rPr lang="ru-RU" dirty="0" smtClean="0">
                <a:latin typeface="Bahnschrift Light Condensed" panose="020B0502040204020203" pitchFamily="34" charset="0"/>
              </a:rPr>
              <a:t>«Мемориал «Подвиг во имя жизни»          Памятник «Солдату-сочинцу»;        «Стела с Орденом Отечественной войны»</a:t>
            </a:r>
            <a:endParaRPr lang="ru-RU" dirty="0">
              <a:latin typeface="Bahnschrift Light Condensed" panose="020B0502040204020203" pitchFamily="34" charset="0"/>
            </a:endParaRPr>
          </a:p>
        </p:txBody>
      </p:sp>
      <p:pic>
        <p:nvPicPr>
          <p:cNvPr id="27" name="Рисунок 26"/>
          <p:cNvPicPr>
            <a:picLocks noChangeAspect="1"/>
          </p:cNvPicPr>
          <p:nvPr/>
        </p:nvPicPr>
        <p:blipFill>
          <a:blip r:embed="rId8"/>
          <a:stretch>
            <a:fillRect/>
          </a:stretch>
        </p:blipFill>
        <p:spPr>
          <a:xfrm>
            <a:off x="4410804" y="5428906"/>
            <a:ext cx="430825" cy="430825"/>
          </a:xfrm>
          <a:prstGeom prst="rect">
            <a:avLst/>
          </a:prstGeom>
        </p:spPr>
      </p:pic>
      <p:pic>
        <p:nvPicPr>
          <p:cNvPr id="30" name="Рисунок 29"/>
          <p:cNvPicPr>
            <a:picLocks noChangeAspect="1"/>
          </p:cNvPicPr>
          <p:nvPr/>
        </p:nvPicPr>
        <p:blipFill>
          <a:blip r:embed="rId8"/>
          <a:stretch>
            <a:fillRect/>
          </a:stretch>
        </p:blipFill>
        <p:spPr>
          <a:xfrm>
            <a:off x="2769083" y="5708388"/>
            <a:ext cx="430825" cy="430825"/>
          </a:xfrm>
          <a:prstGeom prst="rect">
            <a:avLst/>
          </a:prstGeom>
        </p:spPr>
      </p:pic>
      <p:pic>
        <p:nvPicPr>
          <p:cNvPr id="29" name="Рисунок 28"/>
          <p:cNvPicPr>
            <a:picLocks noChangeAspect="1"/>
          </p:cNvPicPr>
          <p:nvPr/>
        </p:nvPicPr>
        <p:blipFill rotWithShape="1">
          <a:blip r:embed="rId9">
            <a:extLst>
              <a:ext uri="{28A0092B-C50C-407E-A947-70E740481C1C}">
                <a14:useLocalDpi xmlns:a14="http://schemas.microsoft.com/office/drawing/2010/main" val="0"/>
              </a:ext>
            </a:extLst>
          </a:blip>
          <a:srcRect b="7300"/>
          <a:stretch/>
        </p:blipFill>
        <p:spPr>
          <a:xfrm>
            <a:off x="668396" y="1105832"/>
            <a:ext cx="5608883" cy="3778873"/>
          </a:xfrm>
          <a:prstGeom prst="rect">
            <a:avLst/>
          </a:prstGeom>
        </p:spPr>
      </p:pic>
    </p:spTree>
    <p:extLst>
      <p:ext uri="{BB962C8B-B14F-4D97-AF65-F5344CB8AC3E}">
        <p14:creationId xmlns:p14="http://schemas.microsoft.com/office/powerpoint/2010/main" val="98742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 name="TextBox 3"/>
          <p:cNvSpPr txBox="1"/>
          <p:nvPr/>
        </p:nvSpPr>
        <p:spPr>
          <a:xfrm>
            <a:off x="9195790" y="6105689"/>
            <a:ext cx="3191609" cy="646331"/>
          </a:xfrm>
          <a:prstGeom prst="rect">
            <a:avLst/>
          </a:prstGeom>
          <a:noFill/>
        </p:spPr>
        <p:txBody>
          <a:bodyPr wrap="square" rtlCol="0">
            <a:spAutoFit/>
          </a:bodyPr>
          <a:lstStyle/>
          <a:p>
            <a:r>
              <a:rPr lang="ru-RU" dirty="0">
                <a:latin typeface="Bahnschrift Light SemiCondensed" panose="020B0502040204020203" pitchFamily="34" charset="0"/>
              </a:rPr>
              <a:t>«Музеи природы и культуры города Сочи»</a:t>
            </a:r>
          </a:p>
        </p:txBody>
      </p:sp>
      <p:sp>
        <p:nvSpPr>
          <p:cNvPr id="26" name="TextBox 25"/>
          <p:cNvSpPr txBox="1"/>
          <p:nvPr/>
        </p:nvSpPr>
        <p:spPr>
          <a:xfrm>
            <a:off x="5107429" y="1605696"/>
            <a:ext cx="6670988" cy="3139321"/>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p>
          <a:p>
            <a:r>
              <a:rPr lang="ru-RU" dirty="0">
                <a:latin typeface="Bahnschrift Light Condensed" panose="020B0502040204020203" pitchFamily="34" charset="0"/>
              </a:rPr>
              <a:t>На пересечении двух проспектов – Пушкина и Курортного, – возле прекрасного памятника садово-паркового искусства Дендрария, находится здание Сочинского цирка</a:t>
            </a:r>
            <a:r>
              <a:rPr lang="ru-RU" dirty="0" smtClean="0">
                <a:latin typeface="Bahnschrift Light Condensed" panose="020B0502040204020203" pitchFamily="34" charset="0"/>
              </a:rPr>
              <a:t>.</a:t>
            </a:r>
            <a:endParaRPr lang="ru-RU" dirty="0">
              <a:latin typeface="Bahnschrift Light Condensed" panose="020B0502040204020203" pitchFamily="34" charset="0"/>
            </a:endParaRPr>
          </a:p>
          <a:p>
            <a:r>
              <a:rPr lang="ru-RU" dirty="0">
                <a:latin typeface="Bahnschrift Light Condensed" panose="020B0502040204020203" pitchFamily="34" charset="0"/>
              </a:rPr>
              <a:t>Усилиями первого директора Семена Александровича Пищика, внесшего немалый вклад в организацию циркового искусства города, и группе архитекторов под руководством Юлиана Львовича </a:t>
            </a:r>
            <a:r>
              <a:rPr lang="ru-RU" dirty="0" err="1">
                <a:latin typeface="Bahnschrift Light Condensed" panose="020B0502040204020203" pitchFamily="34" charset="0"/>
              </a:rPr>
              <a:t>Шварцбрейна</a:t>
            </a:r>
            <a:r>
              <a:rPr lang="ru-RU" dirty="0">
                <a:latin typeface="Bahnschrift Light Condensed" panose="020B0502040204020203" pitchFamily="34" charset="0"/>
              </a:rPr>
              <a:t>, удостоенного Государственной премии за проект Сочинского цирка, жители и гости курорта получили в подарок это уникальное здание.</a:t>
            </a:r>
          </a:p>
        </p:txBody>
      </p:sp>
      <p:sp>
        <p:nvSpPr>
          <p:cNvPr id="28" name="TextBox 27"/>
          <p:cNvSpPr txBox="1"/>
          <p:nvPr/>
        </p:nvSpPr>
        <p:spPr>
          <a:xfrm>
            <a:off x="3558013" y="78959"/>
            <a:ext cx="8037363"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smtClean="0">
                <a:latin typeface="Bahnschrift Light Condensed" panose="020B0502040204020203" pitchFamily="34" charset="0"/>
              </a:rPr>
              <a:t>Сочинский Государственный </a:t>
            </a:r>
            <a:r>
              <a:rPr lang="ru-RU" sz="2800" dirty="0">
                <a:latin typeface="Bahnschrift Light Condensed" panose="020B0502040204020203" pitchFamily="34" charset="0"/>
              </a:rPr>
              <a:t>Цирк</a:t>
            </a:r>
            <a:r>
              <a:rPr lang="ru-RU" sz="2800" dirty="0" smtClean="0">
                <a:latin typeface="Bahnschrift Light Condensed" panose="020B0502040204020203" pitchFamily="34" charset="0"/>
              </a:rPr>
              <a:t>»</a:t>
            </a:r>
            <a:endParaRPr lang="ru-RU" sz="2800" dirty="0">
              <a:latin typeface="Bahnschrift Light SemiCondensed" panose="020B0502040204020203"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3037" y="1692464"/>
            <a:ext cx="4421355" cy="2949873"/>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a:stretch>
            <a:fillRect/>
          </a:stretch>
        </p:blipFill>
        <p:spPr>
          <a:xfrm>
            <a:off x="0" y="32838"/>
            <a:ext cx="509954" cy="509954"/>
          </a:xfrm>
          <a:prstGeom prst="rect">
            <a:avLst/>
          </a:prstGeom>
        </p:spPr>
      </p:pic>
    </p:spTree>
    <p:extLst>
      <p:ext uri="{BB962C8B-B14F-4D97-AF65-F5344CB8AC3E}">
        <p14:creationId xmlns:p14="http://schemas.microsoft.com/office/powerpoint/2010/main" val="3279370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583"/>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 name="TextBox 3"/>
          <p:cNvSpPr txBox="1"/>
          <p:nvPr/>
        </p:nvSpPr>
        <p:spPr>
          <a:xfrm>
            <a:off x="122864" y="103823"/>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Городской маршрут </a:t>
            </a:r>
            <a:r>
              <a:rPr lang="ru-RU" sz="2400" dirty="0" smtClean="0">
                <a:solidFill>
                  <a:srgbClr val="FF0000"/>
                </a:solidFill>
                <a:latin typeface="Bahnschrift Condensed" panose="020B0502040204020203" pitchFamily="34" charset="0"/>
              </a:rPr>
              <a:t>3</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С</a:t>
            </a:r>
            <a:r>
              <a:rPr lang="ru-RU" sz="2400" dirty="0" smtClean="0">
                <a:latin typeface="Bahnschrift Condensed" panose="020B0502040204020203" pitchFamily="34" charset="0"/>
              </a:rPr>
              <a:t> «Врата солнечного города»</a:t>
            </a:r>
            <a:endParaRPr lang="ru-RU" sz="2400" dirty="0">
              <a:latin typeface="Bahnschrift Condensed" panose="020B0502040204020203" pitchFamily="34" charset="0"/>
            </a:endParaRPr>
          </a:p>
        </p:txBody>
      </p:sp>
      <p:sp>
        <p:nvSpPr>
          <p:cNvPr id="6" name="TextBox 5"/>
          <p:cNvSpPr txBox="1"/>
          <p:nvPr/>
        </p:nvSpPr>
        <p:spPr>
          <a:xfrm>
            <a:off x="8317522" y="1268904"/>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3"/>
          <a:stretch>
            <a:fillRect/>
          </a:stretch>
        </p:blipFill>
        <p:spPr>
          <a:xfrm>
            <a:off x="8031772" y="1285024"/>
            <a:ext cx="372208" cy="372208"/>
          </a:xfrm>
          <a:prstGeom prst="rect">
            <a:avLst/>
          </a:prstGeom>
        </p:spPr>
      </p:pic>
      <p:sp>
        <p:nvSpPr>
          <p:cNvPr id="9" name="TextBox 8"/>
          <p:cNvSpPr txBox="1"/>
          <p:nvPr/>
        </p:nvSpPr>
        <p:spPr>
          <a:xfrm>
            <a:off x="8437683" y="2166947"/>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4"/>
          <a:stretch>
            <a:fillRect/>
          </a:stretch>
        </p:blipFill>
        <p:spPr>
          <a:xfrm>
            <a:off x="8092096" y="2230278"/>
            <a:ext cx="345831" cy="345831"/>
          </a:xfrm>
          <a:prstGeom prst="rect">
            <a:avLst/>
          </a:prstGeom>
        </p:spPr>
      </p:pic>
      <p:sp>
        <p:nvSpPr>
          <p:cNvPr id="13" name="TextBox 12"/>
          <p:cNvSpPr txBox="1"/>
          <p:nvPr/>
        </p:nvSpPr>
        <p:spPr>
          <a:xfrm>
            <a:off x="8403980" y="4370080"/>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03980" y="3194644"/>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43054" y="5545516"/>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5"/>
          <a:stretch>
            <a:fillRect/>
          </a:stretch>
        </p:blipFill>
        <p:spPr>
          <a:xfrm>
            <a:off x="8069872" y="3244522"/>
            <a:ext cx="334108" cy="334108"/>
          </a:xfrm>
          <a:prstGeom prst="rect">
            <a:avLst/>
          </a:prstGeom>
        </p:spPr>
      </p:pic>
      <p:pic>
        <p:nvPicPr>
          <p:cNvPr id="17" name="Рисунок 16"/>
          <p:cNvPicPr>
            <a:picLocks noChangeAspect="1"/>
          </p:cNvPicPr>
          <p:nvPr/>
        </p:nvPicPr>
        <p:blipFill>
          <a:blip r:embed="rId5"/>
          <a:stretch>
            <a:fillRect/>
          </a:stretch>
        </p:blipFill>
        <p:spPr>
          <a:xfrm>
            <a:off x="8103575" y="4424259"/>
            <a:ext cx="334108" cy="334108"/>
          </a:xfrm>
          <a:prstGeom prst="rect">
            <a:avLst/>
          </a:prstGeom>
        </p:spPr>
      </p:pic>
      <p:pic>
        <p:nvPicPr>
          <p:cNvPr id="12" name="Рисунок 11"/>
          <p:cNvPicPr>
            <a:picLocks noChangeAspect="1"/>
          </p:cNvPicPr>
          <p:nvPr/>
        </p:nvPicPr>
        <p:blipFill>
          <a:blip r:embed="rId6"/>
          <a:stretch>
            <a:fillRect/>
          </a:stretch>
        </p:blipFill>
        <p:spPr>
          <a:xfrm>
            <a:off x="8065475" y="5621543"/>
            <a:ext cx="372208" cy="372208"/>
          </a:xfrm>
          <a:prstGeom prst="rect">
            <a:avLst/>
          </a:prstGeom>
        </p:spPr>
      </p:pic>
      <p:sp>
        <p:nvSpPr>
          <p:cNvPr id="18" name="TextBox 17"/>
          <p:cNvSpPr txBox="1"/>
          <p:nvPr/>
        </p:nvSpPr>
        <p:spPr>
          <a:xfrm>
            <a:off x="8437683" y="1640352"/>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37683" y="2669145"/>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539770" y="3629059"/>
            <a:ext cx="3552584" cy="646331"/>
          </a:xfrm>
          <a:prstGeom prst="rect">
            <a:avLst/>
          </a:prstGeom>
          <a:noFill/>
        </p:spPr>
        <p:txBody>
          <a:bodyPr wrap="square" rtlCol="0">
            <a:spAutoFit/>
          </a:bodyPr>
          <a:lstStyle/>
          <a:p>
            <a:r>
              <a:rPr lang="ru-RU" dirty="0" smtClean="0">
                <a:latin typeface="Bahnschrift Light Condensed" panose="020B0502040204020203" pitchFamily="34" charset="0"/>
              </a:rPr>
              <a:t>Железнодорожный вокзал Сочи</a:t>
            </a:r>
            <a:endParaRPr lang="ru-RU" dirty="0">
              <a:latin typeface="Bahnschrift Light Condensed" panose="020B0502040204020203" pitchFamily="34" charset="0"/>
            </a:endParaRPr>
          </a:p>
        </p:txBody>
      </p:sp>
      <p:sp>
        <p:nvSpPr>
          <p:cNvPr id="22" name="TextBox 21"/>
          <p:cNvSpPr txBox="1"/>
          <p:nvPr/>
        </p:nvSpPr>
        <p:spPr>
          <a:xfrm>
            <a:off x="8539769" y="4763274"/>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Парк «Ривьера»</a:t>
            </a:r>
            <a:endParaRPr lang="ru-RU" dirty="0">
              <a:latin typeface="Bahnschrift Light Condensed" panose="020B0502040204020203" pitchFamily="34" charset="0"/>
            </a:endParaRPr>
          </a:p>
        </p:txBody>
      </p:sp>
      <p:sp>
        <p:nvSpPr>
          <p:cNvPr id="23" name="TextBox 22"/>
          <p:cNvSpPr txBox="1"/>
          <p:nvPr/>
        </p:nvSpPr>
        <p:spPr>
          <a:xfrm>
            <a:off x="8539769" y="5919080"/>
            <a:ext cx="3488107" cy="646331"/>
          </a:xfrm>
          <a:prstGeom prst="rect">
            <a:avLst/>
          </a:prstGeom>
          <a:noFill/>
        </p:spPr>
        <p:txBody>
          <a:bodyPr wrap="square" rtlCol="0">
            <a:spAutoFit/>
          </a:bodyPr>
          <a:lstStyle/>
          <a:p>
            <a:r>
              <a:rPr lang="ru-RU" dirty="0" smtClean="0">
                <a:latin typeface="Bahnschrift Light Condensed" panose="020B0502040204020203" pitchFamily="34" charset="0"/>
              </a:rPr>
              <a:t>Пешеходный, для самостоятельного туриста</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Маршрут следования</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7"/>
          <a:stretch>
            <a:fillRect/>
          </a:stretch>
        </p:blipFill>
        <p:spPr>
          <a:xfrm>
            <a:off x="122864" y="5022358"/>
            <a:ext cx="380181" cy="380181"/>
          </a:xfrm>
          <a:prstGeom prst="rect">
            <a:avLst/>
          </a:prstGeom>
        </p:spPr>
      </p:pic>
      <p:sp>
        <p:nvSpPr>
          <p:cNvPr id="26" name="TextBox 25"/>
          <p:cNvSpPr txBox="1"/>
          <p:nvPr/>
        </p:nvSpPr>
        <p:spPr>
          <a:xfrm>
            <a:off x="503045" y="5453183"/>
            <a:ext cx="6829740" cy="1200329"/>
          </a:xfrm>
          <a:prstGeom prst="rect">
            <a:avLst/>
          </a:prstGeom>
          <a:noFill/>
        </p:spPr>
        <p:txBody>
          <a:bodyPr wrap="square" rtlCol="0">
            <a:spAutoFit/>
          </a:bodyPr>
          <a:lstStyle/>
          <a:p>
            <a:r>
              <a:rPr lang="ru-RU" dirty="0" smtClean="0">
                <a:latin typeface="Bahnschrift Light Condensed" panose="020B0502040204020203" pitchFamily="34" charset="0"/>
              </a:rPr>
              <a:t>«Железнодорожный вокзал Сочи»          Главная</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пешеходная улица «</a:t>
            </a:r>
            <a:r>
              <a:rPr lang="ru-RU" dirty="0" err="1" smtClean="0">
                <a:latin typeface="Bahnschrift Light Condensed" panose="020B0502040204020203" pitchFamily="34" charset="0"/>
              </a:rPr>
              <a:t>Навагинская</a:t>
            </a:r>
            <a:r>
              <a:rPr lang="ru-RU" dirty="0" smtClean="0">
                <a:latin typeface="Bahnschrift Light Condensed" panose="020B0502040204020203" pitchFamily="34" charset="0"/>
              </a:rPr>
              <a:t>»         Памятник Сочинскому учителю         Морской порт Сочи         Парк «Поцелуевский сквер»        </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Парк</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«Ривьера»</a:t>
            </a:r>
            <a:endParaRPr lang="ru-RU" dirty="0">
              <a:latin typeface="Bahnschrift Light Condensed" panose="020B0502040204020203" pitchFamily="34" charset="0"/>
            </a:endParaRPr>
          </a:p>
        </p:txBody>
      </p:sp>
      <p:pic>
        <p:nvPicPr>
          <p:cNvPr id="27" name="Рисунок 26"/>
          <p:cNvPicPr>
            <a:picLocks noChangeAspect="1"/>
          </p:cNvPicPr>
          <p:nvPr/>
        </p:nvPicPr>
        <p:blipFill>
          <a:blip r:embed="rId8"/>
          <a:stretch>
            <a:fillRect/>
          </a:stretch>
        </p:blipFill>
        <p:spPr>
          <a:xfrm>
            <a:off x="4272864" y="5453183"/>
            <a:ext cx="430825" cy="430825"/>
          </a:xfrm>
          <a:prstGeom prst="rect">
            <a:avLst/>
          </a:prstGeom>
        </p:spPr>
      </p:pic>
      <p:pic>
        <p:nvPicPr>
          <p:cNvPr id="30" name="Рисунок 29"/>
          <p:cNvPicPr>
            <a:picLocks noChangeAspect="1"/>
          </p:cNvPicPr>
          <p:nvPr/>
        </p:nvPicPr>
        <p:blipFill>
          <a:blip r:embed="rId8"/>
          <a:stretch>
            <a:fillRect/>
          </a:stretch>
        </p:blipFill>
        <p:spPr>
          <a:xfrm>
            <a:off x="2926303" y="5703667"/>
            <a:ext cx="430825" cy="430825"/>
          </a:xfrm>
          <a:prstGeom prst="rect">
            <a:avLst/>
          </a:prstGeom>
        </p:spPr>
      </p:pic>
      <p:pic>
        <p:nvPicPr>
          <p:cNvPr id="29" name="Рисунок 28"/>
          <p:cNvPicPr>
            <a:picLocks noChangeAspect="1"/>
          </p:cNvPicPr>
          <p:nvPr/>
        </p:nvPicPr>
        <p:blipFill rotWithShape="1">
          <a:blip r:embed="rId9">
            <a:extLst>
              <a:ext uri="{28A0092B-C50C-407E-A947-70E740481C1C}">
                <a14:useLocalDpi xmlns:a14="http://schemas.microsoft.com/office/drawing/2010/main" val="0"/>
              </a:ext>
            </a:extLst>
          </a:blip>
          <a:srcRect b="4514"/>
          <a:stretch/>
        </p:blipFill>
        <p:spPr>
          <a:xfrm>
            <a:off x="688431" y="897643"/>
            <a:ext cx="5721162" cy="3922191"/>
          </a:xfrm>
          <a:prstGeom prst="rect">
            <a:avLst/>
          </a:prstGeom>
        </p:spPr>
      </p:pic>
      <p:pic>
        <p:nvPicPr>
          <p:cNvPr id="28" name="Рисунок 27"/>
          <p:cNvPicPr>
            <a:picLocks noChangeAspect="1"/>
          </p:cNvPicPr>
          <p:nvPr/>
        </p:nvPicPr>
        <p:blipFill>
          <a:blip r:embed="rId8"/>
          <a:stretch>
            <a:fillRect/>
          </a:stretch>
        </p:blipFill>
        <p:spPr>
          <a:xfrm>
            <a:off x="2702616" y="5993751"/>
            <a:ext cx="430825" cy="430825"/>
          </a:xfrm>
          <a:prstGeom prst="rect">
            <a:avLst/>
          </a:prstGeom>
        </p:spPr>
      </p:pic>
      <p:pic>
        <p:nvPicPr>
          <p:cNvPr id="31" name="Рисунок 30"/>
          <p:cNvPicPr>
            <a:picLocks noChangeAspect="1"/>
          </p:cNvPicPr>
          <p:nvPr/>
        </p:nvPicPr>
        <p:blipFill>
          <a:blip r:embed="rId8"/>
          <a:stretch>
            <a:fillRect/>
          </a:stretch>
        </p:blipFill>
        <p:spPr>
          <a:xfrm>
            <a:off x="6215967" y="5993750"/>
            <a:ext cx="430825" cy="430825"/>
          </a:xfrm>
          <a:prstGeom prst="rect">
            <a:avLst/>
          </a:prstGeom>
        </p:spPr>
      </p:pic>
    </p:spTree>
    <p:extLst>
      <p:ext uri="{BB962C8B-B14F-4D97-AF65-F5344CB8AC3E}">
        <p14:creationId xmlns:p14="http://schemas.microsoft.com/office/powerpoint/2010/main" val="4131202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 name="TextBox 3"/>
          <p:cNvSpPr txBox="1"/>
          <p:nvPr/>
        </p:nvSpPr>
        <p:spPr>
          <a:xfrm>
            <a:off x="9000391" y="6267532"/>
            <a:ext cx="3191609" cy="369332"/>
          </a:xfrm>
          <a:prstGeom prst="rect">
            <a:avLst/>
          </a:prstGeom>
          <a:noFill/>
        </p:spPr>
        <p:txBody>
          <a:bodyPr wrap="square" rtlCol="0">
            <a:spAutoFit/>
          </a:bodyPr>
          <a:lstStyle/>
          <a:p>
            <a:r>
              <a:rPr lang="ru-RU" dirty="0" smtClean="0">
                <a:latin typeface="Bahnschrift Light SemiCondensed" panose="020B0502040204020203" pitchFamily="34" charset="0"/>
              </a:rPr>
              <a:t>«Врата солнечного города»</a:t>
            </a:r>
            <a:endParaRPr lang="ru-RU" dirty="0">
              <a:latin typeface="Bahnschrift Light SemiCondensed" panose="020B0502040204020203" pitchFamily="34" charset="0"/>
            </a:endParaRPr>
          </a:p>
        </p:txBody>
      </p:sp>
      <p:sp>
        <p:nvSpPr>
          <p:cNvPr id="26" name="TextBox 25"/>
          <p:cNvSpPr txBox="1"/>
          <p:nvPr/>
        </p:nvSpPr>
        <p:spPr>
          <a:xfrm>
            <a:off x="4728989" y="1548333"/>
            <a:ext cx="6670988" cy="4247317"/>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p>
          <a:p>
            <a:r>
              <a:rPr lang="ru-RU" dirty="0">
                <a:latin typeface="Bahnschrift Light Condensed" panose="020B0502040204020203" pitchFamily="34" charset="0"/>
              </a:rPr>
              <a:t>Проектирование здания вокзала Сочи началось в 1947 году. Работы над созданием образа главных железнодорожных ворот Сочи велись под руководством академика архитектуры Алексея </a:t>
            </a:r>
            <a:r>
              <a:rPr lang="ru-RU" dirty="0" err="1">
                <a:latin typeface="Bahnschrift Light Condensed" panose="020B0502040204020203" pitchFamily="34" charset="0"/>
              </a:rPr>
              <a:t>Душкина</a:t>
            </a:r>
            <a:r>
              <a:rPr lang="ru-RU" dirty="0">
                <a:latin typeface="Bahnschrift Light Condensed" panose="020B0502040204020203" pitchFamily="34" charset="0"/>
              </a:rPr>
              <a:t>. Было разработано несколько вариантов. Спустя три года состоялась торжественная закладка первого камня в основание </a:t>
            </a:r>
            <a:r>
              <a:rPr lang="ru-RU" dirty="0" smtClean="0">
                <a:latin typeface="Bahnschrift Light Condensed" panose="020B0502040204020203" pitchFamily="34" charset="0"/>
              </a:rPr>
              <a:t>Комплекс </a:t>
            </a:r>
            <a:r>
              <a:rPr lang="ru-RU" dirty="0">
                <a:latin typeface="Bahnschrift Light Condensed" panose="020B0502040204020203" pitchFamily="34" charset="0"/>
              </a:rPr>
              <a:t>проектировался не только как железнодорожная станция, но и как общественный центр, поэтому здесь несколько зон отдыха. Наиболее богатый по декору — в форме овала центральный дворик. Пространство около пригородных касс - более скромное. Его украшает скульптура девушки с кувшином. Скрытый от глаз дворик бытового обслуживания создан в стиле римских палаццо: ажурные колоннады, буйная зелень и фонтан.</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653" y="1767914"/>
            <a:ext cx="4515690" cy="319094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84634" y="53892"/>
            <a:ext cx="6182458"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smtClean="0">
                <a:latin typeface="Bahnschrift Light Condensed" panose="020B0502040204020203" pitchFamily="34" charset="0"/>
              </a:rPr>
              <a:t>Железнодорожный вокзал Сочи</a:t>
            </a:r>
            <a:r>
              <a:rPr lang="ru-RU" sz="2800" dirty="0" smtClean="0">
                <a:latin typeface="Bahnschrift Light SemiCondensed" panose="020B0502040204020203" pitchFamily="34" charset="0"/>
              </a:rPr>
              <a:t>»</a:t>
            </a:r>
            <a:endParaRPr lang="ru-RU" sz="2800" dirty="0">
              <a:latin typeface="Bahnschrift Light SemiCondensed" panose="020B0502040204020203" pitchFamily="34" charset="0"/>
            </a:endParaRPr>
          </a:p>
        </p:txBody>
      </p:sp>
      <p:pic>
        <p:nvPicPr>
          <p:cNvPr id="7" name="Рисунок 6"/>
          <p:cNvPicPr>
            <a:picLocks noChangeAspect="1"/>
          </p:cNvPicPr>
          <p:nvPr/>
        </p:nvPicPr>
        <p:blipFill>
          <a:blip r:embed="rId4"/>
          <a:stretch>
            <a:fillRect/>
          </a:stretch>
        </p:blipFill>
        <p:spPr>
          <a:xfrm>
            <a:off x="48459" y="121376"/>
            <a:ext cx="455736" cy="455736"/>
          </a:xfrm>
          <a:prstGeom prst="rect">
            <a:avLst/>
          </a:prstGeom>
        </p:spPr>
      </p:pic>
    </p:spTree>
    <p:extLst>
      <p:ext uri="{BB962C8B-B14F-4D97-AF65-F5344CB8AC3E}">
        <p14:creationId xmlns:p14="http://schemas.microsoft.com/office/powerpoint/2010/main" val="910359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26" name="TextBox 25"/>
          <p:cNvSpPr txBox="1"/>
          <p:nvPr/>
        </p:nvSpPr>
        <p:spPr>
          <a:xfrm>
            <a:off x="4732145" y="1844088"/>
            <a:ext cx="6670988" cy="1754326"/>
          </a:xfrm>
          <a:prstGeom prst="rect">
            <a:avLst/>
          </a:prstGeom>
          <a:noFill/>
        </p:spPr>
        <p:txBody>
          <a:bodyPr wrap="square" rtlCol="0">
            <a:spAutoFit/>
          </a:bodyPr>
          <a:lstStyle/>
          <a:p>
            <a:r>
              <a:rPr lang="ru-RU" dirty="0" smtClean="0">
                <a:latin typeface="Bahnschrift Condensed" panose="020B0502040204020203" pitchFamily="34" charset="0"/>
              </a:rPr>
              <a:t>Продолжение маршрута</a:t>
            </a:r>
          </a:p>
          <a:p>
            <a:r>
              <a:rPr lang="ru-RU" dirty="0">
                <a:latin typeface="Bahnschrift Light Condensed" panose="020B0502040204020203" pitchFamily="34" charset="0"/>
              </a:rPr>
              <a:t>Главная пешеходная улица </a:t>
            </a:r>
            <a:r>
              <a:rPr lang="ru-RU" dirty="0" err="1" smtClean="0">
                <a:latin typeface="Bahnschrift Light Condensed" panose="020B0502040204020203" pitchFamily="34" charset="0"/>
              </a:rPr>
              <a:t>Навагинская</a:t>
            </a:r>
            <a:r>
              <a:rPr lang="ru-RU" dirty="0" smtClean="0">
                <a:latin typeface="Bahnschrift Light Condensed" panose="020B0502040204020203" pitchFamily="34" charset="0"/>
              </a:rPr>
              <a:t> находится в самом центра города-курорта Сочи и составляет более 1 км. На пешеходной улице находятся многочисленные объекты туристского показа, памятники культуры и архитектуры, фонтаны и площади.</a:t>
            </a:r>
            <a:endParaRPr lang="ru-RU" dirty="0">
              <a:latin typeface="Bahnschrift Light Condensed" panose="020B0502040204020203" pitchFamily="34" charset="0"/>
            </a:endParaRPr>
          </a:p>
        </p:txBody>
      </p:sp>
      <p:sp>
        <p:nvSpPr>
          <p:cNvPr id="28" name="TextBox 27"/>
          <p:cNvSpPr txBox="1"/>
          <p:nvPr/>
        </p:nvSpPr>
        <p:spPr>
          <a:xfrm>
            <a:off x="3084633" y="53892"/>
            <a:ext cx="7685943"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smtClean="0">
                <a:latin typeface="Bahnschrift Light Condensed" panose="020B0502040204020203" pitchFamily="34" charset="0"/>
              </a:rPr>
              <a:t>Главная пешеходная улица </a:t>
            </a:r>
            <a:r>
              <a:rPr lang="ru-RU" sz="2800" dirty="0" err="1" smtClean="0">
                <a:latin typeface="Bahnschrift Light Condensed" panose="020B0502040204020203" pitchFamily="34" charset="0"/>
              </a:rPr>
              <a:t>Навагинская</a:t>
            </a:r>
            <a:r>
              <a:rPr lang="ru-RU" sz="2800" dirty="0" smtClean="0">
                <a:latin typeface="Bahnschrift Light SemiCondensed" panose="020B0502040204020203" pitchFamily="34" charset="0"/>
              </a:rPr>
              <a:t>»</a:t>
            </a:r>
            <a:endParaRPr lang="ru-RU" sz="2800" dirty="0">
              <a:latin typeface="Bahnschrift Light SemiCondensed" panose="020B0502040204020203" pitchFamily="34" charset="0"/>
            </a:endParaRPr>
          </a:p>
        </p:txBody>
      </p:sp>
      <p:pic>
        <p:nvPicPr>
          <p:cNvPr id="5" name="Рисунок 4"/>
          <p:cNvPicPr>
            <a:picLocks noChangeAspect="1"/>
          </p:cNvPicPr>
          <p:nvPr/>
        </p:nvPicPr>
        <p:blipFill>
          <a:blip r:embed="rId3"/>
          <a:stretch>
            <a:fillRect/>
          </a:stretch>
        </p:blipFill>
        <p:spPr>
          <a:xfrm>
            <a:off x="11421" y="108302"/>
            <a:ext cx="480948" cy="480948"/>
          </a:xfrm>
          <a:prstGeom prst="rect">
            <a:avLst/>
          </a:prstGeom>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8960" y="1914975"/>
            <a:ext cx="4542072" cy="30280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00391" y="6267532"/>
            <a:ext cx="3191609" cy="369332"/>
          </a:xfrm>
          <a:prstGeom prst="rect">
            <a:avLst/>
          </a:prstGeom>
          <a:noFill/>
        </p:spPr>
        <p:txBody>
          <a:bodyPr wrap="square" rtlCol="0">
            <a:spAutoFit/>
          </a:bodyPr>
          <a:lstStyle/>
          <a:p>
            <a:r>
              <a:rPr lang="ru-RU" dirty="0" smtClean="0">
                <a:latin typeface="Bahnschrift Light SemiCondensed" panose="020B0502040204020203" pitchFamily="34" charset="0"/>
              </a:rPr>
              <a:t>«Врата солнечного города»</a:t>
            </a:r>
            <a:endParaRPr lang="ru-RU" dirty="0">
              <a:latin typeface="Bahnschrift Light SemiCondensed" panose="020B0502040204020203" pitchFamily="34" charset="0"/>
            </a:endParaRPr>
          </a:p>
        </p:txBody>
      </p:sp>
    </p:spTree>
    <p:extLst>
      <p:ext uri="{BB962C8B-B14F-4D97-AF65-F5344CB8AC3E}">
        <p14:creationId xmlns:p14="http://schemas.microsoft.com/office/powerpoint/2010/main" val="4078143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26" name="TextBox 25"/>
          <p:cNvSpPr txBox="1"/>
          <p:nvPr/>
        </p:nvSpPr>
        <p:spPr>
          <a:xfrm>
            <a:off x="4229795" y="1140856"/>
            <a:ext cx="6670988" cy="3970318"/>
          </a:xfrm>
          <a:prstGeom prst="rect">
            <a:avLst/>
          </a:prstGeom>
          <a:noFill/>
        </p:spPr>
        <p:txBody>
          <a:bodyPr wrap="square" rtlCol="0">
            <a:spAutoFit/>
          </a:bodyPr>
          <a:lstStyle/>
          <a:p>
            <a:r>
              <a:rPr lang="ru-RU" dirty="0" smtClean="0">
                <a:latin typeface="Bahnschrift Condensed" panose="020B0502040204020203" pitchFamily="34" charset="0"/>
              </a:rPr>
              <a:t>Продолжение маршрута</a:t>
            </a:r>
          </a:p>
          <a:p>
            <a:r>
              <a:rPr lang="ru-RU" dirty="0">
                <a:latin typeface="Bahnschrift Light Condensed" panose="020B0502040204020203" pitchFamily="34" charset="0"/>
              </a:rPr>
              <a:t>Памятник первой учительнице – скульптурная композиция, выполненная из бронзы, состоит из четырех персон: учительницы и ее трех учеников (две девочки и один мальчик). В руках учительница держит журнал 1 класса. Все персонажи выполнены в натуральную величину</a:t>
            </a:r>
            <a:r>
              <a:rPr lang="ru-RU" dirty="0" smtClean="0">
                <a:latin typeface="Bahnschrift Light Condensed" panose="020B0502040204020203" pitchFamily="34" charset="0"/>
              </a:rPr>
              <a:t>.</a:t>
            </a:r>
            <a:endParaRPr lang="ru-RU" dirty="0">
              <a:latin typeface="Bahnschrift Light Condensed" panose="020B0502040204020203" pitchFamily="34" charset="0"/>
            </a:endParaRPr>
          </a:p>
          <a:p>
            <a:r>
              <a:rPr lang="ru-RU" dirty="0">
                <a:latin typeface="Bahnschrift Light Condensed" panose="020B0502040204020203" pitchFamily="34" charset="0"/>
              </a:rPr>
              <a:t>Автор скульптуры – известный сочинский скульптор Петр </a:t>
            </a:r>
            <a:r>
              <a:rPr lang="ru-RU" dirty="0" err="1">
                <a:latin typeface="Bahnschrift Light Condensed" panose="020B0502040204020203" pitchFamily="34" charset="0"/>
              </a:rPr>
              <a:t>Хрисанов</a:t>
            </a:r>
            <a:r>
              <a:rPr lang="ru-RU" dirty="0">
                <a:latin typeface="Bahnschrift Light Condensed" panose="020B0502040204020203" pitchFamily="34" charset="0"/>
              </a:rPr>
              <a:t>. Памятник посвящен всем учителям города Сочи.</a:t>
            </a:r>
          </a:p>
          <a:p>
            <a:r>
              <a:rPr lang="ru-RU" dirty="0">
                <a:latin typeface="Bahnschrift Light Condensed" panose="020B0502040204020203" pitchFamily="34" charset="0"/>
              </a:rPr>
              <a:t>У постамента памятника сделана надпись: «Сочинскому учителю: Уроки Ваши мыслить заставляют, дерзать, творить и верить в чудеса…». Среди местных школьников и студентов есть поверье, что если потереть нос одному из учеников, то все предстоящие экзамены обязательно будут успешно сданы..</a:t>
            </a:r>
          </a:p>
        </p:txBody>
      </p:sp>
      <p:sp>
        <p:nvSpPr>
          <p:cNvPr id="28" name="TextBox 27"/>
          <p:cNvSpPr txBox="1"/>
          <p:nvPr/>
        </p:nvSpPr>
        <p:spPr>
          <a:xfrm>
            <a:off x="4154637" y="33015"/>
            <a:ext cx="7387004"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a:latin typeface="Bahnschrift Light Condensed" panose="020B0502040204020203" pitchFamily="34" charset="0"/>
              </a:rPr>
              <a:t>Памятник Сочинскому учителю»</a:t>
            </a:r>
            <a:endParaRPr lang="ru-RU" sz="2800" dirty="0">
              <a:latin typeface="Bahnschrift Light SemiCondensed" panose="020B0502040204020203"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8014" y="1140856"/>
            <a:ext cx="2956859" cy="4413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00391" y="6267532"/>
            <a:ext cx="3191609" cy="369332"/>
          </a:xfrm>
          <a:prstGeom prst="rect">
            <a:avLst/>
          </a:prstGeom>
          <a:noFill/>
        </p:spPr>
        <p:txBody>
          <a:bodyPr wrap="square" rtlCol="0">
            <a:spAutoFit/>
          </a:bodyPr>
          <a:lstStyle/>
          <a:p>
            <a:r>
              <a:rPr lang="ru-RU" dirty="0" smtClean="0">
                <a:latin typeface="Bahnschrift Light SemiCondensed" panose="020B0502040204020203" pitchFamily="34" charset="0"/>
              </a:rPr>
              <a:t>«Врата солнечного города»</a:t>
            </a:r>
            <a:endParaRPr lang="ru-RU" dirty="0">
              <a:latin typeface="Bahnschrift Light SemiCondensed" panose="020B0502040204020203" pitchFamily="34" charset="0"/>
            </a:endParaRPr>
          </a:p>
        </p:txBody>
      </p:sp>
      <p:pic>
        <p:nvPicPr>
          <p:cNvPr id="10" name="Рисунок 9"/>
          <p:cNvPicPr>
            <a:picLocks noChangeAspect="1"/>
          </p:cNvPicPr>
          <p:nvPr/>
        </p:nvPicPr>
        <p:blipFill>
          <a:blip r:embed="rId4"/>
          <a:stretch>
            <a:fillRect/>
          </a:stretch>
        </p:blipFill>
        <p:spPr>
          <a:xfrm>
            <a:off x="4794" y="63716"/>
            <a:ext cx="523220" cy="523220"/>
          </a:xfrm>
          <a:prstGeom prst="rect">
            <a:avLst/>
          </a:prstGeom>
        </p:spPr>
      </p:pic>
    </p:spTree>
    <p:extLst>
      <p:ext uri="{BB962C8B-B14F-4D97-AF65-F5344CB8AC3E}">
        <p14:creationId xmlns:p14="http://schemas.microsoft.com/office/powerpoint/2010/main" val="1256917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26" name="TextBox 25"/>
          <p:cNvSpPr txBox="1"/>
          <p:nvPr/>
        </p:nvSpPr>
        <p:spPr>
          <a:xfrm>
            <a:off x="4965676" y="1562805"/>
            <a:ext cx="6670988" cy="4247317"/>
          </a:xfrm>
          <a:prstGeom prst="rect">
            <a:avLst/>
          </a:prstGeom>
          <a:noFill/>
        </p:spPr>
        <p:txBody>
          <a:bodyPr wrap="square" rtlCol="0">
            <a:spAutoFit/>
          </a:bodyPr>
          <a:lstStyle/>
          <a:p>
            <a:r>
              <a:rPr lang="ru-RU" dirty="0" smtClean="0">
                <a:latin typeface="Bahnschrift Condensed" panose="020B0502040204020203" pitchFamily="34" charset="0"/>
              </a:rPr>
              <a:t>Продолжение маршрута</a:t>
            </a:r>
          </a:p>
          <a:p>
            <a:r>
              <a:rPr lang="ru-RU" dirty="0" smtClean="0">
                <a:latin typeface="Bahnschrift Light Condensed" panose="020B0502040204020203" pitchFamily="34" charset="0"/>
              </a:rPr>
              <a:t>«Морской порт Сочи" </a:t>
            </a:r>
            <a:r>
              <a:rPr lang="ru-RU" dirty="0">
                <a:latin typeface="Bahnschrift Light Condensed" panose="020B0502040204020203" pitchFamily="34" charset="0"/>
              </a:rPr>
              <a:t>- </a:t>
            </a:r>
            <a:r>
              <a:rPr lang="ru-RU" dirty="0" smtClean="0">
                <a:latin typeface="Bahnschrift Light Condensed" panose="020B0502040204020203" pitchFamily="34" charset="0"/>
              </a:rPr>
              <a:t>предприятие</a:t>
            </a:r>
            <a:r>
              <a:rPr lang="ru-RU" dirty="0">
                <a:latin typeface="Bahnschrift Light Condensed" panose="020B0502040204020203" pitchFamily="34" charset="0"/>
              </a:rPr>
              <a:t>, основным направлением работы которого является развитие регулярных морских грузопассажирских перевозок, круизного и яхтенного туризма на Черноморском побережье </a:t>
            </a:r>
            <a:r>
              <a:rPr lang="ru-RU" dirty="0" smtClean="0">
                <a:latin typeface="Bahnschrift Light Condensed" panose="020B0502040204020203" pitchFamily="34" charset="0"/>
              </a:rPr>
              <a:t>России. Для </a:t>
            </a:r>
            <a:r>
              <a:rPr lang="ru-RU" dirty="0">
                <a:latin typeface="Bahnschrift Light Condensed" panose="020B0502040204020203" pitchFamily="34" charset="0"/>
              </a:rPr>
              <a:t>достижения этой цели персонал предприятия обеспечивает круглосуточное обслуживание всех типов судов и яхт, а также предоставляет полный комплекс необходимых услуг для пассажиров и туристов.</a:t>
            </a:r>
          </a:p>
          <a:p>
            <a:r>
              <a:rPr lang="ru-RU" dirty="0" smtClean="0">
                <a:latin typeface="Bahnschrift Light Condensed" panose="020B0502040204020203" pitchFamily="34" charset="0"/>
              </a:rPr>
              <a:t>Порт </a:t>
            </a:r>
            <a:r>
              <a:rPr lang="ru-RU" dirty="0">
                <a:latin typeface="Bahnschrift Light Condensed" panose="020B0502040204020203" pitchFamily="34" charset="0"/>
              </a:rPr>
              <a:t>открыт для приема судов под любым флагом в режиме круглогодичной </a:t>
            </a:r>
            <a:r>
              <a:rPr lang="ru-RU" dirty="0" err="1">
                <a:latin typeface="Bahnschrift Light Condensed" panose="020B0502040204020203" pitchFamily="34" charset="0"/>
              </a:rPr>
              <a:t>навигации.Расстояние</a:t>
            </a:r>
            <a:r>
              <a:rPr lang="ru-RU" dirty="0">
                <a:latin typeface="Bahnschrift Light Condensed" panose="020B0502040204020203" pitchFamily="34" charset="0"/>
              </a:rPr>
              <a:t> от морского порта до железнодорожного вокзала - I,5 </a:t>
            </a:r>
            <a:r>
              <a:rPr lang="ru-RU" dirty="0" smtClean="0">
                <a:latin typeface="Bahnschrift Light Condensed" panose="020B0502040204020203" pitchFamily="34" charset="0"/>
              </a:rPr>
              <a:t>к. Круизная </a:t>
            </a:r>
            <a:r>
              <a:rPr lang="ru-RU" dirty="0">
                <a:latin typeface="Bahnschrift Light Condensed" panose="020B0502040204020203" pitchFamily="34" charset="0"/>
              </a:rPr>
              <a:t>гавань включает два пассажирских причала общей длиной 730 метров, способных принимать круизные суда длиной до 311 метров с осадкой до 8,80 м. </a:t>
            </a:r>
          </a:p>
        </p:txBody>
      </p:sp>
      <p:sp>
        <p:nvSpPr>
          <p:cNvPr id="28" name="TextBox 27"/>
          <p:cNvSpPr txBox="1"/>
          <p:nvPr/>
        </p:nvSpPr>
        <p:spPr>
          <a:xfrm>
            <a:off x="4324349" y="66030"/>
            <a:ext cx="7387004"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smtClean="0">
                <a:latin typeface="Bahnschrift Light Condensed" panose="020B0502040204020203" pitchFamily="34" charset="0"/>
              </a:rPr>
              <a:t>Морской порт Сочи</a:t>
            </a:r>
            <a:r>
              <a:rPr lang="ru-RU" sz="2800" dirty="0" smtClean="0">
                <a:latin typeface="Bahnschrift Light SemiCondensed" panose="020B0502040204020203" pitchFamily="34" charset="0"/>
              </a:rPr>
              <a:t>»</a:t>
            </a:r>
            <a:endParaRPr lang="ru-RU" sz="2800" dirty="0">
              <a:latin typeface="Bahnschrift Light SemiCondensed" panose="020B0502040204020203"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0934" y="1563362"/>
            <a:ext cx="4683808" cy="31214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00391" y="6267532"/>
            <a:ext cx="3191609" cy="369332"/>
          </a:xfrm>
          <a:prstGeom prst="rect">
            <a:avLst/>
          </a:prstGeom>
          <a:noFill/>
        </p:spPr>
        <p:txBody>
          <a:bodyPr wrap="square" rtlCol="0">
            <a:spAutoFit/>
          </a:bodyPr>
          <a:lstStyle/>
          <a:p>
            <a:r>
              <a:rPr lang="ru-RU" dirty="0" smtClean="0">
                <a:latin typeface="Bahnschrift Light SemiCondensed" panose="020B0502040204020203" pitchFamily="34" charset="0"/>
              </a:rPr>
              <a:t>«Врата солнечного города»</a:t>
            </a:r>
            <a:endParaRPr lang="ru-RU" dirty="0">
              <a:latin typeface="Bahnschrift Light SemiCondensed" panose="020B0502040204020203" pitchFamily="34" charset="0"/>
            </a:endParaRPr>
          </a:p>
        </p:txBody>
      </p:sp>
      <p:pic>
        <p:nvPicPr>
          <p:cNvPr id="10" name="Рисунок 9"/>
          <p:cNvPicPr>
            <a:picLocks noChangeAspect="1"/>
          </p:cNvPicPr>
          <p:nvPr/>
        </p:nvPicPr>
        <p:blipFill>
          <a:blip r:embed="rId4"/>
          <a:stretch>
            <a:fillRect/>
          </a:stretch>
        </p:blipFill>
        <p:spPr>
          <a:xfrm>
            <a:off x="0" y="67900"/>
            <a:ext cx="539329" cy="539329"/>
          </a:xfrm>
          <a:prstGeom prst="rect">
            <a:avLst/>
          </a:prstGeom>
        </p:spPr>
      </p:pic>
    </p:spTree>
    <p:extLst>
      <p:ext uri="{BB962C8B-B14F-4D97-AF65-F5344CB8AC3E}">
        <p14:creationId xmlns:p14="http://schemas.microsoft.com/office/powerpoint/2010/main" val="959566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26" name="TextBox 25"/>
          <p:cNvSpPr txBox="1"/>
          <p:nvPr/>
        </p:nvSpPr>
        <p:spPr>
          <a:xfrm>
            <a:off x="5107429" y="1605696"/>
            <a:ext cx="6670988" cy="3416320"/>
          </a:xfrm>
          <a:prstGeom prst="rect">
            <a:avLst/>
          </a:prstGeom>
          <a:noFill/>
        </p:spPr>
        <p:txBody>
          <a:bodyPr wrap="square" rtlCol="0">
            <a:spAutoFit/>
          </a:bodyPr>
          <a:lstStyle/>
          <a:p>
            <a:r>
              <a:rPr lang="ru-RU" dirty="0" smtClean="0">
                <a:latin typeface="Bahnschrift Condensed" panose="020B0502040204020203" pitchFamily="34" charset="0"/>
              </a:rPr>
              <a:t>Продолжение маршрута</a:t>
            </a:r>
          </a:p>
          <a:p>
            <a:r>
              <a:rPr lang="ru-RU" dirty="0">
                <a:latin typeface="Bahnschrift Light Condensed" panose="020B0502040204020203" pitchFamily="34" charset="0"/>
              </a:rPr>
              <a:t>Парк «Поцелуевский сквер» — небольшой парк города Сочи, который находится неподалеку от здания Морского вокзала и центрального </a:t>
            </a:r>
            <a:r>
              <a:rPr lang="ru-RU" dirty="0" err="1" smtClean="0">
                <a:latin typeface="Bahnschrift Light Condensed" panose="020B0502040204020203" pitchFamily="34" charset="0"/>
              </a:rPr>
              <a:t>ЗАГСа</a:t>
            </a:r>
            <a:r>
              <a:rPr lang="ru-RU" dirty="0" smtClean="0">
                <a:latin typeface="Bahnschrift Light Condensed" panose="020B0502040204020203" pitchFamily="34" charset="0"/>
              </a:rPr>
              <a:t>. Сквер </a:t>
            </a:r>
            <a:r>
              <a:rPr lang="ru-RU" dirty="0">
                <a:latin typeface="Bahnschrift Light Condensed" panose="020B0502040204020203" pitchFamily="34" charset="0"/>
              </a:rPr>
              <a:t>был заложен в 1988 году к юбилею — 150-летию основания города </a:t>
            </a:r>
            <a:r>
              <a:rPr lang="ru-RU" dirty="0" smtClean="0">
                <a:latin typeface="Bahnschrift Light Condensed" panose="020B0502040204020203" pitchFamily="34" charset="0"/>
              </a:rPr>
              <a:t>Сочи. Парк </a:t>
            </a:r>
            <a:r>
              <a:rPr lang="ru-RU" dirty="0">
                <a:latin typeface="Bahnschrift Light Condensed" panose="020B0502040204020203" pitchFamily="34" charset="0"/>
              </a:rPr>
              <a:t>похож на множество классических спокойных городских парков, прекрасно подходящих для неспешных прогулок, семейных вечеров, отдыха после работы и душевных разговоров. Однако в важные для города и страны даты парк становится одним из ключевых мест проведения праздничных событий и мероприятий, привлекающих местных жителей и туристов.</a:t>
            </a:r>
          </a:p>
        </p:txBody>
      </p:sp>
      <p:sp>
        <p:nvSpPr>
          <p:cNvPr id="28" name="TextBox 27"/>
          <p:cNvSpPr txBox="1"/>
          <p:nvPr/>
        </p:nvSpPr>
        <p:spPr>
          <a:xfrm>
            <a:off x="3558013" y="78959"/>
            <a:ext cx="8037363" cy="523220"/>
          </a:xfrm>
          <a:prstGeom prst="rect">
            <a:avLst/>
          </a:prstGeom>
          <a:noFill/>
        </p:spPr>
        <p:txBody>
          <a:bodyPr wrap="square" rtlCol="0">
            <a:spAutoFit/>
          </a:bodyPr>
          <a:lstStyle/>
          <a:p>
            <a:r>
              <a:rPr lang="ru-RU" sz="2800" dirty="0" smtClean="0">
                <a:latin typeface="Bahnschrift Light Condensed" panose="020B0502040204020203" pitchFamily="34" charset="0"/>
              </a:rPr>
              <a:t>Парк «Поцелуевский сквер»</a:t>
            </a:r>
            <a:endParaRPr lang="ru-RU" sz="2800" dirty="0">
              <a:latin typeface="Bahnschrift Light SemiCondensed" panose="020B0502040204020203"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3387" y="1701257"/>
            <a:ext cx="4677159" cy="3196059"/>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a:stretch>
            <a:fillRect/>
          </a:stretch>
        </p:blipFill>
        <p:spPr>
          <a:xfrm>
            <a:off x="0" y="32838"/>
            <a:ext cx="509954" cy="509954"/>
          </a:xfrm>
          <a:prstGeom prst="rect">
            <a:avLst/>
          </a:prstGeom>
        </p:spPr>
      </p:pic>
      <p:sp>
        <p:nvSpPr>
          <p:cNvPr id="9" name="TextBox 8"/>
          <p:cNvSpPr txBox="1"/>
          <p:nvPr/>
        </p:nvSpPr>
        <p:spPr>
          <a:xfrm>
            <a:off x="9000391" y="6267532"/>
            <a:ext cx="3191609" cy="369332"/>
          </a:xfrm>
          <a:prstGeom prst="rect">
            <a:avLst/>
          </a:prstGeom>
          <a:noFill/>
        </p:spPr>
        <p:txBody>
          <a:bodyPr wrap="square" rtlCol="0">
            <a:spAutoFit/>
          </a:bodyPr>
          <a:lstStyle/>
          <a:p>
            <a:r>
              <a:rPr lang="ru-RU" dirty="0" smtClean="0">
                <a:latin typeface="Bahnschrift Light SemiCondensed" panose="020B0502040204020203" pitchFamily="34" charset="0"/>
              </a:rPr>
              <a:t>«Врата солнечного города»</a:t>
            </a:r>
            <a:endParaRPr lang="ru-RU" dirty="0">
              <a:latin typeface="Bahnschrift Light SemiCondensed" panose="020B0502040204020203" pitchFamily="34" charset="0"/>
            </a:endParaRPr>
          </a:p>
        </p:txBody>
      </p:sp>
    </p:spTree>
    <p:extLst>
      <p:ext uri="{BB962C8B-B14F-4D97-AF65-F5344CB8AC3E}">
        <p14:creationId xmlns:p14="http://schemas.microsoft.com/office/powerpoint/2010/main" val="231568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26" name="TextBox 25"/>
          <p:cNvSpPr txBox="1"/>
          <p:nvPr/>
        </p:nvSpPr>
        <p:spPr>
          <a:xfrm>
            <a:off x="5107429" y="1639309"/>
            <a:ext cx="6670988" cy="2585323"/>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p>
          <a:p>
            <a:r>
              <a:rPr lang="ru-RU" dirty="0">
                <a:latin typeface="Bahnschrift Light Condensed" panose="020B0502040204020203" pitchFamily="34" charset="0"/>
              </a:rPr>
              <a:t>За более чем вековую историю существования парк собрал уникальную дендрологическую коллекцию. В ней насчитывается 240 видов растений, из которых 50 видов представляют особую </a:t>
            </a:r>
            <a:r>
              <a:rPr lang="ru-RU" dirty="0" err="1" smtClean="0">
                <a:latin typeface="Bahnschrift Light Condensed" panose="020B0502040204020203" pitchFamily="34" charset="0"/>
              </a:rPr>
              <a:t>ценность.На</a:t>
            </a:r>
            <a:r>
              <a:rPr lang="ru-RU" dirty="0" smtClean="0">
                <a:latin typeface="Bahnschrift Light Condensed" panose="020B0502040204020203" pitchFamily="34" charset="0"/>
              </a:rPr>
              <a:t> </a:t>
            </a:r>
            <a:r>
              <a:rPr lang="ru-RU" dirty="0">
                <a:latin typeface="Bahnschrift Light Condensed" panose="020B0502040204020203" pitchFamily="34" charset="0"/>
              </a:rPr>
              <a:t>территории парка общей площадью 14,27 га произрастает более 10 000 деревьев и кустарников. Большая часть растений – вечнозелёные. Многие цветут зимой, что делает парк привлекательным в любое время года.</a:t>
            </a:r>
          </a:p>
        </p:txBody>
      </p:sp>
      <p:sp>
        <p:nvSpPr>
          <p:cNvPr id="28" name="TextBox 27"/>
          <p:cNvSpPr txBox="1"/>
          <p:nvPr/>
        </p:nvSpPr>
        <p:spPr>
          <a:xfrm>
            <a:off x="4630674" y="39789"/>
            <a:ext cx="8037363" cy="523220"/>
          </a:xfrm>
          <a:prstGeom prst="rect">
            <a:avLst/>
          </a:prstGeom>
          <a:noFill/>
        </p:spPr>
        <p:txBody>
          <a:bodyPr wrap="square" rtlCol="0">
            <a:spAutoFit/>
          </a:bodyPr>
          <a:lstStyle/>
          <a:p>
            <a:r>
              <a:rPr lang="ru-RU" sz="2800" dirty="0" smtClean="0">
                <a:latin typeface="Bahnschrift Light Condensed" panose="020B0502040204020203" pitchFamily="34" charset="0"/>
              </a:rPr>
              <a:t>Парк «Ривьера»</a:t>
            </a:r>
            <a:endParaRPr lang="ru-RU" sz="2800" dirty="0">
              <a:latin typeface="Bahnschrift Light SemiCondensed" panose="020B0502040204020203"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5135" y="1639309"/>
            <a:ext cx="4888920" cy="32580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00391" y="6267532"/>
            <a:ext cx="3191609" cy="369332"/>
          </a:xfrm>
          <a:prstGeom prst="rect">
            <a:avLst/>
          </a:prstGeom>
          <a:noFill/>
        </p:spPr>
        <p:txBody>
          <a:bodyPr wrap="square" rtlCol="0">
            <a:spAutoFit/>
          </a:bodyPr>
          <a:lstStyle/>
          <a:p>
            <a:r>
              <a:rPr lang="ru-RU" dirty="0" smtClean="0">
                <a:latin typeface="Bahnschrift Light SemiCondensed" panose="020B0502040204020203" pitchFamily="34" charset="0"/>
              </a:rPr>
              <a:t>«Врата солнечного города»</a:t>
            </a:r>
            <a:endParaRPr lang="ru-RU" dirty="0">
              <a:latin typeface="Bahnschrift Light SemiCondensed" panose="020B0502040204020203" pitchFamily="34" charset="0"/>
            </a:endParaRPr>
          </a:p>
        </p:txBody>
      </p:sp>
      <p:pic>
        <p:nvPicPr>
          <p:cNvPr id="4" name="Рисунок 3"/>
          <p:cNvPicPr>
            <a:picLocks noChangeAspect="1"/>
          </p:cNvPicPr>
          <p:nvPr/>
        </p:nvPicPr>
        <p:blipFill>
          <a:blip r:embed="rId4"/>
          <a:stretch>
            <a:fillRect/>
          </a:stretch>
        </p:blipFill>
        <p:spPr>
          <a:xfrm>
            <a:off x="-18115" y="13952"/>
            <a:ext cx="549057" cy="549057"/>
          </a:xfrm>
          <a:prstGeom prst="rect">
            <a:avLst/>
          </a:prstGeom>
        </p:spPr>
      </p:pic>
    </p:spTree>
    <p:extLst>
      <p:ext uri="{BB962C8B-B14F-4D97-AF65-F5344CB8AC3E}">
        <p14:creationId xmlns:p14="http://schemas.microsoft.com/office/powerpoint/2010/main" val="194509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583"/>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 name="TextBox 3"/>
          <p:cNvSpPr txBox="1"/>
          <p:nvPr/>
        </p:nvSpPr>
        <p:spPr>
          <a:xfrm>
            <a:off x="122864" y="103823"/>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Городской маршрут </a:t>
            </a:r>
            <a:r>
              <a:rPr lang="ru-RU" sz="2400" dirty="0">
                <a:solidFill>
                  <a:srgbClr val="FF0000"/>
                </a:solidFill>
                <a:latin typeface="Bahnschrift Condensed" panose="020B0502040204020203" pitchFamily="34" charset="0"/>
              </a:rPr>
              <a:t>4</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С</a:t>
            </a:r>
            <a:r>
              <a:rPr lang="ru-RU" sz="2400" dirty="0" smtClean="0">
                <a:latin typeface="Bahnschrift Condensed" panose="020B0502040204020203" pitchFamily="34" charset="0"/>
              </a:rPr>
              <a:t> «Исторический бульвар»</a:t>
            </a:r>
            <a:endParaRPr lang="ru-RU" sz="2400" dirty="0">
              <a:latin typeface="Bahnschrift Condensed" panose="020B0502040204020203" pitchFamily="34" charset="0"/>
            </a:endParaRPr>
          </a:p>
        </p:txBody>
      </p:sp>
      <p:sp>
        <p:nvSpPr>
          <p:cNvPr id="6" name="TextBox 5"/>
          <p:cNvSpPr txBox="1"/>
          <p:nvPr/>
        </p:nvSpPr>
        <p:spPr>
          <a:xfrm>
            <a:off x="8317522" y="1268904"/>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3"/>
          <a:stretch>
            <a:fillRect/>
          </a:stretch>
        </p:blipFill>
        <p:spPr>
          <a:xfrm>
            <a:off x="8031772" y="1285024"/>
            <a:ext cx="372208" cy="372208"/>
          </a:xfrm>
          <a:prstGeom prst="rect">
            <a:avLst/>
          </a:prstGeom>
        </p:spPr>
      </p:pic>
      <p:sp>
        <p:nvSpPr>
          <p:cNvPr id="9" name="TextBox 8"/>
          <p:cNvSpPr txBox="1"/>
          <p:nvPr/>
        </p:nvSpPr>
        <p:spPr>
          <a:xfrm>
            <a:off x="8437683" y="2166947"/>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4"/>
          <a:stretch>
            <a:fillRect/>
          </a:stretch>
        </p:blipFill>
        <p:spPr>
          <a:xfrm>
            <a:off x="8092096" y="2230278"/>
            <a:ext cx="345831" cy="345831"/>
          </a:xfrm>
          <a:prstGeom prst="rect">
            <a:avLst/>
          </a:prstGeom>
        </p:spPr>
      </p:pic>
      <p:sp>
        <p:nvSpPr>
          <p:cNvPr id="13" name="TextBox 12"/>
          <p:cNvSpPr txBox="1"/>
          <p:nvPr/>
        </p:nvSpPr>
        <p:spPr>
          <a:xfrm>
            <a:off x="8403980" y="4370080"/>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03980" y="3194644"/>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43054" y="5545516"/>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5"/>
          <a:stretch>
            <a:fillRect/>
          </a:stretch>
        </p:blipFill>
        <p:spPr>
          <a:xfrm>
            <a:off x="8069872" y="3244522"/>
            <a:ext cx="334108" cy="334108"/>
          </a:xfrm>
          <a:prstGeom prst="rect">
            <a:avLst/>
          </a:prstGeom>
        </p:spPr>
      </p:pic>
      <p:pic>
        <p:nvPicPr>
          <p:cNvPr id="17" name="Рисунок 16"/>
          <p:cNvPicPr>
            <a:picLocks noChangeAspect="1"/>
          </p:cNvPicPr>
          <p:nvPr/>
        </p:nvPicPr>
        <p:blipFill>
          <a:blip r:embed="rId5"/>
          <a:stretch>
            <a:fillRect/>
          </a:stretch>
        </p:blipFill>
        <p:spPr>
          <a:xfrm>
            <a:off x="8103575" y="4424259"/>
            <a:ext cx="334108" cy="334108"/>
          </a:xfrm>
          <a:prstGeom prst="rect">
            <a:avLst/>
          </a:prstGeom>
        </p:spPr>
      </p:pic>
      <p:pic>
        <p:nvPicPr>
          <p:cNvPr id="12" name="Рисунок 11"/>
          <p:cNvPicPr>
            <a:picLocks noChangeAspect="1"/>
          </p:cNvPicPr>
          <p:nvPr/>
        </p:nvPicPr>
        <p:blipFill>
          <a:blip r:embed="rId6"/>
          <a:stretch>
            <a:fillRect/>
          </a:stretch>
        </p:blipFill>
        <p:spPr>
          <a:xfrm>
            <a:off x="8065475" y="5621543"/>
            <a:ext cx="372208" cy="372208"/>
          </a:xfrm>
          <a:prstGeom prst="rect">
            <a:avLst/>
          </a:prstGeom>
        </p:spPr>
      </p:pic>
      <p:sp>
        <p:nvSpPr>
          <p:cNvPr id="18" name="TextBox 17"/>
          <p:cNvSpPr txBox="1"/>
          <p:nvPr/>
        </p:nvSpPr>
        <p:spPr>
          <a:xfrm>
            <a:off x="8437683" y="1640352"/>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37683" y="2669145"/>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539770" y="3629059"/>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Сочинский телеграф</a:t>
            </a:r>
            <a:endParaRPr lang="ru-RU" dirty="0">
              <a:latin typeface="Bahnschrift Light Condensed" panose="020B0502040204020203" pitchFamily="34" charset="0"/>
            </a:endParaRPr>
          </a:p>
        </p:txBody>
      </p:sp>
      <p:sp>
        <p:nvSpPr>
          <p:cNvPr id="22" name="TextBox 21"/>
          <p:cNvSpPr txBox="1"/>
          <p:nvPr/>
        </p:nvSpPr>
        <p:spPr>
          <a:xfrm>
            <a:off x="8539769" y="4763274"/>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Парк «Поцелуевский сквер »</a:t>
            </a:r>
            <a:endParaRPr lang="ru-RU" dirty="0">
              <a:latin typeface="Bahnschrift Light Condensed" panose="020B0502040204020203" pitchFamily="34" charset="0"/>
            </a:endParaRPr>
          </a:p>
        </p:txBody>
      </p:sp>
      <p:sp>
        <p:nvSpPr>
          <p:cNvPr id="23" name="TextBox 22"/>
          <p:cNvSpPr txBox="1"/>
          <p:nvPr/>
        </p:nvSpPr>
        <p:spPr>
          <a:xfrm>
            <a:off x="8539769" y="5919080"/>
            <a:ext cx="3488107" cy="646331"/>
          </a:xfrm>
          <a:prstGeom prst="rect">
            <a:avLst/>
          </a:prstGeom>
          <a:noFill/>
        </p:spPr>
        <p:txBody>
          <a:bodyPr wrap="square" rtlCol="0">
            <a:spAutoFit/>
          </a:bodyPr>
          <a:lstStyle/>
          <a:p>
            <a:r>
              <a:rPr lang="ru-RU" dirty="0" smtClean="0">
                <a:latin typeface="Bahnschrift Light Condensed" panose="020B0502040204020203" pitchFamily="34" charset="0"/>
              </a:rPr>
              <a:t>Пешеходный, кольцевой, для самостоятельного туриста</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Маршрут следования</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7"/>
          <a:stretch>
            <a:fillRect/>
          </a:stretch>
        </p:blipFill>
        <p:spPr>
          <a:xfrm>
            <a:off x="122864" y="5022358"/>
            <a:ext cx="380181" cy="380181"/>
          </a:xfrm>
          <a:prstGeom prst="rect">
            <a:avLst/>
          </a:prstGeom>
        </p:spPr>
      </p:pic>
      <p:sp>
        <p:nvSpPr>
          <p:cNvPr id="26" name="TextBox 25"/>
          <p:cNvSpPr txBox="1"/>
          <p:nvPr/>
        </p:nvSpPr>
        <p:spPr>
          <a:xfrm>
            <a:off x="503045" y="5453183"/>
            <a:ext cx="7497952" cy="923330"/>
          </a:xfrm>
          <a:prstGeom prst="rect">
            <a:avLst/>
          </a:prstGeom>
          <a:noFill/>
        </p:spPr>
        <p:txBody>
          <a:bodyPr wrap="square" rtlCol="0">
            <a:spAutoFit/>
          </a:bodyPr>
          <a:lstStyle/>
          <a:p>
            <a:r>
              <a:rPr lang="ru-RU" dirty="0" smtClean="0">
                <a:latin typeface="Bahnschrift Light Condensed" panose="020B0502040204020203" pitchFamily="34" charset="0"/>
              </a:rPr>
              <a:t>«Сочинский телеграф»        Концертный зал</a:t>
            </a:r>
          </a:p>
          <a:p>
            <a:r>
              <a:rPr lang="ru-RU" dirty="0" smtClean="0">
                <a:latin typeface="Bahnschrift Light Condensed" panose="020B0502040204020203" pitchFamily="34" charset="0"/>
              </a:rPr>
              <a:t>«Фестивальный»         Зимний театр       Площадь искусств         Памятник А. С. Пушкину        «Поцелуевский сквер</a:t>
            </a:r>
            <a:endParaRPr lang="ru-RU" dirty="0">
              <a:latin typeface="Bahnschrift Light Condensed" panose="020B0502040204020203" pitchFamily="34" charset="0"/>
            </a:endParaRPr>
          </a:p>
        </p:txBody>
      </p:sp>
      <p:pic>
        <p:nvPicPr>
          <p:cNvPr id="27" name="Рисунок 26"/>
          <p:cNvPicPr>
            <a:picLocks noChangeAspect="1"/>
          </p:cNvPicPr>
          <p:nvPr/>
        </p:nvPicPr>
        <p:blipFill>
          <a:blip r:embed="rId8"/>
          <a:stretch>
            <a:fillRect/>
          </a:stretch>
        </p:blipFill>
        <p:spPr>
          <a:xfrm>
            <a:off x="3050258" y="5453183"/>
            <a:ext cx="430825" cy="430825"/>
          </a:xfrm>
          <a:prstGeom prst="rect">
            <a:avLst/>
          </a:prstGeom>
        </p:spPr>
      </p:pic>
      <p:pic>
        <p:nvPicPr>
          <p:cNvPr id="30" name="Рисунок 29"/>
          <p:cNvPicPr>
            <a:picLocks noChangeAspect="1"/>
          </p:cNvPicPr>
          <p:nvPr/>
        </p:nvPicPr>
        <p:blipFill>
          <a:blip r:embed="rId8"/>
          <a:stretch>
            <a:fillRect/>
          </a:stretch>
        </p:blipFill>
        <p:spPr>
          <a:xfrm>
            <a:off x="2454473" y="5707429"/>
            <a:ext cx="430825" cy="430825"/>
          </a:xfrm>
          <a:prstGeom prst="rect">
            <a:avLst/>
          </a:prstGeom>
        </p:spPr>
      </p:pic>
      <p:pic>
        <p:nvPicPr>
          <p:cNvPr id="29" name="Рисунок 28"/>
          <p:cNvPicPr>
            <a:picLocks noChangeAspect="1"/>
          </p:cNvPicPr>
          <p:nvPr/>
        </p:nvPicPr>
        <p:blipFill rotWithShape="1">
          <a:blip r:embed="rId9">
            <a:extLst>
              <a:ext uri="{28A0092B-C50C-407E-A947-70E740481C1C}">
                <a14:useLocalDpi xmlns:a14="http://schemas.microsoft.com/office/drawing/2010/main" val="0"/>
              </a:ext>
            </a:extLst>
          </a:blip>
          <a:srcRect b="4514"/>
          <a:stretch/>
        </p:blipFill>
        <p:spPr>
          <a:xfrm>
            <a:off x="688431" y="897643"/>
            <a:ext cx="5721162" cy="3922191"/>
          </a:xfrm>
          <a:prstGeom prst="rect">
            <a:avLst/>
          </a:prstGeom>
        </p:spPr>
      </p:pic>
      <p:pic>
        <p:nvPicPr>
          <p:cNvPr id="28" name="Рисунок 27"/>
          <p:cNvPicPr>
            <a:picLocks noChangeAspect="1"/>
          </p:cNvPicPr>
          <p:nvPr/>
        </p:nvPicPr>
        <p:blipFill>
          <a:blip r:embed="rId8"/>
          <a:stretch>
            <a:fillRect/>
          </a:stretch>
        </p:blipFill>
        <p:spPr>
          <a:xfrm>
            <a:off x="6827707" y="5707428"/>
            <a:ext cx="430825" cy="430825"/>
          </a:xfrm>
          <a:prstGeom prst="rect">
            <a:avLst/>
          </a:prstGeom>
        </p:spPr>
      </p:pic>
      <p:pic>
        <p:nvPicPr>
          <p:cNvPr id="31" name="Рисунок 30"/>
          <p:cNvPicPr>
            <a:picLocks noChangeAspect="1"/>
          </p:cNvPicPr>
          <p:nvPr/>
        </p:nvPicPr>
        <p:blipFill>
          <a:blip r:embed="rId8"/>
          <a:stretch>
            <a:fillRect/>
          </a:stretch>
        </p:blipFill>
        <p:spPr>
          <a:xfrm>
            <a:off x="4410804" y="5730182"/>
            <a:ext cx="430825" cy="430825"/>
          </a:xfrm>
          <a:prstGeom prst="rect">
            <a:avLst/>
          </a:prstGeom>
        </p:spPr>
      </p:pic>
      <p:pic>
        <p:nvPicPr>
          <p:cNvPr id="32" name="Рисунок 31"/>
          <p:cNvPicPr>
            <a:picLocks noChangeAspect="1"/>
          </p:cNvPicPr>
          <p:nvPr/>
        </p:nvPicPr>
        <p:blipFill>
          <a:blip r:embed="rId8"/>
          <a:stretch>
            <a:fillRect/>
          </a:stretch>
        </p:blipFill>
        <p:spPr>
          <a:xfrm>
            <a:off x="3151753" y="6005133"/>
            <a:ext cx="430825" cy="430825"/>
          </a:xfrm>
          <a:prstGeom prst="rect">
            <a:avLst/>
          </a:prstGeom>
        </p:spPr>
      </p:pic>
    </p:spTree>
    <p:extLst>
      <p:ext uri="{BB962C8B-B14F-4D97-AF65-F5344CB8AC3E}">
        <p14:creationId xmlns:p14="http://schemas.microsoft.com/office/powerpoint/2010/main" val="1424716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 name="TextBox 3"/>
          <p:cNvSpPr txBox="1"/>
          <p:nvPr/>
        </p:nvSpPr>
        <p:spPr>
          <a:xfrm>
            <a:off x="9000391" y="6267532"/>
            <a:ext cx="3191609" cy="369332"/>
          </a:xfrm>
          <a:prstGeom prst="rect">
            <a:avLst/>
          </a:prstGeom>
          <a:noFill/>
        </p:spPr>
        <p:txBody>
          <a:bodyPr wrap="square" rtlCol="0">
            <a:spAutoFit/>
          </a:bodyPr>
          <a:lstStyle/>
          <a:p>
            <a:r>
              <a:rPr lang="ru-RU" dirty="0" smtClean="0">
                <a:latin typeface="Bahnschrift Light SemiCondensed" panose="020B0502040204020203" pitchFamily="34" charset="0"/>
              </a:rPr>
              <a:t>«Исторический бульвар»</a:t>
            </a:r>
            <a:endParaRPr lang="ru-RU" dirty="0">
              <a:latin typeface="Bahnschrift Light SemiCondensed" panose="020B0502040204020203" pitchFamily="34" charset="0"/>
            </a:endParaRPr>
          </a:p>
        </p:txBody>
      </p:sp>
      <p:sp>
        <p:nvSpPr>
          <p:cNvPr id="26" name="TextBox 25"/>
          <p:cNvSpPr txBox="1"/>
          <p:nvPr/>
        </p:nvSpPr>
        <p:spPr>
          <a:xfrm>
            <a:off x="4728989" y="1548333"/>
            <a:ext cx="6670988" cy="286232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p>
          <a:p>
            <a:r>
              <a:rPr lang="ru-RU" dirty="0">
                <a:latin typeface="Bahnschrift Light Condensed" panose="020B0502040204020203" pitchFamily="34" charset="0"/>
              </a:rPr>
              <a:t>В 1910 году в этом здании, расположенном в самом центре посада Сочи, на Базарной площади, открылся Индо-Европейский телеграф и </a:t>
            </a:r>
            <a:r>
              <a:rPr lang="ru-RU" dirty="0" err="1">
                <a:latin typeface="Bahnschrift Light Condensed" panose="020B0502040204020203" pitchFamily="34" charset="0"/>
              </a:rPr>
              <a:t>РусскоАзиатский</a:t>
            </a:r>
            <a:r>
              <a:rPr lang="ru-RU" dirty="0">
                <a:latin typeface="Bahnschrift Light Condensed" panose="020B0502040204020203" pitchFamily="34" charset="0"/>
              </a:rPr>
              <a:t> банк (ныне «Дворец торжественных событий», отдел ЗАГС). Здание построено в стиле модерн, четкие линии фасада подчеркивают устремленность здания ввысь, хотя оно невысокое, всего в два этажа. При удивительной простоте и скромной отделке фасад чрезвычайно строен и даже несколько изыскан.</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653" y="1629557"/>
            <a:ext cx="4515690" cy="301046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84634" y="53892"/>
            <a:ext cx="6182458"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smtClean="0">
                <a:latin typeface="Bahnschrift Light Condensed" panose="020B0502040204020203" pitchFamily="34" charset="0"/>
              </a:rPr>
              <a:t>Сочинский телеграф</a:t>
            </a:r>
            <a:r>
              <a:rPr lang="ru-RU" sz="2800" dirty="0" smtClean="0">
                <a:latin typeface="Bahnschrift Light SemiCondensed" panose="020B0502040204020203" pitchFamily="34" charset="0"/>
              </a:rPr>
              <a:t>»</a:t>
            </a:r>
            <a:endParaRPr lang="ru-RU" sz="2800" dirty="0">
              <a:latin typeface="Bahnschrift Light SemiCondensed" panose="020B0502040204020203" pitchFamily="34" charset="0"/>
            </a:endParaRPr>
          </a:p>
        </p:txBody>
      </p:sp>
      <p:pic>
        <p:nvPicPr>
          <p:cNvPr id="7" name="Рисунок 6"/>
          <p:cNvPicPr>
            <a:picLocks noChangeAspect="1"/>
          </p:cNvPicPr>
          <p:nvPr/>
        </p:nvPicPr>
        <p:blipFill>
          <a:blip r:embed="rId4"/>
          <a:stretch>
            <a:fillRect/>
          </a:stretch>
        </p:blipFill>
        <p:spPr>
          <a:xfrm>
            <a:off x="48459" y="121376"/>
            <a:ext cx="455736" cy="455736"/>
          </a:xfrm>
          <a:prstGeom prst="rect">
            <a:avLst/>
          </a:prstGeom>
        </p:spPr>
      </p:pic>
    </p:spTree>
    <p:extLst>
      <p:ext uri="{BB962C8B-B14F-4D97-AF65-F5344CB8AC3E}">
        <p14:creationId xmlns:p14="http://schemas.microsoft.com/office/powerpoint/2010/main" val="3799925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8" name="Номер слайда 34"/>
          <p:cNvSpPr>
            <a:spLocks noGrp="1"/>
          </p:cNvSpPr>
          <p:nvPr>
            <p:ph type="sldNum" sz="quarter" idx="12"/>
          </p:nvPr>
        </p:nvSpPr>
        <p:spPr>
          <a:xfrm>
            <a:off x="7848139" y="6489110"/>
            <a:ext cx="1543050" cy="365125"/>
          </a:xfrm>
        </p:spPr>
        <p:txBody>
          <a:bodyPr/>
          <a:lstStyle/>
          <a:p>
            <a:fld id="{EF7E10BE-3AAA-456F-895D-3905553B6B81}" type="slidenum">
              <a:rPr lang="ru-RU" smtClean="0">
                <a:solidFill>
                  <a:schemeClr val="bg1"/>
                </a:solidFill>
                <a:latin typeface="Montserrat Black" panose="00000A00000000000000" pitchFamily="2" charset="-52"/>
              </a:rPr>
              <a:t>2</a:t>
            </a:fld>
            <a:endParaRPr lang="ru-RU" dirty="0">
              <a:solidFill>
                <a:schemeClr val="bg1"/>
              </a:solidFill>
              <a:latin typeface="Montserrat Black" panose="00000A00000000000000" pitchFamily="2" charset="-52"/>
            </a:endParaRPr>
          </a:p>
        </p:txBody>
      </p:sp>
      <p:sp>
        <p:nvSpPr>
          <p:cNvPr id="4" name="TextBox 3"/>
          <p:cNvSpPr txBox="1"/>
          <p:nvPr/>
        </p:nvSpPr>
        <p:spPr>
          <a:xfrm>
            <a:off x="9195790" y="6105689"/>
            <a:ext cx="3191609" cy="646331"/>
          </a:xfrm>
          <a:prstGeom prst="rect">
            <a:avLst/>
          </a:prstGeom>
          <a:noFill/>
        </p:spPr>
        <p:txBody>
          <a:bodyPr wrap="square" rtlCol="0">
            <a:spAutoFit/>
          </a:bodyPr>
          <a:lstStyle/>
          <a:p>
            <a:r>
              <a:rPr lang="ru-RU" dirty="0" smtClean="0">
                <a:latin typeface="Bahnschrift Light SemiCondensed" panose="020B0502040204020203" pitchFamily="34" charset="0"/>
              </a:rPr>
              <a:t>«Сочи – город – госпиталь</a:t>
            </a:r>
          </a:p>
          <a:p>
            <a:r>
              <a:rPr lang="ru-RU" dirty="0" smtClean="0">
                <a:latin typeface="Bahnschrift Light SemiCondensed" panose="020B0502040204020203" pitchFamily="34" charset="0"/>
              </a:rPr>
              <a:t>Подвиг во имя жизни»</a:t>
            </a:r>
            <a:endParaRPr lang="ru-RU" dirty="0">
              <a:latin typeface="Bahnschrift Light SemiCondensed" panose="020B0502040204020203" pitchFamily="34" charset="0"/>
            </a:endParaRPr>
          </a:p>
        </p:txBody>
      </p:sp>
      <p:sp>
        <p:nvSpPr>
          <p:cNvPr id="26" name="TextBox 25"/>
          <p:cNvSpPr txBox="1"/>
          <p:nvPr/>
        </p:nvSpPr>
        <p:spPr>
          <a:xfrm>
            <a:off x="3879291" y="1810758"/>
            <a:ext cx="6670988" cy="2308324"/>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p>
          <a:p>
            <a:r>
              <a:rPr lang="ru-RU" dirty="0" smtClean="0">
                <a:latin typeface="Bahnschrift Light Condensed" panose="020B0502040204020203" pitchFamily="34" charset="0"/>
              </a:rPr>
              <a:t>Архитектурный ансамбль, посвящённый медицинскому персоналу города-госпиталя Сочи, поставившему на ноги более полумиллиона раненых в годы Великой Отечественной войны. Памятник олицетворяет собой героизм и отвагу Сочинцев во времена Великой Отечественной войны, расположен в самом начале </a:t>
            </a:r>
            <a:r>
              <a:rPr lang="ru-RU" dirty="0">
                <a:latin typeface="Bahnschrift Light Condensed" panose="020B0502040204020203" pitchFamily="34" charset="0"/>
              </a:rPr>
              <a:t>К</a:t>
            </a:r>
            <a:r>
              <a:rPr lang="ru-RU" dirty="0" smtClean="0">
                <a:latin typeface="Bahnschrift Light Condensed" panose="020B0502040204020203" pitchFamily="34" charset="0"/>
              </a:rPr>
              <a:t>урортного проспекта, рядом с парком «Ривьера» </a:t>
            </a:r>
            <a:endParaRPr lang="ru-RU" dirty="0">
              <a:latin typeface="Bahnschrift Light Condensed" panose="020B0502040204020203" pitchFamily="34" charset="0"/>
            </a:endParaRPr>
          </a:p>
        </p:txBody>
      </p:sp>
      <p:pic>
        <p:nvPicPr>
          <p:cNvPr id="1026" name="Picture 2" descr="https://i7.photo.2gis.com/images/geo/30/4222124662707111_3ea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881"/>
          <a:stretch/>
        </p:blipFill>
        <p:spPr bwMode="auto">
          <a:xfrm>
            <a:off x="276327" y="895917"/>
            <a:ext cx="3030063" cy="431248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84634" y="53892"/>
            <a:ext cx="6182458"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smtClean="0">
                <a:latin typeface="Bahnschrift Light Condensed" panose="020B0502040204020203" pitchFamily="34" charset="0"/>
              </a:rPr>
              <a:t>Мемориал «Подвиг во имя жизни</a:t>
            </a:r>
            <a:r>
              <a:rPr lang="ru-RU" sz="2800" dirty="0" smtClean="0">
                <a:latin typeface="Bahnschrift Light SemiCondensed" panose="020B0502040204020203" pitchFamily="34" charset="0"/>
              </a:rPr>
              <a:t>»</a:t>
            </a:r>
            <a:endParaRPr lang="ru-RU" sz="2800" dirty="0">
              <a:latin typeface="Bahnschrift Light SemiCondensed" panose="020B0502040204020203" pitchFamily="34" charset="0"/>
            </a:endParaRPr>
          </a:p>
        </p:txBody>
      </p:sp>
      <p:pic>
        <p:nvPicPr>
          <p:cNvPr id="7" name="Рисунок 6"/>
          <p:cNvPicPr>
            <a:picLocks noChangeAspect="1"/>
          </p:cNvPicPr>
          <p:nvPr/>
        </p:nvPicPr>
        <p:blipFill>
          <a:blip r:embed="rId4"/>
          <a:stretch>
            <a:fillRect/>
          </a:stretch>
        </p:blipFill>
        <p:spPr>
          <a:xfrm>
            <a:off x="48459" y="121376"/>
            <a:ext cx="455736" cy="455736"/>
          </a:xfrm>
          <a:prstGeom prst="rect">
            <a:avLst/>
          </a:prstGeom>
        </p:spPr>
      </p:pic>
    </p:spTree>
    <p:extLst>
      <p:ext uri="{BB962C8B-B14F-4D97-AF65-F5344CB8AC3E}">
        <p14:creationId xmlns:p14="http://schemas.microsoft.com/office/powerpoint/2010/main" val="3538907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26" name="TextBox 25"/>
          <p:cNvSpPr txBox="1"/>
          <p:nvPr/>
        </p:nvSpPr>
        <p:spPr>
          <a:xfrm>
            <a:off x="4732145" y="1844088"/>
            <a:ext cx="6670988" cy="2308324"/>
          </a:xfrm>
          <a:prstGeom prst="rect">
            <a:avLst/>
          </a:prstGeom>
          <a:noFill/>
        </p:spPr>
        <p:txBody>
          <a:bodyPr wrap="square" rtlCol="0">
            <a:spAutoFit/>
          </a:bodyPr>
          <a:lstStyle/>
          <a:p>
            <a:r>
              <a:rPr lang="ru-RU" dirty="0" smtClean="0">
                <a:latin typeface="Bahnschrift Condensed" panose="020B0502040204020203" pitchFamily="34" charset="0"/>
              </a:rPr>
              <a:t>Продолжение маршрута</a:t>
            </a:r>
          </a:p>
          <a:p>
            <a:r>
              <a:rPr lang="ru-RU" dirty="0">
                <a:latin typeface="Bahnschrift Light Condensed" panose="020B0502040204020203" pitchFamily="34" charset="0"/>
              </a:rPr>
              <a:t>Концертный зал «Фестивальный» расположен в центральной части курортного города, на берегу моря, на естественном склоне Турецкого оврага. Красивое архитектурное сооружение, основанное в живописной местности, полюбилось художникам. Здание концертного зала можно увидеть на сувенирной продукции, открытках и в путеводителях для туристов</a:t>
            </a:r>
          </a:p>
        </p:txBody>
      </p:sp>
      <p:sp>
        <p:nvSpPr>
          <p:cNvPr id="28" name="TextBox 27"/>
          <p:cNvSpPr txBox="1"/>
          <p:nvPr/>
        </p:nvSpPr>
        <p:spPr>
          <a:xfrm>
            <a:off x="3084633" y="53892"/>
            <a:ext cx="7685943"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smtClean="0">
                <a:latin typeface="Bahnschrift Light Condensed" panose="020B0502040204020203" pitchFamily="34" charset="0"/>
              </a:rPr>
              <a:t>Концертный зал «Фестивальный</a:t>
            </a:r>
            <a:r>
              <a:rPr lang="ru-RU" sz="2800" dirty="0" smtClean="0">
                <a:latin typeface="Bahnschrift Light SemiCondensed" panose="020B0502040204020203" pitchFamily="34" charset="0"/>
              </a:rPr>
              <a:t>»</a:t>
            </a:r>
            <a:endParaRPr lang="ru-RU" sz="2800" dirty="0">
              <a:latin typeface="Bahnschrift Light SemiCondensed" panose="020B0502040204020203" pitchFamily="34" charset="0"/>
            </a:endParaRPr>
          </a:p>
        </p:txBody>
      </p:sp>
      <p:pic>
        <p:nvPicPr>
          <p:cNvPr id="5" name="Рисунок 4"/>
          <p:cNvPicPr>
            <a:picLocks noChangeAspect="1"/>
          </p:cNvPicPr>
          <p:nvPr/>
        </p:nvPicPr>
        <p:blipFill>
          <a:blip r:embed="rId3"/>
          <a:stretch>
            <a:fillRect/>
          </a:stretch>
        </p:blipFill>
        <p:spPr>
          <a:xfrm>
            <a:off x="11421" y="108302"/>
            <a:ext cx="480948" cy="480948"/>
          </a:xfrm>
          <a:prstGeom prst="rect">
            <a:avLst/>
          </a:prstGeom>
        </p:spPr>
      </p:pic>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184"/>
          <a:stretch/>
        </p:blipFill>
        <p:spPr bwMode="auto">
          <a:xfrm>
            <a:off x="251895" y="1689245"/>
            <a:ext cx="4475806" cy="31113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00391" y="6267532"/>
            <a:ext cx="3191609" cy="369332"/>
          </a:xfrm>
          <a:prstGeom prst="rect">
            <a:avLst/>
          </a:prstGeom>
          <a:noFill/>
        </p:spPr>
        <p:txBody>
          <a:bodyPr wrap="square" rtlCol="0">
            <a:spAutoFit/>
          </a:bodyPr>
          <a:lstStyle/>
          <a:p>
            <a:r>
              <a:rPr lang="ru-RU" dirty="0" smtClean="0">
                <a:latin typeface="Bahnschrift Light SemiCondensed" panose="020B0502040204020203" pitchFamily="34" charset="0"/>
              </a:rPr>
              <a:t>«Исторический бульвар»</a:t>
            </a:r>
            <a:endParaRPr lang="ru-RU" dirty="0">
              <a:latin typeface="Bahnschrift Light SemiCondensed" panose="020B0502040204020203" pitchFamily="34" charset="0"/>
            </a:endParaRPr>
          </a:p>
        </p:txBody>
      </p:sp>
    </p:spTree>
    <p:extLst>
      <p:ext uri="{BB962C8B-B14F-4D97-AF65-F5344CB8AC3E}">
        <p14:creationId xmlns:p14="http://schemas.microsoft.com/office/powerpoint/2010/main" val="4162943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26" name="TextBox 25"/>
          <p:cNvSpPr txBox="1"/>
          <p:nvPr/>
        </p:nvSpPr>
        <p:spPr>
          <a:xfrm>
            <a:off x="4323070" y="1683270"/>
            <a:ext cx="6670988" cy="2862322"/>
          </a:xfrm>
          <a:prstGeom prst="rect">
            <a:avLst/>
          </a:prstGeom>
          <a:noFill/>
        </p:spPr>
        <p:txBody>
          <a:bodyPr wrap="square" rtlCol="0">
            <a:spAutoFit/>
          </a:bodyPr>
          <a:lstStyle/>
          <a:p>
            <a:r>
              <a:rPr lang="ru-RU" dirty="0" smtClean="0">
                <a:latin typeface="Bahnschrift Condensed" panose="020B0502040204020203" pitchFamily="34" charset="0"/>
              </a:rPr>
              <a:t>Продолжение маршрута</a:t>
            </a:r>
          </a:p>
          <a:p>
            <a:r>
              <a:rPr lang="ru-RU" dirty="0">
                <a:latin typeface="Bahnschrift Light Condensed" panose="020B0502040204020203" pitchFamily="34" charset="0"/>
              </a:rPr>
              <a:t>Бронзовая скульптура поэта высотой 2 метра установлена на красной гранитной </a:t>
            </a:r>
            <a:r>
              <a:rPr lang="ru-RU" dirty="0" smtClean="0">
                <a:latin typeface="Bahnschrift Light Condensed" panose="020B0502040204020203" pitchFamily="34" charset="0"/>
              </a:rPr>
              <a:t>плите. Автор </a:t>
            </a:r>
            <a:r>
              <a:rPr lang="ru-RU" dirty="0">
                <a:latin typeface="Bahnschrift Light Condensed" panose="020B0502040204020203" pitchFamily="34" charset="0"/>
              </a:rPr>
              <a:t>памятника – известный сочинский скульптор Петр </a:t>
            </a:r>
            <a:r>
              <a:rPr lang="ru-RU" dirty="0" err="1">
                <a:latin typeface="Bahnschrift Light Condensed" panose="020B0502040204020203" pitchFamily="34" charset="0"/>
              </a:rPr>
              <a:t>Хрисанов</a:t>
            </a:r>
            <a:r>
              <a:rPr lang="ru-RU" dirty="0">
                <a:latin typeface="Bahnschrift Light Condensed" panose="020B0502040204020203" pitchFamily="34" charset="0"/>
              </a:rPr>
              <a:t>, установлен возле здания старейшей в городе библиотеки, носящей имя А.С. Пушкина. Открытие монумента было приурочено к празднованию 100-летнего юбилея библиотеки (27 мая 2012 года). На создание памятника ушло полгода. Рядом с памятником поклонники его творчества посадили саженец дуба, который стал талисманом библиотеки.</a:t>
            </a:r>
          </a:p>
        </p:txBody>
      </p:sp>
      <p:sp>
        <p:nvSpPr>
          <p:cNvPr id="28" name="TextBox 27"/>
          <p:cNvSpPr txBox="1"/>
          <p:nvPr/>
        </p:nvSpPr>
        <p:spPr>
          <a:xfrm>
            <a:off x="4630674" y="39789"/>
            <a:ext cx="8037363" cy="523220"/>
          </a:xfrm>
          <a:prstGeom prst="rect">
            <a:avLst/>
          </a:prstGeom>
          <a:noFill/>
        </p:spPr>
        <p:txBody>
          <a:bodyPr wrap="square" rtlCol="0">
            <a:spAutoFit/>
          </a:bodyPr>
          <a:lstStyle/>
          <a:p>
            <a:r>
              <a:rPr lang="ru-RU" sz="2800" dirty="0" smtClean="0">
                <a:latin typeface="Bahnschrift Light Condensed" panose="020B0502040204020203" pitchFamily="34" charset="0"/>
              </a:rPr>
              <a:t>Памятник А.С. Пушкину</a:t>
            </a:r>
            <a:endParaRPr lang="ru-RU" sz="2800" dirty="0">
              <a:latin typeface="Bahnschrift Light SemiCondensed" panose="020B0502040204020203"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0942" y="1555766"/>
            <a:ext cx="3453836" cy="41738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00391" y="6267532"/>
            <a:ext cx="3191609" cy="369332"/>
          </a:xfrm>
          <a:prstGeom prst="rect">
            <a:avLst/>
          </a:prstGeom>
          <a:noFill/>
        </p:spPr>
        <p:txBody>
          <a:bodyPr wrap="square" rtlCol="0">
            <a:spAutoFit/>
          </a:bodyPr>
          <a:lstStyle/>
          <a:p>
            <a:r>
              <a:rPr lang="ru-RU" dirty="0">
                <a:latin typeface="Bahnschrift Light SemiCondensed" panose="020B0502040204020203" pitchFamily="34" charset="0"/>
              </a:rPr>
              <a:t>«Исторический бульвар»</a:t>
            </a:r>
          </a:p>
        </p:txBody>
      </p:sp>
      <p:pic>
        <p:nvPicPr>
          <p:cNvPr id="11" name="Рисунок 10"/>
          <p:cNvPicPr>
            <a:picLocks noChangeAspect="1"/>
          </p:cNvPicPr>
          <p:nvPr/>
        </p:nvPicPr>
        <p:blipFill>
          <a:blip r:embed="rId4"/>
          <a:stretch>
            <a:fillRect/>
          </a:stretch>
        </p:blipFill>
        <p:spPr>
          <a:xfrm>
            <a:off x="0" y="33623"/>
            <a:ext cx="523220" cy="523220"/>
          </a:xfrm>
          <a:prstGeom prst="rect">
            <a:avLst/>
          </a:prstGeom>
        </p:spPr>
      </p:pic>
    </p:spTree>
    <p:extLst>
      <p:ext uri="{BB962C8B-B14F-4D97-AF65-F5344CB8AC3E}">
        <p14:creationId xmlns:p14="http://schemas.microsoft.com/office/powerpoint/2010/main" val="1511473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26" name="TextBox 25"/>
          <p:cNvSpPr txBox="1"/>
          <p:nvPr/>
        </p:nvSpPr>
        <p:spPr>
          <a:xfrm>
            <a:off x="4229795" y="1140856"/>
            <a:ext cx="6670988" cy="3416320"/>
          </a:xfrm>
          <a:prstGeom prst="rect">
            <a:avLst/>
          </a:prstGeom>
          <a:noFill/>
        </p:spPr>
        <p:txBody>
          <a:bodyPr wrap="square" rtlCol="0">
            <a:spAutoFit/>
          </a:bodyPr>
          <a:lstStyle/>
          <a:p>
            <a:r>
              <a:rPr lang="ru-RU" dirty="0" smtClean="0">
                <a:latin typeface="Bahnschrift Condensed" panose="020B0502040204020203" pitchFamily="34" charset="0"/>
              </a:rPr>
              <a:t>Продолжение маршрута</a:t>
            </a:r>
          </a:p>
          <a:p>
            <a:r>
              <a:rPr lang="ru-RU" dirty="0">
                <a:latin typeface="Bahnschrift Light Condensed" panose="020B0502040204020203" pitchFamily="34" charset="0"/>
              </a:rPr>
              <a:t>Зимний театр считается главной сценой Сочи. Каждый год театр принимает свыше 500 тысяч посетителей. Собственной труппы в театре никогда не было: проект задумывался как площадка для выступлений различных творческих коллективов. Зал спланирован таким образом, чтобы сцена хорошо просматривалась из любой его точки. В зале 950 мест. Потолок украшает массивная люстра. Цветовое решение, выбранное для оформления зала, — пурпур, который называют «цветом императоров», золотой и белый </a:t>
            </a:r>
            <a:r>
              <a:rPr lang="ru-RU" dirty="0" smtClean="0">
                <a:latin typeface="Bahnschrift Light Condensed" panose="020B0502040204020203" pitchFamily="34" charset="0"/>
              </a:rPr>
              <a:t>цвета. </a:t>
            </a:r>
            <a:r>
              <a:rPr lang="ru-RU" dirty="0">
                <a:latin typeface="Bahnschrift Light Condensed" panose="020B0502040204020203" pitchFamily="34" charset="0"/>
              </a:rPr>
              <a:t>З</a:t>
            </a:r>
            <a:r>
              <a:rPr lang="ru-RU" dirty="0" smtClean="0">
                <a:latin typeface="Bahnschrift Light Condensed" panose="020B0502040204020203" pitchFamily="34" charset="0"/>
              </a:rPr>
              <a:t>дание </a:t>
            </a:r>
            <a:r>
              <a:rPr lang="ru-RU" dirty="0">
                <a:latin typeface="Bahnschrift Light Condensed" panose="020B0502040204020203" pitchFamily="34" charset="0"/>
              </a:rPr>
              <a:t>Зимнего театра — архитектурный символ города Сочи.</a:t>
            </a:r>
          </a:p>
        </p:txBody>
      </p:sp>
      <p:sp>
        <p:nvSpPr>
          <p:cNvPr id="28" name="TextBox 27"/>
          <p:cNvSpPr txBox="1"/>
          <p:nvPr/>
        </p:nvSpPr>
        <p:spPr>
          <a:xfrm>
            <a:off x="4154637" y="33015"/>
            <a:ext cx="7387004" cy="523220"/>
          </a:xfrm>
          <a:prstGeom prst="rect">
            <a:avLst/>
          </a:prstGeom>
          <a:noFill/>
        </p:spPr>
        <p:txBody>
          <a:bodyPr wrap="square" rtlCol="0">
            <a:spAutoFit/>
          </a:bodyPr>
          <a:lstStyle/>
          <a:p>
            <a:r>
              <a:rPr lang="ru-RU" sz="2800" dirty="0" smtClean="0">
                <a:latin typeface="Bahnschrift Light SemiCondensed" panose="020B0502040204020203" pitchFamily="34" charset="0"/>
              </a:rPr>
              <a:t>Зимний театр</a:t>
            </a:r>
            <a:endParaRPr lang="ru-RU" sz="2800" dirty="0">
              <a:latin typeface="Bahnschrift Light SemiCondensed" panose="020B0502040204020203"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5613" y="1508930"/>
            <a:ext cx="4064328" cy="30482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00391" y="6267532"/>
            <a:ext cx="3191609" cy="369332"/>
          </a:xfrm>
          <a:prstGeom prst="rect">
            <a:avLst/>
          </a:prstGeom>
          <a:noFill/>
        </p:spPr>
        <p:txBody>
          <a:bodyPr wrap="square" rtlCol="0">
            <a:spAutoFit/>
          </a:bodyPr>
          <a:lstStyle/>
          <a:p>
            <a:r>
              <a:rPr lang="ru-RU" dirty="0">
                <a:latin typeface="Bahnschrift Light SemiCondensed" panose="020B0502040204020203" pitchFamily="34" charset="0"/>
              </a:rPr>
              <a:t>«Исторический бульвар»</a:t>
            </a:r>
          </a:p>
        </p:txBody>
      </p:sp>
      <p:pic>
        <p:nvPicPr>
          <p:cNvPr id="11" name="Рисунок 10"/>
          <p:cNvPicPr>
            <a:picLocks noChangeAspect="1"/>
          </p:cNvPicPr>
          <p:nvPr/>
        </p:nvPicPr>
        <p:blipFill>
          <a:blip r:embed="rId4"/>
          <a:stretch>
            <a:fillRect/>
          </a:stretch>
        </p:blipFill>
        <p:spPr>
          <a:xfrm>
            <a:off x="0" y="67900"/>
            <a:ext cx="539329" cy="539329"/>
          </a:xfrm>
          <a:prstGeom prst="rect">
            <a:avLst/>
          </a:prstGeom>
        </p:spPr>
      </p:pic>
    </p:spTree>
    <p:extLst>
      <p:ext uri="{BB962C8B-B14F-4D97-AF65-F5344CB8AC3E}">
        <p14:creationId xmlns:p14="http://schemas.microsoft.com/office/powerpoint/2010/main" val="1018002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26" name="TextBox 25"/>
          <p:cNvSpPr txBox="1"/>
          <p:nvPr/>
        </p:nvSpPr>
        <p:spPr>
          <a:xfrm>
            <a:off x="4965676" y="1562805"/>
            <a:ext cx="6670988" cy="3416320"/>
          </a:xfrm>
          <a:prstGeom prst="rect">
            <a:avLst/>
          </a:prstGeom>
          <a:noFill/>
        </p:spPr>
        <p:txBody>
          <a:bodyPr wrap="square" rtlCol="0">
            <a:spAutoFit/>
          </a:bodyPr>
          <a:lstStyle/>
          <a:p>
            <a:r>
              <a:rPr lang="ru-RU" dirty="0" smtClean="0">
                <a:latin typeface="Bahnschrift Condensed" panose="020B0502040204020203" pitchFamily="34" charset="0"/>
              </a:rPr>
              <a:t>Продолжение маршрута</a:t>
            </a:r>
          </a:p>
          <a:p>
            <a:r>
              <a:rPr lang="ru-RU" dirty="0">
                <a:latin typeface="Bahnschrift Light Condensed" panose="020B0502040204020203" pitchFamily="34" charset="0"/>
              </a:rPr>
              <a:t>Площадь Искусств, лежащую между Курортным проспектом и улицей Орджоникидзе, украшает величественное здание Сочинского художественного музея. На площади установлены многочисленные пластические декоративные композиции, представляющие различные направления в искусстве ваяния. Слева от музея «Золотое руно», напоминающее о древнегреческом мифе об аргонавтах. Справа, под пальмой, разместились скульптурные персонажи басни И.А. Крылова «Квартет». Многообразные анималистические скульптуры как будто специально предназначены для курортных </a:t>
            </a:r>
            <a:r>
              <a:rPr lang="ru-RU" dirty="0" smtClean="0">
                <a:latin typeface="Bahnschrift Light Condensed" panose="020B0502040204020203" pitchFamily="34" charset="0"/>
              </a:rPr>
              <a:t>фотографий </a:t>
            </a:r>
            <a:endParaRPr lang="ru-RU" dirty="0">
              <a:latin typeface="Bahnschrift Light Condensed" panose="020B0502040204020203" pitchFamily="34" charset="0"/>
            </a:endParaRPr>
          </a:p>
        </p:txBody>
      </p:sp>
      <p:sp>
        <p:nvSpPr>
          <p:cNvPr id="28" name="TextBox 27"/>
          <p:cNvSpPr txBox="1"/>
          <p:nvPr/>
        </p:nvSpPr>
        <p:spPr>
          <a:xfrm>
            <a:off x="4324349" y="66030"/>
            <a:ext cx="7387004" cy="523220"/>
          </a:xfrm>
          <a:prstGeom prst="rect">
            <a:avLst/>
          </a:prstGeom>
          <a:noFill/>
        </p:spPr>
        <p:txBody>
          <a:bodyPr wrap="square" rtlCol="0">
            <a:spAutoFit/>
          </a:bodyPr>
          <a:lstStyle/>
          <a:p>
            <a:r>
              <a:rPr lang="ru-RU" sz="2800" dirty="0" smtClean="0">
                <a:latin typeface="Bahnschrift Light Condensed" panose="020B0502040204020203" pitchFamily="34" charset="0"/>
              </a:rPr>
              <a:t>Площадь искусств</a:t>
            </a:r>
            <a:endParaRPr lang="ru-RU" sz="2800" dirty="0">
              <a:latin typeface="Bahnschrift Light SemiCondensed" panose="020B0502040204020203"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3896" y="1868287"/>
            <a:ext cx="4682134" cy="31214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00391" y="6267532"/>
            <a:ext cx="3191609" cy="369332"/>
          </a:xfrm>
          <a:prstGeom prst="rect">
            <a:avLst/>
          </a:prstGeom>
          <a:noFill/>
        </p:spPr>
        <p:txBody>
          <a:bodyPr wrap="square" rtlCol="0">
            <a:spAutoFit/>
          </a:bodyPr>
          <a:lstStyle/>
          <a:p>
            <a:r>
              <a:rPr lang="ru-RU" dirty="0">
                <a:latin typeface="Bahnschrift Light SemiCondensed" panose="020B0502040204020203" pitchFamily="34" charset="0"/>
              </a:rPr>
              <a:t>«Исторический бульвар»</a:t>
            </a:r>
          </a:p>
        </p:txBody>
      </p:sp>
      <p:pic>
        <p:nvPicPr>
          <p:cNvPr id="11" name="Рисунок 10"/>
          <p:cNvPicPr>
            <a:picLocks noChangeAspect="1"/>
          </p:cNvPicPr>
          <p:nvPr/>
        </p:nvPicPr>
        <p:blipFill>
          <a:blip r:embed="rId4"/>
          <a:stretch>
            <a:fillRect/>
          </a:stretch>
        </p:blipFill>
        <p:spPr>
          <a:xfrm>
            <a:off x="0" y="66030"/>
            <a:ext cx="509954" cy="509954"/>
          </a:xfrm>
          <a:prstGeom prst="rect">
            <a:avLst/>
          </a:prstGeom>
        </p:spPr>
      </p:pic>
    </p:spTree>
    <p:extLst>
      <p:ext uri="{BB962C8B-B14F-4D97-AF65-F5344CB8AC3E}">
        <p14:creationId xmlns:p14="http://schemas.microsoft.com/office/powerpoint/2010/main" val="796036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26" name="TextBox 25"/>
          <p:cNvSpPr txBox="1"/>
          <p:nvPr/>
        </p:nvSpPr>
        <p:spPr>
          <a:xfrm>
            <a:off x="5107429" y="1605696"/>
            <a:ext cx="6670988" cy="3416320"/>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p>
          <a:p>
            <a:r>
              <a:rPr lang="ru-RU" dirty="0" smtClean="0">
                <a:latin typeface="Bahnschrift Light Condensed" panose="020B0502040204020203" pitchFamily="34" charset="0"/>
              </a:rPr>
              <a:t>Парк «Поцелуевский сквер» — небольшой парк города Сочи, который находится неподалеку от здания Морского вокзала и центрального </a:t>
            </a:r>
            <a:r>
              <a:rPr lang="ru-RU" dirty="0" err="1" smtClean="0">
                <a:latin typeface="Bahnschrift Light Condensed" panose="020B0502040204020203" pitchFamily="34" charset="0"/>
              </a:rPr>
              <a:t>ЗАГСа</a:t>
            </a:r>
            <a:r>
              <a:rPr lang="ru-RU" dirty="0" smtClean="0">
                <a:latin typeface="Bahnschrift Light Condensed" panose="020B0502040204020203" pitchFamily="34" charset="0"/>
              </a:rPr>
              <a:t>. Сквер был заложен в 1988 году к юбилею — 150-летию основания города Сочи. Парк похож на множество классических спокойных городских парков, прекрасно подходящих для неспешных прогулок, семейных вечеров, отдыха после работы и душевных разговоров. Однако в важные для города и страны даты парк становится одним из ключевых мест проведения праздничных событий и мероприятий, привлекающих местных жителей и туристов.</a:t>
            </a:r>
            <a:endParaRPr lang="ru-RU" dirty="0">
              <a:latin typeface="Bahnschrift Light Condensed" panose="020B0502040204020203" pitchFamily="34" charset="0"/>
            </a:endParaRPr>
          </a:p>
        </p:txBody>
      </p:sp>
      <p:sp>
        <p:nvSpPr>
          <p:cNvPr id="28" name="TextBox 27"/>
          <p:cNvSpPr txBox="1"/>
          <p:nvPr/>
        </p:nvSpPr>
        <p:spPr>
          <a:xfrm>
            <a:off x="3558013" y="78959"/>
            <a:ext cx="8037363" cy="523220"/>
          </a:xfrm>
          <a:prstGeom prst="rect">
            <a:avLst/>
          </a:prstGeom>
          <a:noFill/>
        </p:spPr>
        <p:txBody>
          <a:bodyPr wrap="square" rtlCol="0">
            <a:spAutoFit/>
          </a:bodyPr>
          <a:lstStyle/>
          <a:p>
            <a:r>
              <a:rPr lang="ru-RU" sz="2800" dirty="0" smtClean="0">
                <a:latin typeface="Bahnschrift Light Condensed" panose="020B0502040204020203" pitchFamily="34" charset="0"/>
              </a:rPr>
              <a:t>Парк «Поцелуевский сквер»</a:t>
            </a:r>
            <a:endParaRPr lang="ru-RU" sz="2800" dirty="0">
              <a:latin typeface="Bahnschrift Light SemiCondensed" panose="020B0502040204020203"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3387" y="1701257"/>
            <a:ext cx="4677159" cy="31960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00391" y="6267532"/>
            <a:ext cx="3191609" cy="369332"/>
          </a:xfrm>
          <a:prstGeom prst="rect">
            <a:avLst/>
          </a:prstGeom>
          <a:noFill/>
        </p:spPr>
        <p:txBody>
          <a:bodyPr wrap="square" rtlCol="0">
            <a:spAutoFit/>
          </a:bodyPr>
          <a:lstStyle/>
          <a:p>
            <a:r>
              <a:rPr lang="ru-RU" dirty="0">
                <a:latin typeface="Bahnschrift Light SemiCondensed" panose="020B0502040204020203" pitchFamily="34" charset="0"/>
              </a:rPr>
              <a:t>«Исторический бульвар»</a:t>
            </a:r>
          </a:p>
        </p:txBody>
      </p:sp>
      <p:pic>
        <p:nvPicPr>
          <p:cNvPr id="10" name="Рисунок 9"/>
          <p:cNvPicPr>
            <a:picLocks noChangeAspect="1"/>
          </p:cNvPicPr>
          <p:nvPr/>
        </p:nvPicPr>
        <p:blipFill>
          <a:blip r:embed="rId4"/>
          <a:stretch>
            <a:fillRect/>
          </a:stretch>
        </p:blipFill>
        <p:spPr>
          <a:xfrm>
            <a:off x="45398" y="53122"/>
            <a:ext cx="549057" cy="549057"/>
          </a:xfrm>
          <a:prstGeom prst="rect">
            <a:avLst/>
          </a:prstGeom>
        </p:spPr>
      </p:pic>
    </p:spTree>
    <p:extLst>
      <p:ext uri="{BB962C8B-B14F-4D97-AF65-F5344CB8AC3E}">
        <p14:creationId xmlns:p14="http://schemas.microsoft.com/office/powerpoint/2010/main" val="3948312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583"/>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 name="TextBox 3"/>
          <p:cNvSpPr txBox="1"/>
          <p:nvPr/>
        </p:nvSpPr>
        <p:spPr>
          <a:xfrm>
            <a:off x="122864" y="103823"/>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Городской маршрут </a:t>
            </a:r>
            <a:r>
              <a:rPr lang="ru-RU" sz="2400" dirty="0" smtClean="0">
                <a:solidFill>
                  <a:srgbClr val="FF0000"/>
                </a:solidFill>
                <a:latin typeface="Bahnschrift Condensed" panose="020B0502040204020203" pitchFamily="34" charset="0"/>
              </a:rPr>
              <a:t>5</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С</a:t>
            </a:r>
            <a:r>
              <a:rPr lang="ru-RU" sz="2400" dirty="0" smtClean="0">
                <a:latin typeface="Bahnschrift Condensed" panose="020B0502040204020203" pitchFamily="34" charset="0"/>
              </a:rPr>
              <a:t> «Никто не забыт, ничто не забыто»</a:t>
            </a:r>
            <a:endParaRPr lang="ru-RU" sz="2400" dirty="0">
              <a:latin typeface="Bahnschrift Condensed" panose="020B0502040204020203" pitchFamily="34" charset="0"/>
            </a:endParaRPr>
          </a:p>
        </p:txBody>
      </p:sp>
      <p:sp>
        <p:nvSpPr>
          <p:cNvPr id="6" name="TextBox 5"/>
          <p:cNvSpPr txBox="1"/>
          <p:nvPr/>
        </p:nvSpPr>
        <p:spPr>
          <a:xfrm>
            <a:off x="8317522" y="1268904"/>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3"/>
          <a:stretch>
            <a:fillRect/>
          </a:stretch>
        </p:blipFill>
        <p:spPr>
          <a:xfrm>
            <a:off x="8031772" y="1285024"/>
            <a:ext cx="372208" cy="372208"/>
          </a:xfrm>
          <a:prstGeom prst="rect">
            <a:avLst/>
          </a:prstGeom>
        </p:spPr>
      </p:pic>
      <p:sp>
        <p:nvSpPr>
          <p:cNvPr id="9" name="TextBox 8"/>
          <p:cNvSpPr txBox="1"/>
          <p:nvPr/>
        </p:nvSpPr>
        <p:spPr>
          <a:xfrm>
            <a:off x="8437683" y="2166947"/>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4"/>
          <a:stretch>
            <a:fillRect/>
          </a:stretch>
        </p:blipFill>
        <p:spPr>
          <a:xfrm>
            <a:off x="8092096" y="2230278"/>
            <a:ext cx="345831" cy="345831"/>
          </a:xfrm>
          <a:prstGeom prst="rect">
            <a:avLst/>
          </a:prstGeom>
        </p:spPr>
      </p:pic>
      <p:sp>
        <p:nvSpPr>
          <p:cNvPr id="13" name="TextBox 12"/>
          <p:cNvSpPr txBox="1"/>
          <p:nvPr/>
        </p:nvSpPr>
        <p:spPr>
          <a:xfrm>
            <a:off x="8403980" y="4370080"/>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03980" y="3194644"/>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43054" y="5545516"/>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5"/>
          <a:stretch>
            <a:fillRect/>
          </a:stretch>
        </p:blipFill>
        <p:spPr>
          <a:xfrm>
            <a:off x="8069872" y="3244522"/>
            <a:ext cx="334108" cy="334108"/>
          </a:xfrm>
          <a:prstGeom prst="rect">
            <a:avLst/>
          </a:prstGeom>
        </p:spPr>
      </p:pic>
      <p:pic>
        <p:nvPicPr>
          <p:cNvPr id="17" name="Рисунок 16"/>
          <p:cNvPicPr>
            <a:picLocks noChangeAspect="1"/>
          </p:cNvPicPr>
          <p:nvPr/>
        </p:nvPicPr>
        <p:blipFill>
          <a:blip r:embed="rId5"/>
          <a:stretch>
            <a:fillRect/>
          </a:stretch>
        </p:blipFill>
        <p:spPr>
          <a:xfrm>
            <a:off x="8103575" y="4424259"/>
            <a:ext cx="334108" cy="334108"/>
          </a:xfrm>
          <a:prstGeom prst="rect">
            <a:avLst/>
          </a:prstGeom>
        </p:spPr>
      </p:pic>
      <p:pic>
        <p:nvPicPr>
          <p:cNvPr id="12" name="Рисунок 11"/>
          <p:cNvPicPr>
            <a:picLocks noChangeAspect="1"/>
          </p:cNvPicPr>
          <p:nvPr/>
        </p:nvPicPr>
        <p:blipFill>
          <a:blip r:embed="rId6"/>
          <a:stretch>
            <a:fillRect/>
          </a:stretch>
        </p:blipFill>
        <p:spPr>
          <a:xfrm>
            <a:off x="8065475" y="5621543"/>
            <a:ext cx="372208" cy="372208"/>
          </a:xfrm>
          <a:prstGeom prst="rect">
            <a:avLst/>
          </a:prstGeom>
        </p:spPr>
      </p:pic>
      <p:sp>
        <p:nvSpPr>
          <p:cNvPr id="18" name="TextBox 17"/>
          <p:cNvSpPr txBox="1"/>
          <p:nvPr/>
        </p:nvSpPr>
        <p:spPr>
          <a:xfrm>
            <a:off x="8437683" y="1640352"/>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37683" y="2669145"/>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539770" y="3629059"/>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Памятник солдату победителю</a:t>
            </a:r>
            <a:endParaRPr lang="ru-RU" dirty="0">
              <a:latin typeface="Bahnschrift Light Condensed" panose="020B0502040204020203" pitchFamily="34" charset="0"/>
            </a:endParaRPr>
          </a:p>
        </p:txBody>
      </p:sp>
      <p:sp>
        <p:nvSpPr>
          <p:cNvPr id="22" name="TextBox 21"/>
          <p:cNvSpPr txBox="1"/>
          <p:nvPr/>
        </p:nvSpPr>
        <p:spPr>
          <a:xfrm>
            <a:off x="8539769" y="4758367"/>
            <a:ext cx="3488107" cy="646331"/>
          </a:xfrm>
          <a:prstGeom prst="rect">
            <a:avLst/>
          </a:prstGeom>
          <a:noFill/>
        </p:spPr>
        <p:txBody>
          <a:bodyPr wrap="square" rtlCol="0">
            <a:spAutoFit/>
          </a:bodyPr>
          <a:lstStyle/>
          <a:p>
            <a:r>
              <a:rPr lang="ru-RU" dirty="0" smtClean="0">
                <a:latin typeface="Bahnschrift Light Condensed" panose="020B0502040204020203" pitchFamily="34" charset="0"/>
              </a:rPr>
              <a:t>Горка Героев, погибших в Великой Отечественной войне</a:t>
            </a:r>
            <a:endParaRPr lang="ru-RU" dirty="0">
              <a:latin typeface="Bahnschrift Light Condensed" panose="020B0502040204020203" pitchFamily="34" charset="0"/>
            </a:endParaRPr>
          </a:p>
        </p:txBody>
      </p:sp>
      <p:sp>
        <p:nvSpPr>
          <p:cNvPr id="23" name="TextBox 22"/>
          <p:cNvSpPr txBox="1"/>
          <p:nvPr/>
        </p:nvSpPr>
        <p:spPr>
          <a:xfrm>
            <a:off x="8539769" y="5919080"/>
            <a:ext cx="3488107" cy="646331"/>
          </a:xfrm>
          <a:prstGeom prst="rect">
            <a:avLst/>
          </a:prstGeom>
          <a:noFill/>
        </p:spPr>
        <p:txBody>
          <a:bodyPr wrap="square" rtlCol="0">
            <a:spAutoFit/>
          </a:bodyPr>
          <a:lstStyle/>
          <a:p>
            <a:r>
              <a:rPr lang="ru-RU" dirty="0" smtClean="0">
                <a:latin typeface="Bahnschrift Light Condensed" panose="020B0502040204020203" pitchFamily="34" charset="0"/>
              </a:rPr>
              <a:t>Пешеходный, для самостоятельного туриста</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Маршрут следования</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7"/>
          <a:stretch>
            <a:fillRect/>
          </a:stretch>
        </p:blipFill>
        <p:spPr>
          <a:xfrm>
            <a:off x="122864" y="5022358"/>
            <a:ext cx="380181" cy="380181"/>
          </a:xfrm>
          <a:prstGeom prst="rect">
            <a:avLst/>
          </a:prstGeom>
        </p:spPr>
      </p:pic>
      <p:sp>
        <p:nvSpPr>
          <p:cNvPr id="26" name="TextBox 25"/>
          <p:cNvSpPr txBox="1"/>
          <p:nvPr/>
        </p:nvSpPr>
        <p:spPr>
          <a:xfrm>
            <a:off x="503045" y="5453183"/>
            <a:ext cx="7497952" cy="646331"/>
          </a:xfrm>
          <a:prstGeom prst="rect">
            <a:avLst/>
          </a:prstGeom>
          <a:noFill/>
        </p:spPr>
        <p:txBody>
          <a:bodyPr wrap="square" rtlCol="0">
            <a:spAutoFit/>
          </a:bodyPr>
          <a:lstStyle/>
          <a:p>
            <a:r>
              <a:rPr lang="ru-RU" dirty="0">
                <a:latin typeface="Bahnschrift Light Condensed" panose="020B0502040204020203" pitchFamily="34" charset="0"/>
              </a:rPr>
              <a:t>«Памятник солдату </a:t>
            </a:r>
            <a:r>
              <a:rPr lang="ru-RU" dirty="0" smtClean="0">
                <a:latin typeface="Bahnschrift Light Condensed" panose="020B0502040204020203" pitchFamily="34" charset="0"/>
              </a:rPr>
              <a:t>победителю»        Братская могила         Горка Героев</a:t>
            </a:r>
            <a:endParaRPr lang="ru-RU" dirty="0">
              <a:latin typeface="Bahnschrift Light Condensed" panose="020B0502040204020203" pitchFamily="34" charset="0"/>
            </a:endParaRPr>
          </a:p>
        </p:txBody>
      </p:sp>
      <p:pic>
        <p:nvPicPr>
          <p:cNvPr id="27" name="Рисунок 26"/>
          <p:cNvPicPr>
            <a:picLocks noChangeAspect="1"/>
          </p:cNvPicPr>
          <p:nvPr/>
        </p:nvPicPr>
        <p:blipFill>
          <a:blip r:embed="rId8"/>
          <a:stretch>
            <a:fillRect/>
          </a:stretch>
        </p:blipFill>
        <p:spPr>
          <a:xfrm>
            <a:off x="4210265" y="5453183"/>
            <a:ext cx="430825" cy="430825"/>
          </a:xfrm>
          <a:prstGeom prst="rect">
            <a:avLst/>
          </a:prstGeom>
        </p:spPr>
      </p:pic>
      <p:pic>
        <p:nvPicPr>
          <p:cNvPr id="29" name="Рисунок 28"/>
          <p:cNvPicPr>
            <a:picLocks noChangeAspect="1"/>
          </p:cNvPicPr>
          <p:nvPr/>
        </p:nvPicPr>
        <p:blipFill rotWithShape="1">
          <a:blip r:embed="rId9">
            <a:extLst>
              <a:ext uri="{28A0092B-C50C-407E-A947-70E740481C1C}">
                <a14:useLocalDpi xmlns:a14="http://schemas.microsoft.com/office/drawing/2010/main" val="0"/>
              </a:ext>
            </a:extLst>
          </a:blip>
          <a:srcRect b="5281"/>
          <a:stretch/>
        </p:blipFill>
        <p:spPr>
          <a:xfrm>
            <a:off x="574804" y="809993"/>
            <a:ext cx="6170140" cy="4160729"/>
          </a:xfrm>
          <a:prstGeom prst="rect">
            <a:avLst/>
          </a:prstGeom>
        </p:spPr>
      </p:pic>
      <p:pic>
        <p:nvPicPr>
          <p:cNvPr id="28" name="Рисунок 27"/>
          <p:cNvPicPr>
            <a:picLocks noChangeAspect="1"/>
          </p:cNvPicPr>
          <p:nvPr/>
        </p:nvPicPr>
        <p:blipFill>
          <a:blip r:embed="rId8"/>
          <a:stretch>
            <a:fillRect/>
          </a:stretch>
        </p:blipFill>
        <p:spPr>
          <a:xfrm>
            <a:off x="6450128" y="5453182"/>
            <a:ext cx="430825" cy="430825"/>
          </a:xfrm>
          <a:prstGeom prst="rect">
            <a:avLst/>
          </a:prstGeom>
        </p:spPr>
      </p:pic>
    </p:spTree>
    <p:extLst>
      <p:ext uri="{BB962C8B-B14F-4D97-AF65-F5344CB8AC3E}">
        <p14:creationId xmlns:p14="http://schemas.microsoft.com/office/powerpoint/2010/main" val="3411963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 name="TextBox 3"/>
          <p:cNvSpPr txBox="1"/>
          <p:nvPr/>
        </p:nvSpPr>
        <p:spPr>
          <a:xfrm>
            <a:off x="9000391" y="6223807"/>
            <a:ext cx="3191609" cy="646331"/>
          </a:xfrm>
          <a:prstGeom prst="rect">
            <a:avLst/>
          </a:prstGeom>
          <a:noFill/>
        </p:spPr>
        <p:txBody>
          <a:bodyPr wrap="square" rtlCol="0">
            <a:spAutoFit/>
          </a:bodyPr>
          <a:lstStyle/>
          <a:p>
            <a:r>
              <a:rPr lang="ru-RU" dirty="0" smtClean="0">
                <a:latin typeface="Bahnschrift Light SemiCondensed" panose="020B0502040204020203" pitchFamily="34" charset="0"/>
              </a:rPr>
              <a:t>«Никто не забыт, ничто не забыт»</a:t>
            </a:r>
            <a:endParaRPr lang="ru-RU" dirty="0">
              <a:latin typeface="Bahnschrift Light SemiCondensed" panose="020B0502040204020203" pitchFamily="34" charset="0"/>
            </a:endParaRPr>
          </a:p>
        </p:txBody>
      </p:sp>
      <p:sp>
        <p:nvSpPr>
          <p:cNvPr id="26" name="TextBox 25"/>
          <p:cNvSpPr txBox="1"/>
          <p:nvPr/>
        </p:nvSpPr>
        <p:spPr>
          <a:xfrm>
            <a:off x="4728989" y="1548333"/>
            <a:ext cx="6670988" cy="3693319"/>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p>
          <a:p>
            <a:r>
              <a:rPr lang="ru-RU" dirty="0"/>
              <a:t>Памятник </a:t>
            </a:r>
            <a:r>
              <a:rPr lang="ru-RU" dirty="0" err="1"/>
              <a:t>лазаревцам</a:t>
            </a:r>
            <a:r>
              <a:rPr lang="ru-RU" dirty="0"/>
              <a:t> героям и жертвам Великой Отечественной Войны, низкий поклон вам и вечная память — так гласит надпись на памятнике в городском парке посёлка Лазаревское, расположенном на небольшой площади рядом с его главным входом. Памятник Солдату-победителю был открыт в 1995 году к пятидесятилетию Победы. Представляет собой четырёхметровую прямоугольную глыбу с вытесанным лицом солдата. </a:t>
            </a:r>
            <a:r>
              <a:rPr lang="ru-RU" dirty="0" smtClean="0"/>
              <a:t>Рядом с его главным входом. Памятник </a:t>
            </a:r>
            <a:r>
              <a:rPr lang="ru-RU" dirty="0"/>
              <a:t>Солдату-победителю был открыт в 1995 году к пятидесятилетию Победы. Представляет собой четырёхметровую прямоугольную глыбу с вытесанным лицом солдата. Рядом установлены мраморные плиты с именами 233-ти погибших.</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653" y="1630498"/>
            <a:ext cx="4515690" cy="300857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84634" y="53892"/>
            <a:ext cx="6182458"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a:latin typeface="Bahnschrift Light Condensed" panose="020B0502040204020203" pitchFamily="34" charset="0"/>
              </a:rPr>
              <a:t>Памятник солдату </a:t>
            </a:r>
            <a:r>
              <a:rPr lang="ru-RU" sz="2800" dirty="0" smtClean="0">
                <a:latin typeface="Bahnschrift Light Condensed" panose="020B0502040204020203" pitchFamily="34" charset="0"/>
              </a:rPr>
              <a:t>победителю</a:t>
            </a:r>
            <a:r>
              <a:rPr lang="ru-RU" sz="2800" dirty="0" smtClean="0">
                <a:latin typeface="Bahnschrift Light SemiCondensed" panose="020B0502040204020203" pitchFamily="34" charset="0"/>
              </a:rPr>
              <a:t>»</a:t>
            </a:r>
            <a:endParaRPr lang="ru-RU" sz="2800" dirty="0">
              <a:latin typeface="Bahnschrift Light SemiCondensed" panose="020B0502040204020203" pitchFamily="34" charset="0"/>
            </a:endParaRPr>
          </a:p>
        </p:txBody>
      </p:sp>
      <p:pic>
        <p:nvPicPr>
          <p:cNvPr id="7" name="Рисунок 6"/>
          <p:cNvPicPr>
            <a:picLocks noChangeAspect="1"/>
          </p:cNvPicPr>
          <p:nvPr/>
        </p:nvPicPr>
        <p:blipFill>
          <a:blip r:embed="rId4"/>
          <a:stretch>
            <a:fillRect/>
          </a:stretch>
        </p:blipFill>
        <p:spPr>
          <a:xfrm>
            <a:off x="48459" y="121376"/>
            <a:ext cx="455736" cy="455736"/>
          </a:xfrm>
          <a:prstGeom prst="rect">
            <a:avLst/>
          </a:prstGeom>
        </p:spPr>
      </p:pic>
    </p:spTree>
    <p:extLst>
      <p:ext uri="{BB962C8B-B14F-4D97-AF65-F5344CB8AC3E}">
        <p14:creationId xmlns:p14="http://schemas.microsoft.com/office/powerpoint/2010/main" val="890184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26" name="TextBox 25"/>
          <p:cNvSpPr txBox="1"/>
          <p:nvPr/>
        </p:nvSpPr>
        <p:spPr>
          <a:xfrm>
            <a:off x="4732145" y="1844088"/>
            <a:ext cx="6670988" cy="1754326"/>
          </a:xfrm>
          <a:prstGeom prst="rect">
            <a:avLst/>
          </a:prstGeom>
          <a:noFill/>
        </p:spPr>
        <p:txBody>
          <a:bodyPr wrap="square" rtlCol="0">
            <a:spAutoFit/>
          </a:bodyPr>
          <a:lstStyle/>
          <a:p>
            <a:r>
              <a:rPr lang="ru-RU" dirty="0" smtClean="0">
                <a:latin typeface="Bahnschrift Condensed" panose="020B0502040204020203" pitchFamily="34" charset="0"/>
              </a:rPr>
              <a:t>Продолжение маршрута</a:t>
            </a:r>
          </a:p>
          <a:p>
            <a:r>
              <a:rPr lang="ru-RU" dirty="0"/>
              <a:t>Братская могила 63 советских воинов, погибших в боях с фашистскими захватчиками, 1942-1943 </a:t>
            </a:r>
            <a:r>
              <a:rPr lang="ru-RU" dirty="0" smtClean="0"/>
              <a:t>годы. Олицетворяет собой память великим Героям, погибшим в  Великой Отечественной войны. Находится в самом центре Лазаревского внутригородского района.</a:t>
            </a:r>
            <a:endParaRPr lang="ru-RU" dirty="0"/>
          </a:p>
        </p:txBody>
      </p:sp>
      <p:sp>
        <p:nvSpPr>
          <p:cNvPr id="28" name="TextBox 27"/>
          <p:cNvSpPr txBox="1"/>
          <p:nvPr/>
        </p:nvSpPr>
        <p:spPr>
          <a:xfrm>
            <a:off x="4727701" y="48131"/>
            <a:ext cx="7685943"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a:latin typeface="Bahnschrift Light Condensed" panose="020B0502040204020203" pitchFamily="34" charset="0"/>
              </a:rPr>
              <a:t>Братская могила</a:t>
            </a:r>
            <a:r>
              <a:rPr lang="ru-RU" sz="2800" dirty="0" smtClean="0">
                <a:latin typeface="Bahnschrift Light SemiCondensed" panose="020B0502040204020203" pitchFamily="34" charset="0"/>
              </a:rPr>
              <a:t>»</a:t>
            </a:r>
            <a:endParaRPr lang="ru-RU" sz="2800" dirty="0">
              <a:latin typeface="Bahnschrift Light SemiCondensed" panose="020B0502040204020203" pitchFamily="34" charset="0"/>
            </a:endParaRPr>
          </a:p>
        </p:txBody>
      </p:sp>
      <p:pic>
        <p:nvPicPr>
          <p:cNvPr id="5" name="Рисунок 4"/>
          <p:cNvPicPr>
            <a:picLocks noChangeAspect="1"/>
          </p:cNvPicPr>
          <p:nvPr/>
        </p:nvPicPr>
        <p:blipFill>
          <a:blip r:embed="rId3"/>
          <a:stretch>
            <a:fillRect/>
          </a:stretch>
        </p:blipFill>
        <p:spPr>
          <a:xfrm>
            <a:off x="11421" y="108302"/>
            <a:ext cx="480948" cy="480948"/>
          </a:xfrm>
          <a:prstGeom prst="rect">
            <a:avLst/>
          </a:prstGeom>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91557" y="1337552"/>
            <a:ext cx="4440942" cy="33307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00391" y="6267532"/>
            <a:ext cx="3191609" cy="646331"/>
          </a:xfrm>
          <a:prstGeom prst="rect">
            <a:avLst/>
          </a:prstGeom>
          <a:noFill/>
        </p:spPr>
        <p:txBody>
          <a:bodyPr wrap="square" rtlCol="0">
            <a:spAutoFit/>
          </a:bodyPr>
          <a:lstStyle/>
          <a:p>
            <a:r>
              <a:rPr lang="ru-RU" dirty="0">
                <a:latin typeface="Bahnschrift Light SemiCondensed" panose="020B0502040204020203" pitchFamily="34" charset="0"/>
              </a:rPr>
              <a:t>«Никто не забыт, ничто не забыт»</a:t>
            </a:r>
          </a:p>
        </p:txBody>
      </p:sp>
    </p:spTree>
    <p:extLst>
      <p:ext uri="{BB962C8B-B14F-4D97-AF65-F5344CB8AC3E}">
        <p14:creationId xmlns:p14="http://schemas.microsoft.com/office/powerpoint/2010/main" val="2236912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26" name="TextBox 25"/>
          <p:cNvSpPr txBox="1"/>
          <p:nvPr/>
        </p:nvSpPr>
        <p:spPr>
          <a:xfrm>
            <a:off x="4323070" y="1683270"/>
            <a:ext cx="6670988" cy="3139321"/>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p>
          <a:p>
            <a:r>
              <a:rPr lang="ru-RU" dirty="0">
                <a:latin typeface="Bahnschrift Light Condensed" panose="020B0502040204020203" pitchFamily="34" charset="0"/>
              </a:rPr>
              <a:t>Мемориальный комплекс посвящённый сражавшимся и погибшим в годы Великой Отечественной Войны лётчикам, морякам, солдатам и труженикам тыла, внёсшим огромный вклад в защиту Северного Кавказа от немецко-</a:t>
            </a:r>
            <a:r>
              <a:rPr lang="ru-RU" dirty="0" err="1">
                <a:latin typeface="Bahnschrift Light Condensed" panose="020B0502040204020203" pitchFamily="34" charset="0"/>
              </a:rPr>
              <a:t>фашистких</a:t>
            </a:r>
            <a:r>
              <a:rPr lang="ru-RU" dirty="0">
                <a:latin typeface="Bahnschrift Light Condensed" panose="020B0502040204020203" pitchFamily="34" charset="0"/>
              </a:rPr>
              <a:t> </a:t>
            </a:r>
            <a:r>
              <a:rPr lang="ru-RU" dirty="0" smtClean="0">
                <a:latin typeface="Bahnschrift Light Condensed" panose="020B0502040204020203" pitchFamily="34" charset="0"/>
              </a:rPr>
              <a:t>захватчиков. Расположена </a:t>
            </a:r>
            <a:r>
              <a:rPr lang="ru-RU" dirty="0">
                <a:latin typeface="Bahnschrift Light Condensed" panose="020B0502040204020203" pitchFamily="34" charset="0"/>
              </a:rPr>
              <a:t>Роща памяти героев на Церковной горке в центре Лазаревского и представляет собой мемориальную аллею, памятную стелу с вечным огнём и воинское захоронение, в котором в 1942-1943 годах хоронили умерших от ран солдат, матросов и погибших лётчиков.</a:t>
            </a:r>
          </a:p>
        </p:txBody>
      </p:sp>
      <p:sp>
        <p:nvSpPr>
          <p:cNvPr id="28" name="TextBox 27"/>
          <p:cNvSpPr txBox="1"/>
          <p:nvPr/>
        </p:nvSpPr>
        <p:spPr>
          <a:xfrm>
            <a:off x="4630674" y="39789"/>
            <a:ext cx="8037363" cy="523220"/>
          </a:xfrm>
          <a:prstGeom prst="rect">
            <a:avLst/>
          </a:prstGeom>
          <a:noFill/>
        </p:spPr>
        <p:txBody>
          <a:bodyPr wrap="square" rtlCol="0">
            <a:spAutoFit/>
          </a:bodyPr>
          <a:lstStyle/>
          <a:p>
            <a:r>
              <a:rPr lang="ru-RU" sz="2800" dirty="0">
                <a:latin typeface="Bahnschrift Light Condensed" panose="020B0502040204020203" pitchFamily="34" charset="0"/>
              </a:rPr>
              <a:t>Горка Героев</a:t>
            </a:r>
            <a:endParaRPr lang="ru-RU" sz="2800" dirty="0">
              <a:latin typeface="Bahnschrift Light SemiCondensed" panose="020B0502040204020203"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0942" y="1555766"/>
            <a:ext cx="3453836" cy="41738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00391" y="6182696"/>
            <a:ext cx="3191609" cy="646331"/>
          </a:xfrm>
          <a:prstGeom prst="rect">
            <a:avLst/>
          </a:prstGeom>
          <a:noFill/>
        </p:spPr>
        <p:txBody>
          <a:bodyPr wrap="square" rtlCol="0">
            <a:spAutoFit/>
          </a:bodyPr>
          <a:lstStyle/>
          <a:p>
            <a:r>
              <a:rPr lang="ru-RU" dirty="0">
                <a:latin typeface="Bahnschrift Light SemiCondensed" panose="020B0502040204020203" pitchFamily="34" charset="0"/>
              </a:rPr>
              <a:t>«Никто не забыт, ничто не забыт»</a:t>
            </a:r>
          </a:p>
        </p:txBody>
      </p:sp>
      <p:pic>
        <p:nvPicPr>
          <p:cNvPr id="11" name="Рисунок 10"/>
          <p:cNvPicPr>
            <a:picLocks noChangeAspect="1"/>
          </p:cNvPicPr>
          <p:nvPr/>
        </p:nvPicPr>
        <p:blipFill>
          <a:blip r:embed="rId4"/>
          <a:stretch>
            <a:fillRect/>
          </a:stretch>
        </p:blipFill>
        <p:spPr>
          <a:xfrm>
            <a:off x="0" y="33623"/>
            <a:ext cx="523220" cy="523220"/>
          </a:xfrm>
          <a:prstGeom prst="rect">
            <a:avLst/>
          </a:prstGeom>
        </p:spPr>
      </p:pic>
    </p:spTree>
    <p:extLst>
      <p:ext uri="{BB962C8B-B14F-4D97-AF65-F5344CB8AC3E}">
        <p14:creationId xmlns:p14="http://schemas.microsoft.com/office/powerpoint/2010/main" val="746125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7999"/>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456004"/>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7,7</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2,5</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Село Нижнее Орехово</a:t>
            </a:r>
            <a:endParaRPr lang="ru-RU" dirty="0">
              <a:latin typeface="Bahnschrift Light Condensed" panose="020B0502040204020203" pitchFamily="34" charset="0"/>
            </a:endParaRPr>
          </a:p>
        </p:txBody>
      </p:sp>
      <p:sp>
        <p:nvSpPr>
          <p:cNvPr id="22" name="TextBox 21"/>
          <p:cNvSpPr txBox="1"/>
          <p:nvPr/>
        </p:nvSpPr>
        <p:spPr>
          <a:xfrm>
            <a:off x="8507530" y="3711383"/>
            <a:ext cx="3488107" cy="646331"/>
          </a:xfrm>
          <a:prstGeom prst="rect">
            <a:avLst/>
          </a:prstGeom>
          <a:noFill/>
        </p:spPr>
        <p:txBody>
          <a:bodyPr wrap="square" rtlCol="0">
            <a:spAutoFit/>
          </a:bodyPr>
          <a:lstStyle/>
          <a:p>
            <a:r>
              <a:rPr lang="ru-RU" dirty="0" err="1" smtClean="0">
                <a:latin typeface="Bahnschrift Light Condensed" panose="020B0502040204020203" pitchFamily="34" charset="0"/>
              </a:rPr>
              <a:t>Экопоселение</a:t>
            </a:r>
            <a:r>
              <a:rPr lang="ru-RU" dirty="0" smtClean="0">
                <a:latin typeface="Bahnschrift Light Condensed" panose="020B0502040204020203" pitchFamily="34" charset="0"/>
              </a:rPr>
              <a:t> «Русская деревня»</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355" y="1111052"/>
            <a:ext cx="5515218" cy="3679684"/>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28" name="TextBox 27"/>
          <p:cNvSpPr txBox="1"/>
          <p:nvPr/>
        </p:nvSpPr>
        <p:spPr>
          <a:xfrm>
            <a:off x="312954" y="85075"/>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err="1" smtClean="0">
                <a:latin typeface="Bahnschrift Condensed" panose="020B0502040204020203" pitchFamily="34" charset="0"/>
              </a:rPr>
              <a:t>Прогулочно</a:t>
            </a:r>
            <a:r>
              <a:rPr lang="ru-RU" sz="2400" dirty="0" smtClean="0">
                <a:latin typeface="Bahnschrift Condensed" panose="020B0502040204020203" pitchFamily="34" charset="0"/>
              </a:rPr>
              <a:t>-познавательный маршрут </a:t>
            </a:r>
            <a:r>
              <a:rPr lang="en-US" sz="2400" dirty="0" smtClean="0">
                <a:solidFill>
                  <a:srgbClr val="FF0000"/>
                </a:solidFill>
                <a:latin typeface="Bahnschrift Condensed" panose="020B0502040204020203" pitchFamily="34" charset="0"/>
              </a:rPr>
              <a:t>1 </a:t>
            </a:r>
            <a:r>
              <a:rPr lang="ru-RU" sz="2400" dirty="0" smtClean="0">
                <a:solidFill>
                  <a:srgbClr val="FF0000"/>
                </a:solidFill>
                <a:latin typeface="Bahnschrift Condensed" panose="020B0502040204020203" pitchFamily="34" charset="0"/>
              </a:rPr>
              <a:t>Н</a:t>
            </a:r>
            <a:r>
              <a:rPr lang="ru-RU" sz="2400" dirty="0" smtClean="0">
                <a:latin typeface="Bahnschrift Condensed" panose="020B0502040204020203" pitchFamily="34" charset="0"/>
              </a:rPr>
              <a:t> «</a:t>
            </a:r>
            <a:r>
              <a:rPr lang="ru-RU" sz="2400" dirty="0" err="1" smtClean="0">
                <a:latin typeface="Bahnschrift Condensed" panose="020B0502040204020203" pitchFamily="34" charset="0"/>
              </a:rPr>
              <a:t>Ажек</a:t>
            </a:r>
            <a:r>
              <a:rPr lang="ru-RU" sz="2400" dirty="0" smtClean="0">
                <a:latin typeface="Bahnschrift Condensed" panose="020B0502040204020203" pitchFamily="34" charset="0"/>
              </a:rPr>
              <a:t>»</a:t>
            </a:r>
            <a:endParaRPr lang="ru-RU" sz="2400" dirty="0">
              <a:latin typeface="Bahnschrift Condensed" panose="020B0502040204020203" pitchFamily="34" charset="0"/>
            </a:endParaRPr>
          </a:p>
        </p:txBody>
      </p:sp>
      <p:sp>
        <p:nvSpPr>
          <p:cNvPr id="30" name="TextBox 29"/>
          <p:cNvSpPr txBox="1"/>
          <p:nvPr/>
        </p:nvSpPr>
        <p:spPr>
          <a:xfrm>
            <a:off x="503045" y="5520401"/>
            <a:ext cx="6670988" cy="1200329"/>
          </a:xfrm>
          <a:prstGeom prst="rect">
            <a:avLst/>
          </a:prstGeom>
          <a:noFill/>
        </p:spPr>
        <p:txBody>
          <a:bodyPr wrap="square" rtlCol="0">
            <a:spAutoFit/>
          </a:bodyPr>
          <a:lstStyle/>
          <a:p>
            <a:r>
              <a:rPr lang="ru-RU" dirty="0" smtClean="0">
                <a:latin typeface="Bahnschrift Light Condensed" panose="020B0502040204020203" pitchFamily="34" charset="0"/>
              </a:rPr>
              <a:t>Маршрут обустроенный, сложность средняя. Включает в себя следующее объекты на пути следования: Стоянка древнего человека, Руины христианского храма, </a:t>
            </a:r>
            <a:r>
              <a:rPr lang="ru-RU" dirty="0">
                <a:latin typeface="Bahnschrift Light Condensed" panose="020B0502040204020203" pitchFamily="34" charset="0"/>
              </a:rPr>
              <a:t>Курганный могильник «</a:t>
            </a:r>
            <a:r>
              <a:rPr lang="ru-RU" dirty="0" err="1">
                <a:latin typeface="Bahnschrift Light Condensed" panose="020B0502040204020203" pitchFamily="34" charset="0"/>
              </a:rPr>
              <a:t>Агуа</a:t>
            </a:r>
            <a:r>
              <a:rPr lang="ru-RU" dirty="0" smtClean="0">
                <a:latin typeface="Bahnschrift Light Condensed" panose="020B0502040204020203" pitchFamily="34" charset="0"/>
              </a:rPr>
              <a:t>» и другие.</a:t>
            </a:r>
            <a:endParaRPr lang="ru-RU" dirty="0">
              <a:latin typeface="Bahnschrift Light Condensed" panose="020B0502040204020203" pitchFamily="34" charset="0"/>
            </a:endParaRPr>
          </a:p>
        </p:txBody>
      </p:sp>
      <p:sp>
        <p:nvSpPr>
          <p:cNvPr id="31" name="TextBox 30"/>
          <p:cNvSpPr txBox="1"/>
          <p:nvPr/>
        </p:nvSpPr>
        <p:spPr>
          <a:xfrm>
            <a:off x="7842739" y="6444359"/>
            <a:ext cx="4444306" cy="369332"/>
          </a:xfrm>
          <a:prstGeom prst="rect">
            <a:avLst/>
          </a:prstGeom>
          <a:noFill/>
        </p:spPr>
        <p:txBody>
          <a:bodyPr wrap="square" rtlCol="0">
            <a:spAutoFit/>
          </a:bodyPr>
          <a:lstStyle/>
          <a:p>
            <a:r>
              <a:rPr lang="ru-RU" dirty="0" smtClean="0">
                <a:latin typeface="Bahnschrift Light Condensed" panose="020B0502040204020203" pitchFamily="34" charset="0"/>
              </a:rPr>
              <a:t>ФГБУ «Сочинский национальный парк»</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2363075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8" name="Номер слайда 34"/>
          <p:cNvSpPr>
            <a:spLocks noGrp="1"/>
          </p:cNvSpPr>
          <p:nvPr>
            <p:ph type="sldNum" sz="quarter" idx="12"/>
          </p:nvPr>
        </p:nvSpPr>
        <p:spPr>
          <a:xfrm>
            <a:off x="7848139" y="6489110"/>
            <a:ext cx="1543050" cy="365125"/>
          </a:xfrm>
        </p:spPr>
        <p:txBody>
          <a:bodyPr/>
          <a:lstStyle/>
          <a:p>
            <a:fld id="{EF7E10BE-3AAA-456F-895D-3905553B6B81}" type="slidenum">
              <a:rPr lang="ru-RU" smtClean="0">
                <a:solidFill>
                  <a:schemeClr val="bg1"/>
                </a:solidFill>
                <a:latin typeface="Montserrat Black" panose="00000A00000000000000" pitchFamily="2" charset="-52"/>
              </a:rPr>
              <a:t>3</a:t>
            </a:fld>
            <a:endParaRPr lang="ru-RU" dirty="0">
              <a:solidFill>
                <a:schemeClr val="bg1"/>
              </a:solidFill>
              <a:latin typeface="Montserrat Black" panose="00000A00000000000000" pitchFamily="2" charset="-52"/>
            </a:endParaRPr>
          </a:p>
        </p:txBody>
      </p:sp>
      <p:sp>
        <p:nvSpPr>
          <p:cNvPr id="4" name="TextBox 3"/>
          <p:cNvSpPr txBox="1"/>
          <p:nvPr/>
        </p:nvSpPr>
        <p:spPr>
          <a:xfrm>
            <a:off x="9195790" y="6105689"/>
            <a:ext cx="3191609" cy="646331"/>
          </a:xfrm>
          <a:prstGeom prst="rect">
            <a:avLst/>
          </a:prstGeom>
          <a:noFill/>
        </p:spPr>
        <p:txBody>
          <a:bodyPr wrap="square" rtlCol="0">
            <a:spAutoFit/>
          </a:bodyPr>
          <a:lstStyle/>
          <a:p>
            <a:r>
              <a:rPr lang="ru-RU" dirty="0" smtClean="0">
                <a:latin typeface="Bahnschrift Light SemiCondensed" panose="020B0502040204020203" pitchFamily="34" charset="0"/>
              </a:rPr>
              <a:t>«Сочи – город – госпиталь</a:t>
            </a:r>
          </a:p>
          <a:p>
            <a:r>
              <a:rPr lang="ru-RU" dirty="0" smtClean="0">
                <a:latin typeface="Bahnschrift Light SemiCondensed" panose="020B0502040204020203" pitchFamily="34" charset="0"/>
              </a:rPr>
              <a:t>Подвиг во имя жизни»</a:t>
            </a:r>
            <a:endParaRPr lang="ru-RU" dirty="0">
              <a:latin typeface="Bahnschrift Light SemiCondensed" panose="020B0502040204020203" pitchFamily="34" charset="0"/>
            </a:endParaRPr>
          </a:p>
        </p:txBody>
      </p:sp>
      <p:sp>
        <p:nvSpPr>
          <p:cNvPr id="26" name="TextBox 25"/>
          <p:cNvSpPr txBox="1"/>
          <p:nvPr/>
        </p:nvSpPr>
        <p:spPr>
          <a:xfrm>
            <a:off x="3879291" y="1810758"/>
            <a:ext cx="6670988" cy="2585323"/>
          </a:xfrm>
          <a:prstGeom prst="rect">
            <a:avLst/>
          </a:prstGeom>
          <a:noFill/>
        </p:spPr>
        <p:txBody>
          <a:bodyPr wrap="square" rtlCol="0">
            <a:spAutoFit/>
          </a:bodyPr>
          <a:lstStyle/>
          <a:p>
            <a:r>
              <a:rPr lang="ru-RU" dirty="0" smtClean="0">
                <a:latin typeface="Bahnschrift Condensed" panose="020B0502040204020203" pitchFamily="34" charset="0"/>
              </a:rPr>
              <a:t>Продолжение маршрута</a:t>
            </a:r>
          </a:p>
          <a:p>
            <a:r>
              <a:rPr lang="ru-RU" dirty="0" smtClean="0">
                <a:latin typeface="Bahnschrift Light Condensed" panose="020B0502040204020203" pitchFamily="34" charset="0"/>
              </a:rPr>
              <a:t>Памятник Солдату – Сочинцу находится на территории Комсомольского сквера в центральном районе                    города-курорта Сочи. Автором композиции стал скульптор Петр </a:t>
            </a:r>
            <a:r>
              <a:rPr lang="ru-RU" dirty="0" err="1" smtClean="0">
                <a:latin typeface="Bahnschrift Light Condensed" panose="020B0502040204020203" pitchFamily="34" charset="0"/>
              </a:rPr>
              <a:t>Хрисанов</a:t>
            </a:r>
            <a:r>
              <a:rPr lang="ru-RU" dirty="0" smtClean="0">
                <a:latin typeface="Bahnschrift Light Condensed" panose="020B0502040204020203" pitchFamily="34" charset="0"/>
              </a:rPr>
              <a:t>. Работы велись два года. Мастер вел консультации с фронтовиками и историками, чтобы создать достоверных портрет не только Русина, но и всех сочинских солдат, что воевали в Великую Отечественную войну против немецких захватчиков.</a:t>
            </a:r>
            <a:endParaRPr lang="ru-RU" dirty="0">
              <a:latin typeface="Bahnschrift Light Condensed" panose="020B0502040204020203" pitchFamily="34" charset="0"/>
            </a:endParaRPr>
          </a:p>
        </p:txBody>
      </p:sp>
      <p:sp>
        <p:nvSpPr>
          <p:cNvPr id="28" name="TextBox 27"/>
          <p:cNvSpPr txBox="1"/>
          <p:nvPr/>
        </p:nvSpPr>
        <p:spPr>
          <a:xfrm>
            <a:off x="3084634" y="53892"/>
            <a:ext cx="6182458"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smtClean="0">
                <a:latin typeface="Bahnschrift Light Condensed" panose="020B0502040204020203" pitchFamily="34" charset="0"/>
              </a:rPr>
              <a:t>Памятник Солдату - Сочинцу</a:t>
            </a:r>
            <a:r>
              <a:rPr lang="ru-RU" sz="2800" dirty="0" smtClean="0">
                <a:latin typeface="Bahnschrift Light SemiCondensed" panose="020B0502040204020203" pitchFamily="34" charset="0"/>
              </a:rPr>
              <a:t>»</a:t>
            </a:r>
            <a:endParaRPr lang="ru-RU" sz="2800" dirty="0">
              <a:latin typeface="Bahnschrift Light SemiCondensed" panose="020B0502040204020203" pitchFamily="34" charset="0"/>
            </a:endParaRPr>
          </a:p>
        </p:txBody>
      </p:sp>
      <p:pic>
        <p:nvPicPr>
          <p:cNvPr id="5" name="Рисунок 4"/>
          <p:cNvPicPr>
            <a:picLocks noChangeAspect="1"/>
          </p:cNvPicPr>
          <p:nvPr/>
        </p:nvPicPr>
        <p:blipFill>
          <a:blip r:embed="rId3"/>
          <a:stretch>
            <a:fillRect/>
          </a:stretch>
        </p:blipFill>
        <p:spPr>
          <a:xfrm>
            <a:off x="11421" y="108302"/>
            <a:ext cx="480948" cy="480948"/>
          </a:xfrm>
          <a:prstGeom prst="rect">
            <a:avLst/>
          </a:prstGeom>
        </p:spPr>
      </p:pic>
      <p:pic>
        <p:nvPicPr>
          <p:cNvPr id="2054" name="Picture 6" descr="https://www.privetsochi.ru/uploads/images/00/89/88/2015/05/07/b38102.jpg"/>
          <p:cNvPicPr>
            <a:picLocks noChangeAspect="1" noChangeArrowheads="1"/>
          </p:cNvPicPr>
          <p:nvPr/>
        </p:nvPicPr>
        <p:blipFill rotWithShape="1">
          <a:blip r:embed="rId4">
            <a:extLst>
              <a:ext uri="{28A0092B-C50C-407E-A947-70E740481C1C}">
                <a14:useLocalDpi xmlns:a14="http://schemas.microsoft.com/office/drawing/2010/main" val="0"/>
              </a:ext>
            </a:extLst>
          </a:blip>
          <a:srcRect r="42078"/>
          <a:stretch/>
        </p:blipFill>
        <p:spPr bwMode="auto">
          <a:xfrm>
            <a:off x="611541" y="1037358"/>
            <a:ext cx="3168104" cy="462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297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2,4</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Деревня «Воронцовка»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Воронцовские пещеры</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355" y="1096725"/>
            <a:ext cx="5776279" cy="3849889"/>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892552"/>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2</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Н</a:t>
            </a:r>
            <a:r>
              <a:rPr lang="ru-RU" sz="2400" dirty="0" smtClean="0">
                <a:latin typeface="Bahnschrift Condensed" panose="020B0502040204020203" pitchFamily="34" charset="0"/>
              </a:rPr>
              <a:t> «Воронцовский ландшафтно-карстовый комплекс»</a:t>
            </a:r>
            <a:endParaRPr lang="ru-RU" sz="2400" dirty="0">
              <a:latin typeface="Bahnschrift Condensed" panose="020B0502040204020203" pitchFamily="34" charset="0"/>
            </a:endParaRPr>
          </a:p>
        </p:txBody>
      </p:sp>
      <p:sp>
        <p:nvSpPr>
          <p:cNvPr id="32" name="TextBox 31"/>
          <p:cNvSpPr txBox="1"/>
          <p:nvPr/>
        </p:nvSpPr>
        <p:spPr>
          <a:xfrm>
            <a:off x="503045" y="5401547"/>
            <a:ext cx="6670988" cy="1200329"/>
          </a:xfrm>
          <a:prstGeom prst="rect">
            <a:avLst/>
          </a:prstGeom>
          <a:noFill/>
        </p:spPr>
        <p:txBody>
          <a:bodyPr wrap="square" rtlCol="0">
            <a:spAutoFit/>
          </a:bodyPr>
          <a:lstStyle/>
          <a:p>
            <a:r>
              <a:rPr lang="ru-RU" dirty="0" smtClean="0">
                <a:latin typeface="Bahnschrift Light Condensed" panose="020B0502040204020203" pitchFamily="34" charset="0"/>
              </a:rPr>
              <a:t>Маршрут обустроенный, сложность низкая. Включает в себя следующее объекты на пути следования: Воронцовский комплекс, отрог хребта </a:t>
            </a:r>
            <a:r>
              <a:rPr lang="ru-RU" dirty="0" err="1" smtClean="0">
                <a:latin typeface="Bahnschrift Light Condensed" panose="020B0502040204020203" pitchFamily="34" charset="0"/>
              </a:rPr>
              <a:t>АхЦу</a:t>
            </a:r>
            <a:r>
              <a:rPr lang="ru-RU" dirty="0" smtClean="0">
                <a:latin typeface="Bahnschrift Light Condensed" panose="020B0502040204020203" pitchFamily="34" charset="0"/>
              </a:rPr>
              <a:t>, пещера </a:t>
            </a:r>
            <a:r>
              <a:rPr lang="ru-RU" dirty="0" err="1" smtClean="0">
                <a:latin typeface="Bahnschrift Light Condensed" panose="020B0502040204020203" pitchFamily="34" charset="0"/>
              </a:rPr>
              <a:t>Воронцовская</a:t>
            </a:r>
            <a:r>
              <a:rPr lang="ru-RU" dirty="0" smtClean="0">
                <a:latin typeface="Bahnschrift Light Condensed" panose="020B0502040204020203" pitchFamily="34" charset="0"/>
              </a:rPr>
              <a:t>, магический дуб и другие.</a:t>
            </a:r>
            <a:endParaRPr lang="ru-RU" dirty="0">
              <a:latin typeface="Bahnschrift Light Condensed" panose="020B0502040204020203" pitchFamily="34" charset="0"/>
            </a:endParaRPr>
          </a:p>
        </p:txBody>
      </p:sp>
      <p:sp>
        <p:nvSpPr>
          <p:cNvPr id="33" name="TextBox 32"/>
          <p:cNvSpPr txBox="1"/>
          <p:nvPr/>
        </p:nvSpPr>
        <p:spPr>
          <a:xfrm>
            <a:off x="7842739" y="6444359"/>
            <a:ext cx="4444306" cy="369332"/>
          </a:xfrm>
          <a:prstGeom prst="rect">
            <a:avLst/>
          </a:prstGeom>
          <a:noFill/>
        </p:spPr>
        <p:txBody>
          <a:bodyPr wrap="square" rtlCol="0">
            <a:spAutoFit/>
          </a:bodyPr>
          <a:lstStyle/>
          <a:p>
            <a:r>
              <a:rPr lang="ru-RU" dirty="0" smtClean="0">
                <a:latin typeface="Bahnschrift Light Condensed" panose="020B0502040204020203" pitchFamily="34" charset="0"/>
              </a:rPr>
              <a:t>ФГБУ «Сочинский национальный парк»</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2371988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Остановка пос. «Пробка»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Остановка пос. «Пробка»</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0078" y="1096725"/>
            <a:ext cx="5774833" cy="3849889"/>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3</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Н</a:t>
            </a:r>
            <a:r>
              <a:rPr lang="ru-RU" sz="2400" dirty="0" smtClean="0">
                <a:latin typeface="Bahnschrift Condensed" panose="020B0502040204020203" pitchFamily="34" charset="0"/>
              </a:rPr>
              <a:t> «В тени секвой»</a:t>
            </a:r>
            <a:endParaRPr lang="ru-RU" sz="2400" dirty="0">
              <a:latin typeface="Bahnschrift Condensed" panose="020B0502040204020203" pitchFamily="34" charset="0"/>
            </a:endParaRPr>
          </a:p>
        </p:txBody>
      </p:sp>
      <p:sp>
        <p:nvSpPr>
          <p:cNvPr id="32" name="TextBox 31"/>
          <p:cNvSpPr txBox="1"/>
          <p:nvPr/>
        </p:nvSpPr>
        <p:spPr>
          <a:xfrm>
            <a:off x="503045" y="5401547"/>
            <a:ext cx="6670988" cy="1200329"/>
          </a:xfrm>
          <a:prstGeom prst="rect">
            <a:avLst/>
          </a:prstGeom>
          <a:noFill/>
        </p:spPr>
        <p:txBody>
          <a:bodyPr wrap="square" rtlCol="0">
            <a:spAutoFit/>
          </a:bodyPr>
          <a:lstStyle/>
          <a:p>
            <a:r>
              <a:rPr lang="ru-RU" dirty="0" smtClean="0">
                <a:latin typeface="Bahnschrift Light Condensed" panose="020B0502040204020203" pitchFamily="34" charset="0"/>
              </a:rPr>
              <a:t>Маршрут обустроенный, сложность средняя, технических препятствий, требующих специальной подготовки нет. Включает в себя следующее объекты на пути следования: Дендропарк, «Жертвенный камень», и другие.</a:t>
            </a:r>
            <a:endParaRPr lang="ru-RU" dirty="0">
              <a:latin typeface="Bahnschrift Light Condensed" panose="020B0502040204020203" pitchFamily="34" charset="0"/>
            </a:endParaRPr>
          </a:p>
        </p:txBody>
      </p:sp>
      <p:sp>
        <p:nvSpPr>
          <p:cNvPr id="33" name="TextBox 32"/>
          <p:cNvSpPr txBox="1"/>
          <p:nvPr/>
        </p:nvSpPr>
        <p:spPr>
          <a:xfrm>
            <a:off x="7842739" y="6444359"/>
            <a:ext cx="4444306" cy="369332"/>
          </a:xfrm>
          <a:prstGeom prst="rect">
            <a:avLst/>
          </a:prstGeom>
          <a:noFill/>
        </p:spPr>
        <p:txBody>
          <a:bodyPr wrap="square" rtlCol="0">
            <a:spAutoFit/>
          </a:bodyPr>
          <a:lstStyle/>
          <a:p>
            <a:r>
              <a:rPr lang="ru-RU" dirty="0" smtClean="0">
                <a:latin typeface="Bahnschrift Light Condensed" panose="020B0502040204020203" pitchFamily="34" charset="0"/>
              </a:rPr>
              <a:t>ФГБУ «Сочинский национальный парк»</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3524851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8,9</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4-7</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часов</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Нарзанные источники</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Перевал «</a:t>
            </a:r>
            <a:r>
              <a:rPr lang="ru-RU" dirty="0" err="1" smtClean="0">
                <a:latin typeface="Bahnschrift Light Condensed" panose="020B0502040204020203" pitchFamily="34" charset="0"/>
              </a:rPr>
              <a:t>Аишхо</a:t>
            </a:r>
            <a:r>
              <a:rPr lang="ru-RU" dirty="0" smtClean="0">
                <a:latin typeface="Bahnschrift Light Condensed" panose="020B0502040204020203" pitchFamily="34" charset="0"/>
              </a:rPr>
              <a:t>»</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591" y="899278"/>
            <a:ext cx="5961930" cy="3972813"/>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a:solidFill>
                  <a:srgbClr val="FF0000"/>
                </a:solidFill>
                <a:latin typeface="Bahnschrift Condensed" panose="020B0502040204020203" pitchFamily="34" charset="0"/>
              </a:rPr>
              <a:t>4</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Н</a:t>
            </a:r>
            <a:r>
              <a:rPr lang="ru-RU" sz="2400" dirty="0" smtClean="0">
                <a:latin typeface="Bahnschrift Condensed" panose="020B0502040204020203" pitchFamily="34" charset="0"/>
              </a:rPr>
              <a:t> «К перевалу </a:t>
            </a:r>
            <a:r>
              <a:rPr lang="ru-RU" sz="2400" dirty="0" err="1" smtClean="0">
                <a:latin typeface="Bahnschrift Condensed" panose="020B0502040204020203" pitchFamily="34" charset="0"/>
              </a:rPr>
              <a:t>Аишхо</a:t>
            </a:r>
            <a:r>
              <a:rPr lang="ru-RU" sz="2400" dirty="0" smtClean="0">
                <a:latin typeface="Bahnschrift Condensed" panose="020B0502040204020203" pitchFamily="34" charset="0"/>
              </a:rPr>
              <a:t>»</a:t>
            </a:r>
            <a:endParaRPr lang="ru-RU" sz="2400" dirty="0">
              <a:latin typeface="Bahnschrift Condensed" panose="020B0502040204020203" pitchFamily="34" charset="0"/>
            </a:endParaRPr>
          </a:p>
        </p:txBody>
      </p:sp>
      <p:sp>
        <p:nvSpPr>
          <p:cNvPr id="32" name="TextBox 31"/>
          <p:cNvSpPr txBox="1"/>
          <p:nvPr/>
        </p:nvSpPr>
        <p:spPr>
          <a:xfrm>
            <a:off x="503045" y="5401547"/>
            <a:ext cx="6670988" cy="1200329"/>
          </a:xfrm>
          <a:prstGeom prst="rect">
            <a:avLst/>
          </a:prstGeom>
          <a:noFill/>
        </p:spPr>
        <p:txBody>
          <a:bodyPr wrap="square" rtlCol="0">
            <a:spAutoFit/>
          </a:bodyPr>
          <a:lstStyle/>
          <a:p>
            <a:r>
              <a:rPr lang="ru-RU" dirty="0" smtClean="0">
                <a:latin typeface="Bahnschrift Light Condensed" panose="020B0502040204020203" pitchFamily="34" charset="0"/>
              </a:rPr>
              <a:t>Маршрут не обустроенный, линейный, сложность высокая. Включает в себя следующее объекты на пути следования: «Второй нарзан», Водопад «Сказочный», Обелиск участникам Великой Отечественной Войны и другие.</a:t>
            </a:r>
            <a:endParaRPr lang="ru-RU" dirty="0">
              <a:latin typeface="Bahnschrift Light Condensed" panose="020B0502040204020203" pitchFamily="34" charset="0"/>
            </a:endParaRPr>
          </a:p>
        </p:txBody>
      </p:sp>
      <p:sp>
        <p:nvSpPr>
          <p:cNvPr id="33" name="TextBox 32"/>
          <p:cNvSpPr txBox="1"/>
          <p:nvPr/>
        </p:nvSpPr>
        <p:spPr>
          <a:xfrm>
            <a:off x="7842739" y="6444359"/>
            <a:ext cx="4444306" cy="369332"/>
          </a:xfrm>
          <a:prstGeom prst="rect">
            <a:avLst/>
          </a:prstGeom>
          <a:noFill/>
        </p:spPr>
        <p:txBody>
          <a:bodyPr wrap="square" rtlCol="0">
            <a:spAutoFit/>
          </a:bodyPr>
          <a:lstStyle/>
          <a:p>
            <a:r>
              <a:rPr lang="ru-RU" dirty="0" smtClean="0">
                <a:latin typeface="Bahnschrift Light Condensed" panose="020B0502040204020203" pitchFamily="34" charset="0"/>
              </a:rPr>
              <a:t>ФГБУ «Сочинский национальный парк»</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1124678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1,5</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1-2</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часов</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err="1" smtClean="0">
                <a:latin typeface="Bahnschrift Light Condensed" panose="020B0502040204020203" pitchFamily="34" charset="0"/>
              </a:rPr>
              <a:t>Агурское</a:t>
            </a:r>
            <a:r>
              <a:rPr lang="ru-RU" dirty="0" smtClean="0">
                <a:latin typeface="Bahnschrift Light Condensed" panose="020B0502040204020203" pitchFamily="34" charset="0"/>
              </a:rPr>
              <a:t> ущелье</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Агурские водопады</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7877" y="899278"/>
            <a:ext cx="5957357" cy="3972813"/>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5</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Н</a:t>
            </a:r>
            <a:r>
              <a:rPr lang="ru-RU" sz="2400" dirty="0" smtClean="0">
                <a:latin typeface="Bahnschrift Condensed" panose="020B0502040204020203" pitchFamily="34" charset="0"/>
              </a:rPr>
              <a:t> «</a:t>
            </a:r>
            <a:r>
              <a:rPr lang="ru-RU" sz="2400" dirty="0" err="1" smtClean="0">
                <a:latin typeface="Bahnschrift Condensed" panose="020B0502040204020203" pitchFamily="34" charset="0"/>
              </a:rPr>
              <a:t>Агурское</a:t>
            </a:r>
            <a:r>
              <a:rPr lang="ru-RU" sz="2400" dirty="0" smtClean="0">
                <a:latin typeface="Bahnschrift Condensed" panose="020B0502040204020203" pitchFamily="34" charset="0"/>
              </a:rPr>
              <a:t> ущелье и водопады»</a:t>
            </a:r>
            <a:endParaRPr lang="ru-RU" sz="2400" dirty="0">
              <a:latin typeface="Bahnschrift Condensed" panose="020B0502040204020203" pitchFamily="34" charset="0"/>
            </a:endParaRPr>
          </a:p>
        </p:txBody>
      </p:sp>
      <p:sp>
        <p:nvSpPr>
          <p:cNvPr id="32" name="TextBox 31"/>
          <p:cNvSpPr txBox="1"/>
          <p:nvPr/>
        </p:nvSpPr>
        <p:spPr>
          <a:xfrm>
            <a:off x="503045" y="5401547"/>
            <a:ext cx="6670988" cy="1200329"/>
          </a:xfrm>
          <a:prstGeom prst="rect">
            <a:avLst/>
          </a:prstGeom>
          <a:noFill/>
        </p:spPr>
        <p:txBody>
          <a:bodyPr wrap="square" rtlCol="0">
            <a:spAutoFit/>
          </a:bodyPr>
          <a:lstStyle/>
          <a:p>
            <a:r>
              <a:rPr lang="ru-RU" dirty="0" smtClean="0">
                <a:latin typeface="Bahnschrift Light Condensed" panose="020B0502040204020203" pitchFamily="34" charset="0"/>
              </a:rPr>
              <a:t>Маршрут обустроенный, линейный, сложность низкая. Включает в себя следующее объекты на пути следования: «</a:t>
            </a:r>
            <a:r>
              <a:rPr lang="ru-RU" dirty="0" err="1" smtClean="0">
                <a:latin typeface="Bahnschrift Light Condensed" panose="020B0502040204020203" pitchFamily="34" charset="0"/>
              </a:rPr>
              <a:t>Агурское</a:t>
            </a:r>
            <a:r>
              <a:rPr lang="ru-RU" dirty="0" smtClean="0">
                <a:latin typeface="Bahnschrift Light Condensed" panose="020B0502040204020203" pitchFamily="34" charset="0"/>
              </a:rPr>
              <a:t> ущелье», Символ «Орлиных скал», «Агурские» водопады и другие.</a:t>
            </a:r>
            <a:endParaRPr lang="ru-RU" dirty="0">
              <a:latin typeface="Bahnschrift Light Condensed" panose="020B0502040204020203" pitchFamily="34" charset="0"/>
            </a:endParaRPr>
          </a:p>
        </p:txBody>
      </p:sp>
      <p:sp>
        <p:nvSpPr>
          <p:cNvPr id="33" name="TextBox 32"/>
          <p:cNvSpPr txBox="1"/>
          <p:nvPr/>
        </p:nvSpPr>
        <p:spPr>
          <a:xfrm>
            <a:off x="7842739" y="6444359"/>
            <a:ext cx="4444306" cy="369332"/>
          </a:xfrm>
          <a:prstGeom prst="rect">
            <a:avLst/>
          </a:prstGeom>
          <a:noFill/>
        </p:spPr>
        <p:txBody>
          <a:bodyPr wrap="square" rtlCol="0">
            <a:spAutoFit/>
          </a:bodyPr>
          <a:lstStyle/>
          <a:p>
            <a:r>
              <a:rPr lang="ru-RU" dirty="0" smtClean="0">
                <a:latin typeface="Bahnschrift Light Condensed" panose="020B0502040204020203" pitchFamily="34" charset="0"/>
              </a:rPr>
              <a:t>ФГБУ «Сочинский национальный парк»</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530486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2-3</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часов</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Орлиные скалы</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err="1" smtClean="0">
                <a:latin typeface="Bahnschrift Light Condensed" panose="020B0502040204020203" pitchFamily="34" charset="0"/>
              </a:rPr>
              <a:t>Агурское</a:t>
            </a:r>
            <a:r>
              <a:rPr lang="ru-RU" dirty="0" smtClean="0">
                <a:latin typeface="Bahnschrift Light Condensed" panose="020B0502040204020203" pitchFamily="34" charset="0"/>
              </a:rPr>
              <a:t> ущелье</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045" y="710354"/>
            <a:ext cx="5590206" cy="4192655"/>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0" y="67786"/>
            <a:ext cx="12382089"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6</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Н</a:t>
            </a:r>
            <a:r>
              <a:rPr lang="ru-RU" sz="2400" dirty="0" smtClean="0">
                <a:latin typeface="Bahnschrift Condensed" panose="020B0502040204020203" pitchFamily="34" charset="0"/>
              </a:rPr>
              <a:t> с Орлиных скал до </a:t>
            </a:r>
            <a:r>
              <a:rPr lang="ru-RU" sz="2400" dirty="0" err="1" smtClean="0">
                <a:latin typeface="Bahnschrift Condensed" panose="020B0502040204020203" pitchFamily="34" charset="0"/>
              </a:rPr>
              <a:t>Агурских</a:t>
            </a:r>
            <a:r>
              <a:rPr lang="ru-RU" sz="2400" dirty="0" smtClean="0">
                <a:latin typeface="Bahnschrift Condensed" panose="020B0502040204020203" pitchFamily="34" charset="0"/>
              </a:rPr>
              <a:t> водопадов</a:t>
            </a:r>
            <a:endParaRPr lang="ru-RU" sz="2400" dirty="0">
              <a:latin typeface="Bahnschrift Condensed" panose="020B0502040204020203" pitchFamily="34" charset="0"/>
            </a:endParaRPr>
          </a:p>
        </p:txBody>
      </p:sp>
      <p:sp>
        <p:nvSpPr>
          <p:cNvPr id="32" name="TextBox 31"/>
          <p:cNvSpPr txBox="1"/>
          <p:nvPr/>
        </p:nvSpPr>
        <p:spPr>
          <a:xfrm>
            <a:off x="503045" y="5401547"/>
            <a:ext cx="6670988" cy="1477328"/>
          </a:xfrm>
          <a:prstGeom prst="rect">
            <a:avLst/>
          </a:prstGeom>
          <a:noFill/>
        </p:spPr>
        <p:txBody>
          <a:bodyPr wrap="square" rtlCol="0">
            <a:spAutoFit/>
          </a:bodyPr>
          <a:lstStyle/>
          <a:p>
            <a:r>
              <a:rPr lang="ru-RU" dirty="0" smtClean="0">
                <a:latin typeface="Bahnschrift Light Condensed" panose="020B0502040204020203" pitchFamily="34" charset="0"/>
              </a:rPr>
              <a:t>Маршрут обустроенный, линейный, сложность низкая. Проходит от Орлиных </a:t>
            </a:r>
            <a:r>
              <a:rPr lang="ru-RU" dirty="0" err="1" smtClean="0">
                <a:latin typeface="Bahnschrift Light Condensed" panose="020B0502040204020203" pitchFamily="34" charset="0"/>
              </a:rPr>
              <a:t>ска</a:t>
            </a:r>
            <a:r>
              <a:rPr lang="ru-RU" dirty="0" smtClean="0">
                <a:latin typeface="Bahnschrift Light Condensed" panose="020B0502040204020203" pitchFamily="34" charset="0"/>
              </a:rPr>
              <a:t> вниз по склону до </a:t>
            </a:r>
            <a:r>
              <a:rPr lang="ru-RU" dirty="0" err="1" smtClean="0">
                <a:latin typeface="Bahnschrift Light Condensed" panose="020B0502040204020203" pitchFamily="34" charset="0"/>
              </a:rPr>
              <a:t>Агурских</a:t>
            </a:r>
            <a:r>
              <a:rPr lang="ru-RU" dirty="0" smtClean="0">
                <a:latin typeface="Bahnschrift Light Condensed" panose="020B0502040204020203" pitchFamily="34" charset="0"/>
              </a:rPr>
              <a:t> водопадов. Включает в себя следующее объекты на пути следования: «</a:t>
            </a:r>
            <a:r>
              <a:rPr lang="ru-RU" dirty="0" err="1" smtClean="0">
                <a:latin typeface="Bahnschrift Light Condensed" panose="020B0502040204020203" pitchFamily="34" charset="0"/>
              </a:rPr>
              <a:t>Агурское</a:t>
            </a:r>
            <a:r>
              <a:rPr lang="ru-RU" dirty="0" smtClean="0">
                <a:latin typeface="Bahnschrift Light Condensed" panose="020B0502040204020203" pitchFamily="34" charset="0"/>
              </a:rPr>
              <a:t> ущелье», «Орлиные скалы», «Агурские» водопады и другие.</a:t>
            </a:r>
            <a:endParaRPr lang="ru-RU" dirty="0">
              <a:latin typeface="Bahnschrift Light Condensed" panose="020B0502040204020203" pitchFamily="34" charset="0"/>
            </a:endParaRPr>
          </a:p>
        </p:txBody>
      </p:sp>
      <p:sp>
        <p:nvSpPr>
          <p:cNvPr id="33" name="TextBox 32"/>
          <p:cNvSpPr txBox="1"/>
          <p:nvPr/>
        </p:nvSpPr>
        <p:spPr>
          <a:xfrm>
            <a:off x="7842739" y="6444359"/>
            <a:ext cx="4444306" cy="369332"/>
          </a:xfrm>
          <a:prstGeom prst="rect">
            <a:avLst/>
          </a:prstGeom>
          <a:noFill/>
        </p:spPr>
        <p:txBody>
          <a:bodyPr wrap="square" rtlCol="0">
            <a:spAutoFit/>
          </a:bodyPr>
          <a:lstStyle/>
          <a:p>
            <a:r>
              <a:rPr lang="ru-RU" dirty="0" smtClean="0">
                <a:latin typeface="Bahnschrift Light Condensed" panose="020B0502040204020203" pitchFamily="34" charset="0"/>
              </a:rPr>
              <a:t>ФГБУ «Сочинский национальный парк»</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1275528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0,5</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Село Нижнее Орехово</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err="1" smtClean="0">
                <a:latin typeface="Bahnschrift Light Condensed" panose="020B0502040204020203" pitchFamily="34" charset="0"/>
              </a:rPr>
              <a:t>Ореховский</a:t>
            </a:r>
            <a:r>
              <a:rPr lang="ru-RU" dirty="0" smtClean="0">
                <a:latin typeface="Bahnschrift Light Condensed" panose="020B0502040204020203" pitchFamily="34" charset="0"/>
              </a:rPr>
              <a:t> водопад</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rotWithShape="1">
          <a:blip r:embed="rId9">
            <a:extLst>
              <a:ext uri="{28A0092B-C50C-407E-A947-70E740481C1C}">
                <a14:useLocalDpi xmlns:a14="http://schemas.microsoft.com/office/drawing/2010/main" val="0"/>
              </a:ext>
            </a:extLst>
          </a:blip>
          <a:srcRect r="1724"/>
          <a:stretch/>
        </p:blipFill>
        <p:spPr>
          <a:xfrm>
            <a:off x="387877" y="899899"/>
            <a:ext cx="5854661" cy="3971571"/>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0" y="67786"/>
            <a:ext cx="12382089"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7</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Н</a:t>
            </a:r>
            <a:r>
              <a:rPr lang="ru-RU" sz="2400" dirty="0" smtClean="0">
                <a:latin typeface="Bahnschrift Condensed" panose="020B0502040204020203" pitchFamily="34" charset="0"/>
              </a:rPr>
              <a:t> </a:t>
            </a:r>
            <a:r>
              <a:rPr lang="ru-RU" sz="2400" dirty="0" err="1" smtClean="0">
                <a:latin typeface="Bahnschrift Condensed" panose="020B0502040204020203" pitchFamily="34" charset="0"/>
              </a:rPr>
              <a:t>Ореховский</a:t>
            </a:r>
            <a:r>
              <a:rPr lang="ru-RU" sz="2400" dirty="0" smtClean="0">
                <a:latin typeface="Bahnschrift Condensed" panose="020B0502040204020203" pitchFamily="34" charset="0"/>
              </a:rPr>
              <a:t> водопад</a:t>
            </a:r>
            <a:endParaRPr lang="ru-RU" sz="2400" dirty="0">
              <a:latin typeface="Bahnschrift Condensed" panose="020B0502040204020203" pitchFamily="34" charset="0"/>
            </a:endParaRPr>
          </a:p>
        </p:txBody>
      </p:sp>
      <p:sp>
        <p:nvSpPr>
          <p:cNvPr id="32" name="TextBox 31"/>
          <p:cNvSpPr txBox="1"/>
          <p:nvPr/>
        </p:nvSpPr>
        <p:spPr>
          <a:xfrm>
            <a:off x="503045" y="5401547"/>
            <a:ext cx="6670988" cy="1200329"/>
          </a:xfrm>
          <a:prstGeom prst="rect">
            <a:avLst/>
          </a:prstGeom>
          <a:noFill/>
        </p:spPr>
        <p:txBody>
          <a:bodyPr wrap="square" rtlCol="0">
            <a:spAutoFit/>
          </a:bodyPr>
          <a:lstStyle/>
          <a:p>
            <a:r>
              <a:rPr lang="ru-RU" dirty="0" smtClean="0">
                <a:latin typeface="Bahnschrift Light Condensed" panose="020B0502040204020203" pitchFamily="34" charset="0"/>
              </a:rPr>
              <a:t>Маршрут обустроенный, линейный, сложность низкая. Начинается с конечной остановки в селе Нижнее Орехово и проходит до самого водопада, маршрут легкий, подходит для семейного отдыха с детьми.</a:t>
            </a:r>
            <a:endParaRPr lang="ru-RU" dirty="0">
              <a:latin typeface="Bahnschrift Light Condensed" panose="020B0502040204020203" pitchFamily="34" charset="0"/>
            </a:endParaRPr>
          </a:p>
        </p:txBody>
      </p:sp>
      <p:sp>
        <p:nvSpPr>
          <p:cNvPr id="33" name="TextBox 32"/>
          <p:cNvSpPr txBox="1"/>
          <p:nvPr/>
        </p:nvSpPr>
        <p:spPr>
          <a:xfrm>
            <a:off x="7842739" y="6444359"/>
            <a:ext cx="4444306" cy="369332"/>
          </a:xfrm>
          <a:prstGeom prst="rect">
            <a:avLst/>
          </a:prstGeom>
          <a:noFill/>
        </p:spPr>
        <p:txBody>
          <a:bodyPr wrap="square" rtlCol="0">
            <a:spAutoFit/>
          </a:bodyPr>
          <a:lstStyle/>
          <a:p>
            <a:r>
              <a:rPr lang="ru-RU" dirty="0" smtClean="0">
                <a:latin typeface="Bahnschrift Light Condensed" panose="020B0502040204020203" pitchFamily="34" charset="0"/>
              </a:rPr>
              <a:t>ФГБУ «Сочинский национальный парк»</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2539220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0,5</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Каньон «Белые скалы»</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Каньон «Белые скалы»</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016" y="773476"/>
            <a:ext cx="4633432" cy="4213083"/>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0" y="67786"/>
            <a:ext cx="12382089"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8</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Н</a:t>
            </a:r>
            <a:r>
              <a:rPr lang="ru-RU" sz="2400" dirty="0" smtClean="0">
                <a:latin typeface="Bahnschrift Condensed" panose="020B0502040204020203" pitchFamily="34" charset="0"/>
              </a:rPr>
              <a:t>  Каньон «Белые скалы»</a:t>
            </a:r>
            <a:endParaRPr lang="ru-RU" sz="2400" dirty="0">
              <a:latin typeface="Bahnschrift Condensed" panose="020B0502040204020203" pitchFamily="34" charset="0"/>
            </a:endParaRPr>
          </a:p>
        </p:txBody>
      </p:sp>
      <p:sp>
        <p:nvSpPr>
          <p:cNvPr id="32" name="TextBox 31"/>
          <p:cNvSpPr txBox="1"/>
          <p:nvPr/>
        </p:nvSpPr>
        <p:spPr>
          <a:xfrm>
            <a:off x="211016" y="5401547"/>
            <a:ext cx="7554304" cy="1477328"/>
          </a:xfrm>
          <a:prstGeom prst="rect">
            <a:avLst/>
          </a:prstGeom>
          <a:noFill/>
        </p:spPr>
        <p:txBody>
          <a:bodyPr wrap="square" rtlCol="0">
            <a:spAutoFit/>
          </a:bodyPr>
          <a:lstStyle/>
          <a:p>
            <a:r>
              <a:rPr lang="ru-RU" dirty="0" smtClean="0">
                <a:latin typeface="Bahnschrift Light Condensed" panose="020B0502040204020203" pitchFamily="34" charset="0"/>
              </a:rPr>
              <a:t>Маршрут обустроенный, линейный, сложность низкая. На маршруте вам встретится большое количество потрясающих локаций, несколько зон отдыха, зоны с шезлонгами, кафе европейской кухни и кафе-</a:t>
            </a:r>
            <a:r>
              <a:rPr lang="ru-RU" dirty="0" err="1" smtClean="0">
                <a:latin typeface="Bahnschrift Light Condensed" panose="020B0502040204020203" pitchFamily="34" charset="0"/>
              </a:rPr>
              <a:t>бургерная</a:t>
            </a:r>
            <a:r>
              <a:rPr lang="ru-RU" dirty="0" smtClean="0">
                <a:latin typeface="Bahnschrift Light Condensed" panose="020B0502040204020203" pitchFamily="34" charset="0"/>
              </a:rPr>
              <a:t> , а также смотровая площадка. Путь достаточно извилистый, но несложный - пройти по нему сможет каждый..</a:t>
            </a:r>
            <a:endParaRPr lang="ru-RU" dirty="0">
              <a:latin typeface="Bahnschrift Light Condensed" panose="020B0502040204020203" pitchFamily="34" charset="0"/>
            </a:endParaRPr>
          </a:p>
        </p:txBody>
      </p:sp>
      <p:sp>
        <p:nvSpPr>
          <p:cNvPr id="33" name="TextBox 32"/>
          <p:cNvSpPr txBox="1"/>
          <p:nvPr/>
        </p:nvSpPr>
        <p:spPr>
          <a:xfrm>
            <a:off x="7842739" y="6444359"/>
            <a:ext cx="4444306" cy="369332"/>
          </a:xfrm>
          <a:prstGeom prst="rect">
            <a:avLst/>
          </a:prstGeom>
          <a:noFill/>
        </p:spPr>
        <p:txBody>
          <a:bodyPr wrap="square" rtlCol="0">
            <a:spAutoFit/>
          </a:bodyPr>
          <a:lstStyle/>
          <a:p>
            <a:r>
              <a:rPr lang="ru-RU" dirty="0" smtClean="0">
                <a:latin typeface="Bahnschrift Light Condensed" panose="020B0502040204020203" pitchFamily="34" charset="0"/>
              </a:rPr>
              <a:t>ФГБУ «Сочинский национальный парк»</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845755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Остановка змейка </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err="1" smtClean="0">
                <a:latin typeface="Bahnschrift Light Condensed" panose="020B0502040204020203" pitchFamily="34" charset="0"/>
              </a:rPr>
              <a:t>Змейковские</a:t>
            </a:r>
            <a:r>
              <a:rPr lang="ru-RU" dirty="0" smtClean="0">
                <a:latin typeface="Bahnschrift Light Condensed" panose="020B0502040204020203" pitchFamily="34" charset="0"/>
              </a:rPr>
              <a:t> водопады</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016" y="1328838"/>
            <a:ext cx="4633432" cy="3102359"/>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0" y="67786"/>
            <a:ext cx="12382089"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9</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Н</a:t>
            </a:r>
            <a:r>
              <a:rPr lang="ru-RU" sz="2400" dirty="0" smtClean="0">
                <a:latin typeface="Bahnschrift Condensed" panose="020B0502040204020203" pitchFamily="34" charset="0"/>
              </a:rPr>
              <a:t>  «</a:t>
            </a:r>
            <a:r>
              <a:rPr lang="ru-RU" sz="2400" dirty="0" err="1" smtClean="0">
                <a:latin typeface="Bahnschrift Condensed" panose="020B0502040204020203" pitchFamily="34" charset="0"/>
              </a:rPr>
              <a:t>Змейковские</a:t>
            </a:r>
            <a:r>
              <a:rPr lang="ru-RU" sz="2400" dirty="0" smtClean="0">
                <a:latin typeface="Bahnschrift Condensed" panose="020B0502040204020203" pitchFamily="34" charset="0"/>
              </a:rPr>
              <a:t> водопады»</a:t>
            </a:r>
            <a:endParaRPr lang="ru-RU" sz="2400" dirty="0">
              <a:latin typeface="Bahnschrift Condensed" panose="020B0502040204020203" pitchFamily="34" charset="0"/>
            </a:endParaRPr>
          </a:p>
        </p:txBody>
      </p:sp>
      <p:sp>
        <p:nvSpPr>
          <p:cNvPr id="32" name="TextBox 31"/>
          <p:cNvSpPr txBox="1"/>
          <p:nvPr/>
        </p:nvSpPr>
        <p:spPr>
          <a:xfrm>
            <a:off x="211016" y="5401547"/>
            <a:ext cx="7554304" cy="646331"/>
          </a:xfrm>
          <a:prstGeom prst="rect">
            <a:avLst/>
          </a:prstGeom>
          <a:noFill/>
        </p:spPr>
        <p:txBody>
          <a:bodyPr wrap="square" rtlCol="0">
            <a:spAutoFit/>
          </a:bodyPr>
          <a:lstStyle/>
          <a:p>
            <a:r>
              <a:rPr lang="ru-RU" dirty="0" smtClean="0">
                <a:latin typeface="Bahnschrift Light Condensed" panose="020B0502040204020203" pitchFamily="34" charset="0"/>
              </a:rPr>
              <a:t>Маршрут обустроенный, линейный, сложность низкая. Маршрут состоит из ступеней каскадов </a:t>
            </a:r>
            <a:r>
              <a:rPr lang="ru-RU" dirty="0" err="1" smtClean="0">
                <a:latin typeface="Bahnschrift Light Condensed" panose="020B0502040204020203" pitchFamily="34" charset="0"/>
              </a:rPr>
              <a:t>змейковских</a:t>
            </a:r>
            <a:r>
              <a:rPr lang="ru-RU" dirty="0" smtClean="0">
                <a:latin typeface="Bahnschrift Light Condensed" panose="020B0502040204020203" pitchFamily="34" charset="0"/>
              </a:rPr>
              <a:t> водопадов</a:t>
            </a:r>
            <a:endParaRPr lang="ru-RU" dirty="0">
              <a:latin typeface="Bahnschrift Light Condensed" panose="020B0502040204020203" pitchFamily="34" charset="0"/>
            </a:endParaRPr>
          </a:p>
        </p:txBody>
      </p:sp>
      <p:sp>
        <p:nvSpPr>
          <p:cNvPr id="33" name="TextBox 32"/>
          <p:cNvSpPr txBox="1"/>
          <p:nvPr/>
        </p:nvSpPr>
        <p:spPr>
          <a:xfrm>
            <a:off x="7842739" y="6444359"/>
            <a:ext cx="4444306" cy="369332"/>
          </a:xfrm>
          <a:prstGeom prst="rect">
            <a:avLst/>
          </a:prstGeom>
          <a:noFill/>
        </p:spPr>
        <p:txBody>
          <a:bodyPr wrap="square" rtlCol="0">
            <a:spAutoFit/>
          </a:bodyPr>
          <a:lstStyle/>
          <a:p>
            <a:r>
              <a:rPr lang="ru-RU" dirty="0" smtClean="0">
                <a:latin typeface="Bahnschrift Light Condensed" panose="020B0502040204020203" pitchFamily="34" charset="0"/>
              </a:rPr>
              <a:t>ФГБУ «Сочинский национальный парк»</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3120395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a:latin typeface="Bahnschrift Light Condensed" panose="020B0502040204020203" pitchFamily="34" charset="0"/>
              </a:rPr>
              <a:t>4</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2-3</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Аул Большой </a:t>
            </a:r>
            <a:r>
              <a:rPr lang="ru-RU" dirty="0" err="1" smtClean="0">
                <a:latin typeface="Bahnschrift Light Condensed" panose="020B0502040204020203" pitchFamily="34" charset="0"/>
              </a:rPr>
              <a:t>Кичмай</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33 водопада</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747" y="974687"/>
            <a:ext cx="4936054" cy="3573014"/>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0" y="67786"/>
            <a:ext cx="12382089"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10</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Н</a:t>
            </a:r>
            <a:r>
              <a:rPr lang="ru-RU" sz="2400" dirty="0" smtClean="0">
                <a:latin typeface="Bahnschrift Condensed" panose="020B0502040204020203" pitchFamily="34" charset="0"/>
              </a:rPr>
              <a:t>  «33 водопада»</a:t>
            </a:r>
            <a:endParaRPr lang="ru-RU" sz="2400" dirty="0">
              <a:latin typeface="Bahnschrift Condensed" panose="020B0502040204020203" pitchFamily="34" charset="0"/>
            </a:endParaRPr>
          </a:p>
        </p:txBody>
      </p:sp>
      <p:sp>
        <p:nvSpPr>
          <p:cNvPr id="32" name="TextBox 31"/>
          <p:cNvSpPr txBox="1"/>
          <p:nvPr/>
        </p:nvSpPr>
        <p:spPr>
          <a:xfrm>
            <a:off x="0" y="5354433"/>
            <a:ext cx="7913076" cy="1477328"/>
          </a:xfrm>
          <a:prstGeom prst="rect">
            <a:avLst/>
          </a:prstGeom>
          <a:noFill/>
        </p:spPr>
        <p:txBody>
          <a:bodyPr wrap="square" rtlCol="0">
            <a:spAutoFit/>
          </a:bodyPr>
          <a:lstStyle/>
          <a:p>
            <a:r>
              <a:rPr lang="ru-RU" dirty="0" smtClean="0">
                <a:latin typeface="Bahnschrift Light Condensed" panose="020B0502040204020203" pitchFamily="34" charset="0"/>
              </a:rPr>
              <a:t>Маршрут обустроенный, линейный, сложность низкая. Объект Сочинского национального парка «33 водопада» является памятником природ. Расположен объект «33 водопада» на ручье </a:t>
            </a:r>
            <a:r>
              <a:rPr lang="ru-RU" dirty="0" err="1" smtClean="0">
                <a:latin typeface="Bahnschrift Light Condensed" panose="020B0502040204020203" pitchFamily="34" charset="0"/>
              </a:rPr>
              <a:t>Джегош</a:t>
            </a:r>
            <a:r>
              <a:rPr lang="ru-RU" dirty="0" smtClean="0">
                <a:latin typeface="Bahnschrift Light Condensed" panose="020B0502040204020203" pitchFamily="34" charset="0"/>
              </a:rPr>
              <a:t> добираться сюда несложно, но, лучше всего на собственном авто, либо в составе организованной экскурсионной группы.</a:t>
            </a:r>
            <a:endParaRPr lang="ru-RU" dirty="0">
              <a:latin typeface="Bahnschrift Light Condensed" panose="020B0502040204020203" pitchFamily="34" charset="0"/>
            </a:endParaRPr>
          </a:p>
        </p:txBody>
      </p:sp>
      <p:sp>
        <p:nvSpPr>
          <p:cNvPr id="33" name="TextBox 32"/>
          <p:cNvSpPr txBox="1"/>
          <p:nvPr/>
        </p:nvSpPr>
        <p:spPr>
          <a:xfrm>
            <a:off x="7842739" y="6444359"/>
            <a:ext cx="4444306" cy="369332"/>
          </a:xfrm>
          <a:prstGeom prst="rect">
            <a:avLst/>
          </a:prstGeom>
          <a:noFill/>
        </p:spPr>
        <p:txBody>
          <a:bodyPr wrap="square" rtlCol="0">
            <a:spAutoFit/>
          </a:bodyPr>
          <a:lstStyle/>
          <a:p>
            <a:r>
              <a:rPr lang="ru-RU" dirty="0" smtClean="0">
                <a:latin typeface="Bahnschrift Light Condensed" panose="020B0502040204020203" pitchFamily="34" charset="0"/>
              </a:rPr>
              <a:t>ФГБУ «Сочинский национальный парк»</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3008694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7999"/>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456004"/>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1,6</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2,5</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Визит-центр </a:t>
            </a:r>
            <a:r>
              <a:rPr lang="ru-RU" dirty="0">
                <a:latin typeface="Bahnschrift Light Condensed" panose="020B0502040204020203" pitchFamily="34" charset="0"/>
              </a:rPr>
              <a:t>рощи</a:t>
            </a:r>
          </a:p>
        </p:txBody>
      </p:sp>
      <p:sp>
        <p:nvSpPr>
          <p:cNvPr id="22" name="TextBox 21"/>
          <p:cNvSpPr txBox="1"/>
          <p:nvPr/>
        </p:nvSpPr>
        <p:spPr>
          <a:xfrm>
            <a:off x="8507530" y="37113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Каньон «Чертовы Ворота»</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355" y="1111052"/>
            <a:ext cx="5515218" cy="3679684"/>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28" name="TextBox 27"/>
          <p:cNvSpPr txBox="1"/>
          <p:nvPr/>
        </p:nvSpPr>
        <p:spPr>
          <a:xfrm>
            <a:off x="312954" y="85075"/>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en-US" sz="2400" dirty="0" smtClean="0">
                <a:solidFill>
                  <a:srgbClr val="FF0000"/>
                </a:solidFill>
                <a:latin typeface="Bahnschrift Condensed" panose="020B0502040204020203" pitchFamily="34" charset="0"/>
              </a:rPr>
              <a:t>1</a:t>
            </a:r>
            <a:r>
              <a:rPr lang="ru-RU" sz="2400" dirty="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К</a:t>
            </a:r>
            <a:r>
              <a:rPr lang="ru-RU" sz="2400" dirty="0" smtClean="0">
                <a:latin typeface="Bahnschrift Condensed" panose="020B0502040204020203" pitchFamily="34" charset="0"/>
              </a:rPr>
              <a:t> «</a:t>
            </a:r>
            <a:r>
              <a:rPr lang="ru-RU" sz="2400" dirty="0" err="1">
                <a:latin typeface="Bahnschrift Condensed" panose="020B0502040204020203" pitchFamily="34" charset="0"/>
              </a:rPr>
              <a:t>Тисо</a:t>
            </a:r>
            <a:r>
              <a:rPr lang="ru-RU" sz="2400" dirty="0">
                <a:latin typeface="Bahnschrift Condensed" panose="020B0502040204020203" pitchFamily="34" charset="0"/>
              </a:rPr>
              <a:t>-самшитовая роща»</a:t>
            </a:r>
          </a:p>
        </p:txBody>
      </p:sp>
      <p:sp>
        <p:nvSpPr>
          <p:cNvPr id="30" name="TextBox 29"/>
          <p:cNvSpPr txBox="1"/>
          <p:nvPr/>
        </p:nvSpPr>
        <p:spPr>
          <a:xfrm>
            <a:off x="468848" y="5366153"/>
            <a:ext cx="7470605" cy="1477328"/>
          </a:xfrm>
          <a:prstGeom prst="rect">
            <a:avLst/>
          </a:prstGeom>
          <a:noFill/>
        </p:spPr>
        <p:txBody>
          <a:bodyPr wrap="square" rtlCol="0">
            <a:spAutoFit/>
          </a:bodyPr>
          <a:lstStyle/>
          <a:p>
            <a:r>
              <a:rPr lang="ru-RU" dirty="0" smtClean="0">
                <a:latin typeface="Bahnschrift Light Condensed" panose="020B0502040204020203" pitchFamily="34" charset="0"/>
              </a:rPr>
              <a:t>Маршрут обустроенный, сложность средняя, </a:t>
            </a:r>
            <a:r>
              <a:rPr lang="ru-RU" dirty="0">
                <a:latin typeface="Bahnschrift Light Condensed" panose="020B0502040204020203" pitchFamily="34" charset="0"/>
              </a:rPr>
              <a:t>кольцевой Тропа, петляя в </a:t>
            </a:r>
            <a:r>
              <a:rPr lang="ru-RU" dirty="0" err="1">
                <a:latin typeface="Bahnschrift Light Condensed" panose="020B0502040204020203" pitchFamily="34" charset="0"/>
              </a:rPr>
              <a:t>тисо</a:t>
            </a:r>
            <a:r>
              <a:rPr lang="ru-RU" dirty="0">
                <a:latin typeface="Bahnschrift Light Condensed" panose="020B0502040204020203" pitchFamily="34" charset="0"/>
              </a:rPr>
              <a:t>-самшитовом лесу, проходит через лабиринт, </a:t>
            </a:r>
            <a:r>
              <a:rPr lang="ru-RU" dirty="0" smtClean="0">
                <a:latin typeface="Bahnschrift Light Condensed" panose="020B0502040204020203" pitchFamily="34" charset="0"/>
              </a:rPr>
              <a:t>на </a:t>
            </a:r>
            <a:r>
              <a:rPr lang="ru-RU" dirty="0">
                <a:latin typeface="Bahnschrift Light Condensed" panose="020B0502040204020203" pitchFamily="34" charset="0"/>
              </a:rPr>
              <a:t>левом берегу одноименной </a:t>
            </a:r>
            <a:r>
              <a:rPr lang="ru-RU" dirty="0" err="1" smtClean="0">
                <a:latin typeface="Bahnschrift Light Condensed" panose="020B0502040204020203" pitchFamily="34" charset="0"/>
              </a:rPr>
              <a:t>балк</a:t>
            </a:r>
            <a:r>
              <a:rPr lang="ru-RU" dirty="0" smtClean="0">
                <a:latin typeface="Bahnschrift Light Condensed" panose="020B0502040204020203" pitchFamily="34" charset="0"/>
              </a:rPr>
              <a:t>, </a:t>
            </a:r>
            <a:r>
              <a:rPr lang="ru-RU" dirty="0">
                <a:latin typeface="Bahnschrift Light Condensed" panose="020B0502040204020203" pitchFamily="34" charset="0"/>
              </a:rPr>
              <a:t>выходит на смотровую площадку под названием - Белые скалы. После смотровой площадки имеется развилка на Малое (налево) и Большое (направо) </a:t>
            </a:r>
            <a:r>
              <a:rPr lang="ru-RU" dirty="0" err="1" smtClean="0">
                <a:latin typeface="Bahnschrift Light Condensed" panose="020B0502040204020203" pitchFamily="34" charset="0"/>
              </a:rPr>
              <a:t>кольц</a:t>
            </a:r>
            <a:r>
              <a:rPr lang="ru-RU" dirty="0" smtClean="0">
                <a:latin typeface="Bahnschrift Light Condensed" panose="020B0502040204020203" pitchFamily="34" charset="0"/>
              </a:rPr>
              <a:t>.</a:t>
            </a:r>
            <a:endParaRPr lang="ru-RU" dirty="0">
              <a:latin typeface="Bahnschrift Light Condensed" panose="020B0502040204020203" pitchFamily="34" charset="0"/>
            </a:endParaRPr>
          </a:p>
        </p:txBody>
      </p:sp>
      <p:sp>
        <p:nvSpPr>
          <p:cNvPr id="32" name="TextBox 31"/>
          <p:cNvSpPr txBox="1"/>
          <p:nvPr/>
        </p:nvSpPr>
        <p:spPr>
          <a:xfrm>
            <a:off x="7925493" y="5871238"/>
            <a:ext cx="4444306" cy="923330"/>
          </a:xfrm>
          <a:prstGeom prst="rect">
            <a:avLst/>
          </a:prstGeom>
          <a:noFill/>
        </p:spPr>
        <p:txBody>
          <a:bodyPr wrap="square" rtlCol="0">
            <a:spAutoFit/>
          </a:bodyPr>
          <a:lstStyle/>
          <a:p>
            <a:r>
              <a:rPr lang="ru-RU" dirty="0" smtClean="0">
                <a:latin typeface="Bahnschrift Light Condensed" panose="020B0502040204020203" pitchFamily="34" charset="0"/>
              </a:rPr>
              <a:t>ФГБУ </a:t>
            </a:r>
            <a:r>
              <a:rPr lang="ru-RU" dirty="0">
                <a:latin typeface="Bahnschrift Light Condensed" panose="020B0502040204020203" pitchFamily="34" charset="0"/>
              </a:rPr>
              <a:t>«</a:t>
            </a:r>
            <a:r>
              <a:rPr lang="ru-RU" dirty="0" smtClean="0">
                <a:latin typeface="Bahnschrift Light Condensed" panose="020B0502040204020203" pitchFamily="34" charset="0"/>
              </a:rPr>
              <a:t>Кавказский </a:t>
            </a:r>
            <a:r>
              <a:rPr lang="ru-RU" dirty="0">
                <a:latin typeface="Bahnschrift Light Condensed" panose="020B0502040204020203" pitchFamily="34" charset="0"/>
              </a:rPr>
              <a:t>государственный природный биосферный </a:t>
            </a:r>
            <a:r>
              <a:rPr lang="ru-RU" dirty="0" smtClean="0">
                <a:latin typeface="Bahnschrift Light Condensed" panose="020B0502040204020203" pitchFamily="34" charset="0"/>
              </a:rPr>
              <a:t>заповедник </a:t>
            </a:r>
            <a:r>
              <a:rPr lang="ru-RU" dirty="0">
                <a:latin typeface="Bahnschrift Light Condensed" panose="020B0502040204020203" pitchFamily="34" charset="0"/>
              </a:rPr>
              <a:t>имени </a:t>
            </a:r>
            <a:r>
              <a:rPr lang="ru-RU" dirty="0" smtClean="0">
                <a:latin typeface="Bahnschrift Light Condensed" panose="020B0502040204020203" pitchFamily="34" charset="0"/>
              </a:rPr>
              <a:t>Х. Г. </a:t>
            </a:r>
            <a:r>
              <a:rPr lang="ru-RU" dirty="0">
                <a:latin typeface="Bahnschrift Light Condensed" panose="020B0502040204020203" pitchFamily="34" charset="0"/>
              </a:rPr>
              <a:t>Шапошникова»</a:t>
            </a:r>
          </a:p>
        </p:txBody>
      </p:sp>
    </p:spTree>
    <p:extLst>
      <p:ext uri="{BB962C8B-B14F-4D97-AF65-F5344CB8AC3E}">
        <p14:creationId xmlns:p14="http://schemas.microsoft.com/office/powerpoint/2010/main" val="99725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8" name="Номер слайда 34"/>
          <p:cNvSpPr>
            <a:spLocks noGrp="1"/>
          </p:cNvSpPr>
          <p:nvPr>
            <p:ph type="sldNum" sz="quarter" idx="12"/>
          </p:nvPr>
        </p:nvSpPr>
        <p:spPr>
          <a:xfrm>
            <a:off x="7848139" y="6489110"/>
            <a:ext cx="1543050" cy="365125"/>
          </a:xfrm>
        </p:spPr>
        <p:txBody>
          <a:bodyPr/>
          <a:lstStyle/>
          <a:p>
            <a:fld id="{EF7E10BE-3AAA-456F-895D-3905553B6B81}" type="slidenum">
              <a:rPr lang="ru-RU" smtClean="0">
                <a:solidFill>
                  <a:schemeClr val="bg1"/>
                </a:solidFill>
                <a:latin typeface="Montserrat Black" panose="00000A00000000000000" pitchFamily="2" charset="-52"/>
              </a:rPr>
              <a:t>4</a:t>
            </a:fld>
            <a:endParaRPr lang="ru-RU" dirty="0">
              <a:solidFill>
                <a:schemeClr val="bg1"/>
              </a:solidFill>
              <a:latin typeface="Montserrat Black" panose="00000A00000000000000" pitchFamily="2" charset="-52"/>
            </a:endParaRPr>
          </a:p>
        </p:txBody>
      </p:sp>
      <p:sp>
        <p:nvSpPr>
          <p:cNvPr id="4" name="TextBox 3"/>
          <p:cNvSpPr txBox="1"/>
          <p:nvPr/>
        </p:nvSpPr>
        <p:spPr>
          <a:xfrm>
            <a:off x="9195790" y="6105689"/>
            <a:ext cx="3191609" cy="646331"/>
          </a:xfrm>
          <a:prstGeom prst="rect">
            <a:avLst/>
          </a:prstGeom>
          <a:noFill/>
        </p:spPr>
        <p:txBody>
          <a:bodyPr wrap="square" rtlCol="0">
            <a:spAutoFit/>
          </a:bodyPr>
          <a:lstStyle/>
          <a:p>
            <a:r>
              <a:rPr lang="ru-RU" dirty="0" smtClean="0">
                <a:latin typeface="Bahnschrift Light SemiCondensed" panose="020B0502040204020203" pitchFamily="34" charset="0"/>
              </a:rPr>
              <a:t>«Сочи – город – госпиталь</a:t>
            </a:r>
          </a:p>
          <a:p>
            <a:r>
              <a:rPr lang="ru-RU" dirty="0" smtClean="0">
                <a:latin typeface="Bahnschrift Light SemiCondensed" panose="020B0502040204020203" pitchFamily="34" charset="0"/>
              </a:rPr>
              <a:t>Подвиг во имя жизни»</a:t>
            </a:r>
            <a:endParaRPr lang="ru-RU" dirty="0">
              <a:latin typeface="Bahnschrift Light SemiCondensed" panose="020B0502040204020203" pitchFamily="34" charset="0"/>
            </a:endParaRPr>
          </a:p>
        </p:txBody>
      </p:sp>
      <p:sp>
        <p:nvSpPr>
          <p:cNvPr id="26" name="TextBox 25"/>
          <p:cNvSpPr txBox="1"/>
          <p:nvPr/>
        </p:nvSpPr>
        <p:spPr>
          <a:xfrm>
            <a:off x="3879291" y="1810758"/>
            <a:ext cx="6670988" cy="2308324"/>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p>
          <a:p>
            <a:r>
              <a:rPr lang="ru-RU" dirty="0">
                <a:latin typeface="Bahnschrift Light Condensed" panose="020B0502040204020203" pitchFamily="34" charset="0"/>
              </a:rPr>
              <a:t>Стела с Орденом Отечественной </a:t>
            </a:r>
            <a:r>
              <a:rPr lang="ru-RU" dirty="0" smtClean="0">
                <a:latin typeface="Bahnschrift Light Condensed" panose="020B0502040204020203" pitchFamily="34" charset="0"/>
              </a:rPr>
              <a:t>войны находится около главного почтамта в центральном районе города – курорта Сочи. В память о героическом подвиге врачей и санитарок города Сочи в годы Великой Отечественной войны 9 мая 1982 года была установлена памятная стела «Сочи - Город Орденоносец», посвященная награждению города-курорта орденом Отечественной войны первой степени</a:t>
            </a:r>
            <a:endParaRPr lang="ru-RU" dirty="0">
              <a:latin typeface="Bahnschrift Light Condensed" panose="020B0502040204020203" pitchFamily="34" charset="0"/>
            </a:endParaRPr>
          </a:p>
        </p:txBody>
      </p:sp>
      <p:sp>
        <p:nvSpPr>
          <p:cNvPr id="28" name="TextBox 27"/>
          <p:cNvSpPr txBox="1"/>
          <p:nvPr/>
        </p:nvSpPr>
        <p:spPr>
          <a:xfrm>
            <a:off x="3084634" y="53892"/>
            <a:ext cx="7387004"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smtClean="0">
                <a:latin typeface="Bahnschrift Light Condensed" panose="020B0502040204020203" pitchFamily="34" charset="0"/>
              </a:rPr>
              <a:t>Стела с Орденом Отечественной войны</a:t>
            </a:r>
            <a:r>
              <a:rPr lang="ru-RU" sz="2800" dirty="0" smtClean="0">
                <a:latin typeface="Bahnschrift Light SemiCondensed" panose="020B0502040204020203" pitchFamily="34" charset="0"/>
              </a:rPr>
              <a:t>»</a:t>
            </a:r>
            <a:endParaRPr lang="ru-RU" sz="2800" dirty="0">
              <a:latin typeface="Bahnschrift Light SemiCondensed" panose="020B0502040204020203" pitchFamily="34" charset="0"/>
            </a:endParaRPr>
          </a:p>
        </p:txBody>
      </p:sp>
      <p:pic>
        <p:nvPicPr>
          <p:cNvPr id="6" name="Рисунок 5"/>
          <p:cNvPicPr>
            <a:picLocks noChangeAspect="1"/>
          </p:cNvPicPr>
          <p:nvPr/>
        </p:nvPicPr>
        <p:blipFill>
          <a:blip r:embed="rId3"/>
          <a:stretch>
            <a:fillRect/>
          </a:stretch>
        </p:blipFill>
        <p:spPr>
          <a:xfrm>
            <a:off x="22641" y="53893"/>
            <a:ext cx="523220" cy="523220"/>
          </a:xfrm>
          <a:prstGeom prst="rect">
            <a:avLst/>
          </a:prstGeom>
        </p:spPr>
      </p:pic>
      <p:pic>
        <p:nvPicPr>
          <p:cNvPr id="3074" name="Picture 2" descr="https://topwar.ru/uploads/posts/2014-01/1389655827_sochi.jpg"/>
          <p:cNvPicPr>
            <a:picLocks noChangeAspect="1" noChangeArrowheads="1"/>
          </p:cNvPicPr>
          <p:nvPr/>
        </p:nvPicPr>
        <p:blipFill rotWithShape="1">
          <a:blip r:embed="rId4">
            <a:extLst>
              <a:ext uri="{28A0092B-C50C-407E-A947-70E740481C1C}">
                <a14:useLocalDpi xmlns:a14="http://schemas.microsoft.com/office/drawing/2010/main" val="0"/>
              </a:ext>
            </a:extLst>
          </a:blip>
          <a:srcRect l="16215" r="16880"/>
          <a:stretch/>
        </p:blipFill>
        <p:spPr bwMode="auto">
          <a:xfrm>
            <a:off x="69253" y="1477107"/>
            <a:ext cx="3740786" cy="328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592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6</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день</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Вольерный комплекс Лаура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Кордон Лаура</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355" y="1096725"/>
            <a:ext cx="5776279" cy="3849889"/>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2</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К</a:t>
            </a:r>
            <a:r>
              <a:rPr lang="ru-RU" sz="2400" dirty="0">
                <a:latin typeface="Bahnschrift Condensed" panose="020B0502040204020203" pitchFamily="34" charset="0"/>
              </a:rPr>
              <a:t> «По долине реки </a:t>
            </a:r>
            <a:r>
              <a:rPr lang="ru-RU" sz="2400" dirty="0" err="1">
                <a:latin typeface="Bahnschrift Condensed" panose="020B0502040204020203" pitchFamily="34" charset="0"/>
              </a:rPr>
              <a:t>Ачипсе</a:t>
            </a:r>
            <a:r>
              <a:rPr lang="ru-RU" sz="2400" dirty="0">
                <a:latin typeface="Bahnschrift Condensed" panose="020B0502040204020203" pitchFamily="34" charset="0"/>
              </a:rPr>
              <a:t>»</a:t>
            </a:r>
          </a:p>
        </p:txBody>
      </p:sp>
      <p:sp>
        <p:nvSpPr>
          <p:cNvPr id="32" name="TextBox 31"/>
          <p:cNvSpPr txBox="1"/>
          <p:nvPr/>
        </p:nvSpPr>
        <p:spPr>
          <a:xfrm>
            <a:off x="503045" y="5401547"/>
            <a:ext cx="7401240" cy="1477328"/>
          </a:xfrm>
          <a:prstGeom prst="rect">
            <a:avLst/>
          </a:prstGeom>
          <a:noFill/>
        </p:spPr>
        <p:txBody>
          <a:bodyPr wrap="square" rtlCol="0">
            <a:spAutoFit/>
          </a:bodyPr>
          <a:lstStyle/>
          <a:p>
            <a:r>
              <a:rPr lang="ru-RU" dirty="0" smtClean="0">
                <a:latin typeface="Bahnschrift Light Condensed" panose="020B0502040204020203" pitchFamily="34" charset="0"/>
              </a:rPr>
              <a:t>Маршрут обустроенный, сложность высокая</a:t>
            </a:r>
            <a:r>
              <a:rPr lang="ru-RU" dirty="0">
                <a:latin typeface="Bahnschrift Light Condensed" panose="020B0502040204020203" pitchFamily="34" charset="0"/>
              </a:rPr>
              <a:t>. Склоны </a:t>
            </a:r>
            <a:r>
              <a:rPr lang="ru-RU" dirty="0" err="1">
                <a:latin typeface="Bahnschrift Light Condensed" panose="020B0502040204020203" pitchFamily="34" charset="0"/>
              </a:rPr>
              <a:t>Ачишхо</a:t>
            </a:r>
            <a:r>
              <a:rPr lang="ru-RU" dirty="0">
                <a:latin typeface="Bahnschrift Light Condensed" panose="020B0502040204020203" pitchFamily="34" charset="0"/>
              </a:rPr>
              <a:t> покрыты широколиственными, преимущественно буковыми, на севере пихтовыми лесами, на вершинах - горные луга. Чувство высокого торжества, упоения и радости охватывает каждого, кто окинет взглядом ширь и даль необъятного пространства.</a:t>
            </a:r>
          </a:p>
        </p:txBody>
      </p:sp>
      <p:sp>
        <p:nvSpPr>
          <p:cNvPr id="33" name="TextBox 32"/>
          <p:cNvSpPr txBox="1"/>
          <p:nvPr/>
        </p:nvSpPr>
        <p:spPr>
          <a:xfrm>
            <a:off x="7925493" y="5871238"/>
            <a:ext cx="4444306" cy="923330"/>
          </a:xfrm>
          <a:prstGeom prst="rect">
            <a:avLst/>
          </a:prstGeom>
          <a:noFill/>
        </p:spPr>
        <p:txBody>
          <a:bodyPr wrap="square" rtlCol="0">
            <a:spAutoFit/>
          </a:bodyPr>
          <a:lstStyle/>
          <a:p>
            <a:r>
              <a:rPr lang="ru-RU" dirty="0" smtClean="0">
                <a:latin typeface="Bahnschrift Light Condensed" panose="020B0502040204020203" pitchFamily="34" charset="0"/>
              </a:rPr>
              <a:t>ФГБУ </a:t>
            </a:r>
            <a:r>
              <a:rPr lang="ru-RU" dirty="0">
                <a:latin typeface="Bahnschrift Light Condensed" panose="020B0502040204020203" pitchFamily="34" charset="0"/>
              </a:rPr>
              <a:t>«</a:t>
            </a:r>
            <a:r>
              <a:rPr lang="ru-RU" dirty="0" smtClean="0">
                <a:latin typeface="Bahnschrift Light Condensed" panose="020B0502040204020203" pitchFamily="34" charset="0"/>
              </a:rPr>
              <a:t>Кавказский </a:t>
            </a:r>
            <a:r>
              <a:rPr lang="ru-RU" dirty="0">
                <a:latin typeface="Bahnschrift Light Condensed" panose="020B0502040204020203" pitchFamily="34" charset="0"/>
              </a:rPr>
              <a:t>государственный природный биосферный </a:t>
            </a:r>
            <a:r>
              <a:rPr lang="ru-RU" dirty="0" smtClean="0">
                <a:latin typeface="Bahnschrift Light Condensed" panose="020B0502040204020203" pitchFamily="34" charset="0"/>
              </a:rPr>
              <a:t>заповедник </a:t>
            </a:r>
            <a:r>
              <a:rPr lang="ru-RU" dirty="0">
                <a:latin typeface="Bahnschrift Light Condensed" panose="020B0502040204020203" pitchFamily="34" charset="0"/>
              </a:rPr>
              <a:t>имени </a:t>
            </a:r>
            <a:r>
              <a:rPr lang="ru-RU" dirty="0" smtClean="0">
                <a:latin typeface="Bahnschrift Light Condensed" panose="020B0502040204020203" pitchFamily="34" charset="0"/>
              </a:rPr>
              <a:t>Х. Г. </a:t>
            </a:r>
            <a:r>
              <a:rPr lang="ru-RU" dirty="0">
                <a:latin typeface="Bahnschrift Light Condensed" panose="020B0502040204020203" pitchFamily="34" charset="0"/>
              </a:rPr>
              <a:t>Шапошникова»</a:t>
            </a:r>
          </a:p>
        </p:txBody>
      </p:sp>
    </p:spTree>
    <p:extLst>
      <p:ext uri="{BB962C8B-B14F-4D97-AF65-F5344CB8AC3E}">
        <p14:creationId xmlns:p14="http://schemas.microsoft.com/office/powerpoint/2010/main" val="3092627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4</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день</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Красная поляна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Место отдыха «Купель»</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0078" y="1096725"/>
            <a:ext cx="5774833" cy="3849889"/>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892552"/>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3</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К</a:t>
            </a:r>
            <a:r>
              <a:rPr lang="ru-RU" sz="2400" dirty="0" smtClean="0">
                <a:latin typeface="Bahnschrift Condensed" panose="020B0502040204020203" pitchFamily="34" charset="0"/>
              </a:rPr>
              <a:t> </a:t>
            </a:r>
            <a:r>
              <a:rPr lang="ru-RU" sz="2400" dirty="0">
                <a:latin typeface="Bahnschrift Condensed" panose="020B0502040204020203" pitchFamily="34" charset="0"/>
              </a:rPr>
              <a:t>«К </a:t>
            </a:r>
            <a:r>
              <a:rPr lang="ru-RU" sz="2400" dirty="0" err="1">
                <a:latin typeface="Bahnschrift Condensed" panose="020B0502040204020203" pitchFamily="34" charset="0"/>
              </a:rPr>
              <a:t>Ачипсинским</a:t>
            </a:r>
            <a:r>
              <a:rPr lang="ru-RU" sz="2400" dirty="0">
                <a:latin typeface="Bahnschrift Condensed" panose="020B0502040204020203" pitchFamily="34" charset="0"/>
              </a:rPr>
              <a:t> водопадам до места отдыха "Купель"»</a:t>
            </a:r>
          </a:p>
        </p:txBody>
      </p:sp>
      <p:sp>
        <p:nvSpPr>
          <p:cNvPr id="32" name="TextBox 31"/>
          <p:cNvSpPr txBox="1"/>
          <p:nvPr/>
        </p:nvSpPr>
        <p:spPr>
          <a:xfrm>
            <a:off x="503044" y="5401547"/>
            <a:ext cx="7657192" cy="1477328"/>
          </a:xfrm>
          <a:prstGeom prst="rect">
            <a:avLst/>
          </a:prstGeom>
          <a:noFill/>
        </p:spPr>
        <p:txBody>
          <a:bodyPr wrap="square" rtlCol="0">
            <a:spAutoFit/>
          </a:bodyPr>
          <a:lstStyle/>
          <a:p>
            <a:r>
              <a:rPr lang="ru-RU" dirty="0" smtClean="0">
                <a:latin typeface="Bahnschrift Light Condensed" panose="020B0502040204020203" pitchFamily="34" charset="0"/>
              </a:rPr>
              <a:t>Маршрут обустроенный, сложность средняя, технических препятствий, требующих специальной подготовки нет. </a:t>
            </a:r>
            <a:r>
              <a:rPr lang="ru-RU" dirty="0">
                <a:latin typeface="Bahnschrift Light Condensed" panose="020B0502040204020203" pitchFamily="34" charset="0"/>
              </a:rPr>
              <a:t>Маршрут очень прост для прохождения, подходит для непродолжительного </a:t>
            </a:r>
            <a:r>
              <a:rPr lang="ru-RU" dirty="0" err="1">
                <a:latin typeface="Bahnschrift Light Condensed" panose="020B0502040204020203" pitchFamily="34" charset="0"/>
              </a:rPr>
              <a:t>треккинга</a:t>
            </a:r>
            <a:r>
              <a:rPr lang="ru-RU" dirty="0">
                <a:latin typeface="Bahnschrift Light Condensed" panose="020B0502040204020203" pitchFamily="34" charset="0"/>
              </a:rPr>
              <a:t> и короткого знакомства с флорой и фауной Кавказского заповедника. </a:t>
            </a:r>
          </a:p>
        </p:txBody>
      </p:sp>
      <p:sp>
        <p:nvSpPr>
          <p:cNvPr id="28" name="TextBox 27"/>
          <p:cNvSpPr txBox="1"/>
          <p:nvPr/>
        </p:nvSpPr>
        <p:spPr>
          <a:xfrm>
            <a:off x="7925493" y="5871238"/>
            <a:ext cx="4444306" cy="923330"/>
          </a:xfrm>
          <a:prstGeom prst="rect">
            <a:avLst/>
          </a:prstGeom>
          <a:noFill/>
        </p:spPr>
        <p:txBody>
          <a:bodyPr wrap="square" rtlCol="0">
            <a:spAutoFit/>
          </a:bodyPr>
          <a:lstStyle/>
          <a:p>
            <a:r>
              <a:rPr lang="ru-RU" dirty="0" smtClean="0">
                <a:latin typeface="Bahnschrift Light Condensed" panose="020B0502040204020203" pitchFamily="34" charset="0"/>
              </a:rPr>
              <a:t>ФГБУ </a:t>
            </a:r>
            <a:r>
              <a:rPr lang="ru-RU" dirty="0">
                <a:latin typeface="Bahnschrift Light Condensed" panose="020B0502040204020203" pitchFamily="34" charset="0"/>
              </a:rPr>
              <a:t>«</a:t>
            </a:r>
            <a:r>
              <a:rPr lang="ru-RU" dirty="0" smtClean="0">
                <a:latin typeface="Bahnschrift Light Condensed" panose="020B0502040204020203" pitchFamily="34" charset="0"/>
              </a:rPr>
              <a:t>Кавказский </a:t>
            </a:r>
            <a:r>
              <a:rPr lang="ru-RU" dirty="0">
                <a:latin typeface="Bahnschrift Light Condensed" panose="020B0502040204020203" pitchFamily="34" charset="0"/>
              </a:rPr>
              <a:t>государственный природный биосферный </a:t>
            </a:r>
            <a:r>
              <a:rPr lang="ru-RU" dirty="0" smtClean="0">
                <a:latin typeface="Bahnschrift Light Condensed" panose="020B0502040204020203" pitchFamily="34" charset="0"/>
              </a:rPr>
              <a:t>заповедник </a:t>
            </a:r>
            <a:r>
              <a:rPr lang="ru-RU" dirty="0">
                <a:latin typeface="Bahnschrift Light Condensed" panose="020B0502040204020203" pitchFamily="34" charset="0"/>
              </a:rPr>
              <a:t>имени </a:t>
            </a:r>
            <a:r>
              <a:rPr lang="ru-RU" dirty="0" smtClean="0">
                <a:latin typeface="Bahnschrift Light Condensed" panose="020B0502040204020203" pitchFamily="34" charset="0"/>
              </a:rPr>
              <a:t>Х. Г. </a:t>
            </a:r>
            <a:r>
              <a:rPr lang="ru-RU" dirty="0">
                <a:latin typeface="Bahnschrift Light Condensed" panose="020B0502040204020203" pitchFamily="34" charset="0"/>
              </a:rPr>
              <a:t>Шапошникова»</a:t>
            </a:r>
          </a:p>
        </p:txBody>
      </p:sp>
    </p:spTree>
    <p:extLst>
      <p:ext uri="{BB962C8B-B14F-4D97-AF65-F5344CB8AC3E}">
        <p14:creationId xmlns:p14="http://schemas.microsoft.com/office/powerpoint/2010/main" val="3974590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24</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4-6</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суток</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err="1">
                <a:latin typeface="Bahnschrift Light Condensed" panose="020B0502040204020203" pitchFamily="34" charset="0"/>
              </a:rPr>
              <a:t>Меджвежьи</a:t>
            </a:r>
            <a:r>
              <a:rPr lang="ru-RU" dirty="0">
                <a:latin typeface="Bahnschrift Light Condensed" panose="020B0502040204020203" pitchFamily="34" charset="0"/>
              </a:rPr>
              <a:t> ворота</a:t>
            </a: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Лагерь холодный</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078" y="1096725"/>
            <a:ext cx="5774833" cy="3849888"/>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892552"/>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4</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К</a:t>
            </a:r>
            <a:r>
              <a:rPr lang="ru-RU" sz="2400" dirty="0" smtClean="0">
                <a:latin typeface="Bahnschrift Condensed" panose="020B0502040204020203" pitchFamily="34" charset="0"/>
              </a:rPr>
              <a:t> «Урочище </a:t>
            </a:r>
            <a:r>
              <a:rPr lang="ru-RU" sz="2400" dirty="0" err="1" smtClean="0">
                <a:latin typeface="Bahnschrift Condensed" panose="020B0502040204020203" pitchFamily="34" charset="0"/>
              </a:rPr>
              <a:t>Меджвежьи</a:t>
            </a:r>
            <a:r>
              <a:rPr lang="ru-RU" sz="2400" dirty="0" smtClean="0">
                <a:latin typeface="Bahnschrift Condensed" panose="020B0502040204020203" pitchFamily="34" charset="0"/>
              </a:rPr>
              <a:t> ворота – </a:t>
            </a:r>
            <a:r>
              <a:rPr lang="ru-RU" sz="2400" dirty="0" err="1" smtClean="0">
                <a:latin typeface="Bahnschrift Condensed" panose="020B0502040204020203" pitchFamily="34" charset="0"/>
              </a:rPr>
              <a:t>Бзерпенский</a:t>
            </a:r>
            <a:r>
              <a:rPr lang="ru-RU" sz="2400" dirty="0" smtClean="0">
                <a:latin typeface="Bahnschrift Condensed" panose="020B0502040204020203" pitchFamily="34" charset="0"/>
              </a:rPr>
              <a:t> карниз – Лагерь холодный»</a:t>
            </a:r>
            <a:endParaRPr lang="ru-RU" sz="2400" dirty="0">
              <a:latin typeface="Bahnschrift Condensed" panose="020B0502040204020203" pitchFamily="34" charset="0"/>
            </a:endParaRPr>
          </a:p>
        </p:txBody>
      </p:sp>
      <p:sp>
        <p:nvSpPr>
          <p:cNvPr id="32" name="TextBox 31"/>
          <p:cNvSpPr txBox="1"/>
          <p:nvPr/>
        </p:nvSpPr>
        <p:spPr>
          <a:xfrm>
            <a:off x="503044" y="5401547"/>
            <a:ext cx="7657192" cy="1477328"/>
          </a:xfrm>
          <a:prstGeom prst="rect">
            <a:avLst/>
          </a:prstGeom>
          <a:noFill/>
        </p:spPr>
        <p:txBody>
          <a:bodyPr wrap="square" rtlCol="0">
            <a:spAutoFit/>
          </a:bodyPr>
          <a:lstStyle/>
          <a:p>
            <a:r>
              <a:rPr lang="ru-RU" dirty="0">
                <a:latin typeface="Bahnschrift Light Condensed" panose="020B0502040204020203" pitchFamily="34" charset="0"/>
              </a:rPr>
              <a:t>Маршрут линейный. Он начинается от урочища Медвежьи ворота на высоте 1890 м. и тянется по склону горы Табунная (2351 </a:t>
            </a:r>
            <a:r>
              <a:rPr lang="ru-RU" dirty="0" err="1">
                <a:latin typeface="Bahnschrift Light Condensed" panose="020B0502040204020203" pitchFamily="34" charset="0"/>
              </a:rPr>
              <a:t>м.н.у.м</a:t>
            </a:r>
            <a:r>
              <a:rPr lang="ru-RU" dirty="0">
                <a:latin typeface="Bahnschrift Light Condensed" panose="020B0502040204020203" pitchFamily="34" charset="0"/>
              </a:rPr>
              <a:t>.) до урочища </a:t>
            </a:r>
            <a:r>
              <a:rPr lang="ru-RU" dirty="0" err="1">
                <a:latin typeface="Bahnschrift Light Condensed" panose="020B0502040204020203" pitchFamily="34" charset="0"/>
              </a:rPr>
              <a:t>Бзерпинский</a:t>
            </a:r>
            <a:r>
              <a:rPr lang="ru-RU" dirty="0">
                <a:latin typeface="Bahnschrift Light Condensed" panose="020B0502040204020203" pitchFamily="34" charset="0"/>
              </a:rPr>
              <a:t> карниз (2100 м.), на котором расположены альпийские домики для ночлега, настилы для палаток, столы и скамейки, туалет. </a:t>
            </a:r>
          </a:p>
        </p:txBody>
      </p:sp>
      <p:sp>
        <p:nvSpPr>
          <p:cNvPr id="28" name="TextBox 27"/>
          <p:cNvSpPr txBox="1"/>
          <p:nvPr/>
        </p:nvSpPr>
        <p:spPr>
          <a:xfrm>
            <a:off x="7925493" y="5871238"/>
            <a:ext cx="4444306" cy="923330"/>
          </a:xfrm>
          <a:prstGeom prst="rect">
            <a:avLst/>
          </a:prstGeom>
          <a:noFill/>
        </p:spPr>
        <p:txBody>
          <a:bodyPr wrap="square" rtlCol="0">
            <a:spAutoFit/>
          </a:bodyPr>
          <a:lstStyle/>
          <a:p>
            <a:r>
              <a:rPr lang="ru-RU" dirty="0" smtClean="0">
                <a:latin typeface="Bahnschrift Light Condensed" panose="020B0502040204020203" pitchFamily="34" charset="0"/>
              </a:rPr>
              <a:t>ФГБУ </a:t>
            </a:r>
            <a:r>
              <a:rPr lang="ru-RU" dirty="0">
                <a:latin typeface="Bahnschrift Light Condensed" panose="020B0502040204020203" pitchFamily="34" charset="0"/>
              </a:rPr>
              <a:t>«</a:t>
            </a:r>
            <a:r>
              <a:rPr lang="ru-RU" dirty="0" smtClean="0">
                <a:latin typeface="Bahnschrift Light Condensed" panose="020B0502040204020203" pitchFamily="34" charset="0"/>
              </a:rPr>
              <a:t>Кавказский </a:t>
            </a:r>
            <a:r>
              <a:rPr lang="ru-RU" dirty="0">
                <a:latin typeface="Bahnschrift Light Condensed" panose="020B0502040204020203" pitchFamily="34" charset="0"/>
              </a:rPr>
              <a:t>государственный природный биосферный </a:t>
            </a:r>
            <a:r>
              <a:rPr lang="ru-RU" dirty="0" smtClean="0">
                <a:latin typeface="Bahnschrift Light Condensed" panose="020B0502040204020203" pitchFamily="34" charset="0"/>
              </a:rPr>
              <a:t>заповедник </a:t>
            </a:r>
            <a:r>
              <a:rPr lang="ru-RU" dirty="0">
                <a:latin typeface="Bahnschrift Light Condensed" panose="020B0502040204020203" pitchFamily="34" charset="0"/>
              </a:rPr>
              <a:t>имени </a:t>
            </a:r>
            <a:r>
              <a:rPr lang="ru-RU" dirty="0" smtClean="0">
                <a:latin typeface="Bahnschrift Light Condensed" panose="020B0502040204020203" pitchFamily="34" charset="0"/>
              </a:rPr>
              <a:t>Х. Г. </a:t>
            </a:r>
            <a:r>
              <a:rPr lang="ru-RU" dirty="0">
                <a:latin typeface="Bahnschrift Light Condensed" panose="020B0502040204020203" pitchFamily="34" charset="0"/>
              </a:rPr>
              <a:t>Шапошникова»</a:t>
            </a:r>
          </a:p>
        </p:txBody>
      </p:sp>
    </p:spTree>
    <p:extLst>
      <p:ext uri="{BB962C8B-B14F-4D97-AF65-F5344CB8AC3E}">
        <p14:creationId xmlns:p14="http://schemas.microsoft.com/office/powerpoint/2010/main" val="3210899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38</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3-5</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суток</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err="1" smtClean="0">
                <a:latin typeface="Bahnschrift Light Condensed" panose="020B0502040204020203" pitchFamily="34" charset="0"/>
              </a:rPr>
              <a:t>Энгельмановые</a:t>
            </a:r>
            <a:r>
              <a:rPr lang="ru-RU" dirty="0" smtClean="0">
                <a:latin typeface="Bahnschrift Light Condensed" panose="020B0502040204020203" pitchFamily="34" charset="0"/>
              </a:rPr>
              <a:t> поляны</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озеро </a:t>
            </a:r>
            <a:r>
              <a:rPr lang="ru-RU" dirty="0" err="1">
                <a:latin typeface="Bahnschrift Light Condensed" panose="020B0502040204020203" pitchFamily="34" charset="0"/>
              </a:rPr>
              <a:t>Кардывач</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0838" y="1096725"/>
            <a:ext cx="5773312" cy="3849888"/>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892552"/>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5</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К</a:t>
            </a:r>
            <a:r>
              <a:rPr lang="ru-RU" sz="2400" dirty="0">
                <a:latin typeface="Bahnschrift Condensed" panose="020B0502040204020203" pitchFamily="34" charset="0"/>
              </a:rPr>
              <a:t> «Урочище </a:t>
            </a:r>
            <a:r>
              <a:rPr lang="ru-RU" sz="2400" dirty="0" err="1">
                <a:latin typeface="Bahnschrift Condensed" panose="020B0502040204020203" pitchFamily="34" charset="0"/>
              </a:rPr>
              <a:t>Энгельмановы</a:t>
            </a:r>
            <a:r>
              <a:rPr lang="ru-RU" sz="2400" dirty="0">
                <a:latin typeface="Bahnschrift Condensed" panose="020B0502040204020203" pitchFamily="34" charset="0"/>
              </a:rPr>
              <a:t> поляны – озеро </a:t>
            </a:r>
            <a:r>
              <a:rPr lang="ru-RU" sz="2400" dirty="0" err="1">
                <a:latin typeface="Bahnschrift Condensed" panose="020B0502040204020203" pitchFamily="34" charset="0"/>
              </a:rPr>
              <a:t>Кардывач</a:t>
            </a:r>
            <a:r>
              <a:rPr lang="ru-RU" sz="2400" dirty="0">
                <a:latin typeface="Bahnschrift Condensed" panose="020B0502040204020203" pitchFamily="34" charset="0"/>
              </a:rPr>
              <a:t>»</a:t>
            </a:r>
          </a:p>
        </p:txBody>
      </p:sp>
      <p:sp>
        <p:nvSpPr>
          <p:cNvPr id="32" name="TextBox 31"/>
          <p:cNvSpPr txBox="1"/>
          <p:nvPr/>
        </p:nvSpPr>
        <p:spPr>
          <a:xfrm>
            <a:off x="312954" y="5349081"/>
            <a:ext cx="7946928" cy="1477328"/>
          </a:xfrm>
          <a:prstGeom prst="rect">
            <a:avLst/>
          </a:prstGeom>
          <a:noFill/>
        </p:spPr>
        <p:txBody>
          <a:bodyPr wrap="square" rtlCol="0">
            <a:spAutoFit/>
          </a:bodyPr>
          <a:lstStyle/>
          <a:p>
            <a:r>
              <a:rPr lang="ru-RU" dirty="0">
                <a:latin typeface="Bahnschrift Light Condensed" panose="020B0502040204020203" pitchFamily="34" charset="0"/>
              </a:rPr>
              <a:t>Маршрут линейный, начинается от </a:t>
            </a:r>
            <a:r>
              <a:rPr lang="ru-RU" dirty="0" err="1">
                <a:latin typeface="Bahnschrift Light Condensed" panose="020B0502040204020203" pitchFamily="34" charset="0"/>
              </a:rPr>
              <a:t>Энгельмановых</a:t>
            </a:r>
            <a:r>
              <a:rPr lang="ru-RU" dirty="0">
                <a:latin typeface="Bahnschrift Light Condensed" panose="020B0502040204020203" pitchFamily="34" charset="0"/>
              </a:rPr>
              <a:t> полян и пролегает вдоль долины реки </a:t>
            </a:r>
            <a:r>
              <a:rPr lang="ru-RU" dirty="0" err="1">
                <a:latin typeface="Bahnschrift Light Condensed" panose="020B0502040204020203" pitchFamily="34" charset="0"/>
              </a:rPr>
              <a:t>Мзымта</a:t>
            </a:r>
            <a:r>
              <a:rPr lang="ru-RU" dirty="0">
                <a:latin typeface="Bahnschrift Light Condensed" panose="020B0502040204020203" pitchFamily="34" charset="0"/>
              </a:rPr>
              <a:t> до озера </a:t>
            </a:r>
            <a:r>
              <a:rPr lang="ru-RU" dirty="0" err="1">
                <a:latin typeface="Bahnschrift Light Condensed" panose="020B0502040204020203" pitchFamily="34" charset="0"/>
              </a:rPr>
              <a:t>Кардывач</a:t>
            </a:r>
            <a:r>
              <a:rPr lang="ru-RU" dirty="0">
                <a:latin typeface="Bahnschrift Light Condensed" panose="020B0502040204020203" pitchFamily="34" charset="0"/>
              </a:rPr>
              <a:t> по правобережью реки. Хорошо набитая маркированная тропа проходит через пихтарник и </a:t>
            </a:r>
            <a:r>
              <a:rPr lang="ru-RU" dirty="0" err="1">
                <a:latin typeface="Bahnschrift Light Condensed" panose="020B0502040204020203" pitchFamily="34" charset="0"/>
              </a:rPr>
              <a:t>смешаные</a:t>
            </a:r>
            <a:r>
              <a:rPr lang="ru-RU" dirty="0">
                <a:latin typeface="Bahnschrift Light Condensed" panose="020B0502040204020203" pitchFamily="34" charset="0"/>
              </a:rPr>
              <a:t> </a:t>
            </a:r>
            <a:r>
              <a:rPr lang="ru-RU" dirty="0" smtClean="0">
                <a:latin typeface="Bahnschrift Light Condensed" panose="020B0502040204020203" pitchFamily="34" charset="0"/>
              </a:rPr>
              <a:t>леса. Тропу </a:t>
            </a:r>
            <a:r>
              <a:rPr lang="ru-RU" dirty="0">
                <a:latin typeface="Bahnschrift Light Condensed" panose="020B0502040204020203" pitchFamily="34" charset="0"/>
              </a:rPr>
              <a:t>пересекает более 30 </a:t>
            </a:r>
            <a:r>
              <a:rPr lang="ru-RU" dirty="0" smtClean="0">
                <a:latin typeface="Bahnschrift Light Condensed" panose="020B0502040204020203" pitchFamily="34" charset="0"/>
              </a:rPr>
              <a:t>ручьев, </a:t>
            </a:r>
            <a:r>
              <a:rPr lang="ru-RU" dirty="0">
                <a:latin typeface="Bahnschrift Light Condensed" panose="020B0502040204020203" pitchFamily="34" charset="0"/>
              </a:rPr>
              <a:t>впадающих в </a:t>
            </a:r>
            <a:r>
              <a:rPr lang="ru-RU" dirty="0" err="1">
                <a:latin typeface="Bahnschrift Light Condensed" panose="020B0502040204020203" pitchFamily="34" charset="0"/>
              </a:rPr>
              <a:t>р.Мзымта</a:t>
            </a:r>
            <a:r>
              <a:rPr lang="ru-RU" dirty="0">
                <a:latin typeface="Bahnschrift Light Condensed" panose="020B0502040204020203" pitchFamily="34" charset="0"/>
              </a:rPr>
              <a:t>. Движение по тропе занимает от 3,5 до 6 часов. </a:t>
            </a:r>
          </a:p>
        </p:txBody>
      </p:sp>
      <p:sp>
        <p:nvSpPr>
          <p:cNvPr id="28" name="TextBox 27"/>
          <p:cNvSpPr txBox="1"/>
          <p:nvPr/>
        </p:nvSpPr>
        <p:spPr>
          <a:xfrm>
            <a:off x="7925493" y="5871238"/>
            <a:ext cx="4444306" cy="923330"/>
          </a:xfrm>
          <a:prstGeom prst="rect">
            <a:avLst/>
          </a:prstGeom>
          <a:noFill/>
        </p:spPr>
        <p:txBody>
          <a:bodyPr wrap="square" rtlCol="0">
            <a:spAutoFit/>
          </a:bodyPr>
          <a:lstStyle/>
          <a:p>
            <a:r>
              <a:rPr lang="ru-RU" dirty="0" smtClean="0">
                <a:latin typeface="Bahnschrift Light Condensed" panose="020B0502040204020203" pitchFamily="34" charset="0"/>
              </a:rPr>
              <a:t>ФГБУ </a:t>
            </a:r>
            <a:r>
              <a:rPr lang="ru-RU" dirty="0">
                <a:latin typeface="Bahnschrift Light Condensed" panose="020B0502040204020203" pitchFamily="34" charset="0"/>
              </a:rPr>
              <a:t>«</a:t>
            </a:r>
            <a:r>
              <a:rPr lang="ru-RU" dirty="0" smtClean="0">
                <a:latin typeface="Bahnschrift Light Condensed" panose="020B0502040204020203" pitchFamily="34" charset="0"/>
              </a:rPr>
              <a:t>Кавказский </a:t>
            </a:r>
            <a:r>
              <a:rPr lang="ru-RU" dirty="0">
                <a:latin typeface="Bahnschrift Light Condensed" panose="020B0502040204020203" pitchFamily="34" charset="0"/>
              </a:rPr>
              <a:t>государственный природный биосферный </a:t>
            </a:r>
            <a:r>
              <a:rPr lang="ru-RU" dirty="0" smtClean="0">
                <a:latin typeface="Bahnschrift Light Condensed" panose="020B0502040204020203" pitchFamily="34" charset="0"/>
              </a:rPr>
              <a:t>заповедник </a:t>
            </a:r>
            <a:r>
              <a:rPr lang="ru-RU" dirty="0">
                <a:latin typeface="Bahnschrift Light Condensed" panose="020B0502040204020203" pitchFamily="34" charset="0"/>
              </a:rPr>
              <a:t>имени </a:t>
            </a:r>
            <a:r>
              <a:rPr lang="ru-RU" dirty="0" smtClean="0">
                <a:latin typeface="Bahnschrift Light Condensed" panose="020B0502040204020203" pitchFamily="34" charset="0"/>
              </a:rPr>
              <a:t>Х. Г. </a:t>
            </a:r>
            <a:r>
              <a:rPr lang="ru-RU" dirty="0">
                <a:latin typeface="Bahnschrift Light Condensed" panose="020B0502040204020203" pitchFamily="34" charset="0"/>
              </a:rPr>
              <a:t>Шапошникова»</a:t>
            </a:r>
          </a:p>
        </p:txBody>
      </p:sp>
    </p:spTree>
    <p:extLst>
      <p:ext uri="{BB962C8B-B14F-4D97-AF65-F5344CB8AC3E}">
        <p14:creationId xmlns:p14="http://schemas.microsoft.com/office/powerpoint/2010/main" val="1624806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16</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1-3</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суток</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ПГТ Красная поляна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Массив </a:t>
            </a:r>
            <a:r>
              <a:rPr lang="ru-RU" dirty="0" err="1">
                <a:latin typeface="Bahnschrift Light Condensed" panose="020B0502040204020203" pitchFamily="34" charset="0"/>
              </a:rPr>
              <a:t>Ачишхо</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838" y="1097232"/>
            <a:ext cx="5773312" cy="3848874"/>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892552"/>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6</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К</a:t>
            </a:r>
            <a:r>
              <a:rPr lang="ru-RU" sz="2400" dirty="0">
                <a:latin typeface="Bahnschrift Condensed" panose="020B0502040204020203" pitchFamily="34" charset="0"/>
              </a:rPr>
              <a:t> «К </a:t>
            </a:r>
            <a:r>
              <a:rPr lang="ru-RU" sz="2400" dirty="0" err="1">
                <a:latin typeface="Bahnschrift Condensed" panose="020B0502040204020203" pitchFamily="34" charset="0"/>
              </a:rPr>
              <a:t>Ачипсинским</a:t>
            </a:r>
            <a:r>
              <a:rPr lang="ru-RU" sz="2400" dirty="0">
                <a:latin typeface="Bahnschrift Condensed" panose="020B0502040204020203" pitchFamily="34" charset="0"/>
              </a:rPr>
              <a:t> водопадам до места отдыха "Купель"»</a:t>
            </a:r>
          </a:p>
        </p:txBody>
      </p:sp>
      <p:sp>
        <p:nvSpPr>
          <p:cNvPr id="32" name="TextBox 31"/>
          <p:cNvSpPr txBox="1"/>
          <p:nvPr/>
        </p:nvSpPr>
        <p:spPr>
          <a:xfrm>
            <a:off x="312954" y="5349081"/>
            <a:ext cx="7946928" cy="1477328"/>
          </a:xfrm>
          <a:prstGeom prst="rect">
            <a:avLst/>
          </a:prstGeom>
          <a:noFill/>
        </p:spPr>
        <p:txBody>
          <a:bodyPr wrap="square" rtlCol="0">
            <a:spAutoFit/>
          </a:bodyPr>
          <a:lstStyle/>
          <a:p>
            <a:r>
              <a:rPr lang="ru-RU" dirty="0">
                <a:latin typeface="Bahnschrift Light Condensed" panose="020B0502040204020203" pitchFamily="34" charset="0"/>
              </a:rPr>
              <a:t>Маршрут линейный, он предполагает подъем по лесной тропе в альпийскую зону массива </a:t>
            </a:r>
            <a:r>
              <a:rPr lang="ru-RU" dirty="0" err="1">
                <a:latin typeface="Bahnschrift Light Condensed" panose="020B0502040204020203" pitchFamily="34" charset="0"/>
              </a:rPr>
              <a:t>Ачишхо</a:t>
            </a:r>
            <a:r>
              <a:rPr lang="ru-RU" dirty="0" smtClean="0">
                <a:latin typeface="Bahnschrift Light Condensed" panose="020B0502040204020203" pitchFamily="34" charset="0"/>
              </a:rPr>
              <a:t>.</a:t>
            </a:r>
            <a:endParaRPr lang="ru-RU" dirty="0">
              <a:latin typeface="Bahnschrift Light Condensed" panose="020B0502040204020203" pitchFamily="34" charset="0"/>
            </a:endParaRPr>
          </a:p>
          <a:p>
            <a:r>
              <a:rPr lang="ru-RU" dirty="0" smtClean="0">
                <a:latin typeface="Bahnschrift Light Condensed" panose="020B0502040204020203" pitchFamily="34" charset="0"/>
              </a:rPr>
              <a:t>Маршрут очень прост для прохождения, подходит для непродолжительного </a:t>
            </a:r>
            <a:r>
              <a:rPr lang="ru-RU" dirty="0" err="1" smtClean="0">
                <a:latin typeface="Bahnschrift Light Condensed" panose="020B0502040204020203" pitchFamily="34" charset="0"/>
              </a:rPr>
              <a:t>треккинга</a:t>
            </a:r>
            <a:r>
              <a:rPr lang="ru-RU" dirty="0" smtClean="0">
                <a:latin typeface="Bahnschrift Light Condensed" panose="020B0502040204020203" pitchFamily="34" charset="0"/>
              </a:rPr>
              <a:t> и короткого знакомства с флорой и фауной Кавказского заповедника.</a:t>
            </a:r>
            <a:endParaRPr lang="ru-RU" dirty="0">
              <a:latin typeface="Bahnschrift Light Condensed" panose="020B0502040204020203" pitchFamily="34" charset="0"/>
            </a:endParaRPr>
          </a:p>
        </p:txBody>
      </p:sp>
      <p:sp>
        <p:nvSpPr>
          <p:cNvPr id="28" name="TextBox 27"/>
          <p:cNvSpPr txBox="1"/>
          <p:nvPr/>
        </p:nvSpPr>
        <p:spPr>
          <a:xfrm>
            <a:off x="7925493" y="5871238"/>
            <a:ext cx="4444306" cy="923330"/>
          </a:xfrm>
          <a:prstGeom prst="rect">
            <a:avLst/>
          </a:prstGeom>
          <a:noFill/>
        </p:spPr>
        <p:txBody>
          <a:bodyPr wrap="square" rtlCol="0">
            <a:spAutoFit/>
          </a:bodyPr>
          <a:lstStyle/>
          <a:p>
            <a:r>
              <a:rPr lang="ru-RU" dirty="0" smtClean="0">
                <a:latin typeface="Bahnschrift Light Condensed" panose="020B0502040204020203" pitchFamily="34" charset="0"/>
              </a:rPr>
              <a:t>ФГБУ </a:t>
            </a:r>
            <a:r>
              <a:rPr lang="ru-RU" dirty="0">
                <a:latin typeface="Bahnschrift Light Condensed" panose="020B0502040204020203" pitchFamily="34" charset="0"/>
              </a:rPr>
              <a:t>«</a:t>
            </a:r>
            <a:r>
              <a:rPr lang="ru-RU" dirty="0" smtClean="0">
                <a:latin typeface="Bahnschrift Light Condensed" panose="020B0502040204020203" pitchFamily="34" charset="0"/>
              </a:rPr>
              <a:t>Кавказский </a:t>
            </a:r>
            <a:r>
              <a:rPr lang="ru-RU" dirty="0">
                <a:latin typeface="Bahnschrift Light Condensed" panose="020B0502040204020203" pitchFamily="34" charset="0"/>
              </a:rPr>
              <a:t>государственный природный биосферный </a:t>
            </a:r>
            <a:r>
              <a:rPr lang="ru-RU" dirty="0" smtClean="0">
                <a:latin typeface="Bahnschrift Light Condensed" panose="020B0502040204020203" pitchFamily="34" charset="0"/>
              </a:rPr>
              <a:t>заповедник </a:t>
            </a:r>
            <a:r>
              <a:rPr lang="ru-RU" dirty="0">
                <a:latin typeface="Bahnschrift Light Condensed" panose="020B0502040204020203" pitchFamily="34" charset="0"/>
              </a:rPr>
              <a:t>имени </a:t>
            </a:r>
            <a:r>
              <a:rPr lang="ru-RU" dirty="0" smtClean="0">
                <a:latin typeface="Bahnschrift Light Condensed" panose="020B0502040204020203" pitchFamily="34" charset="0"/>
              </a:rPr>
              <a:t>Х. Г. </a:t>
            </a:r>
            <a:r>
              <a:rPr lang="ru-RU" dirty="0">
                <a:latin typeface="Bahnschrift Light Condensed" panose="020B0502040204020203" pitchFamily="34" charset="0"/>
              </a:rPr>
              <a:t>Шапошникова»</a:t>
            </a:r>
          </a:p>
        </p:txBody>
      </p:sp>
    </p:spTree>
    <p:extLst>
      <p:ext uri="{BB962C8B-B14F-4D97-AF65-F5344CB8AC3E}">
        <p14:creationId xmlns:p14="http://schemas.microsoft.com/office/powerpoint/2010/main" val="1961946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Красная поляна</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838" y="1097232"/>
            <a:ext cx="5773311" cy="3848874"/>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a:t>
            </a:r>
            <a:r>
              <a:rPr lang="en-US" sz="2400" dirty="0" smtClean="0">
                <a:solidFill>
                  <a:srgbClr val="FF0000"/>
                </a:solidFill>
                <a:latin typeface="Bahnschrift Condensed" panose="020B0502040204020203" pitchFamily="34" charset="0"/>
              </a:rPr>
              <a:t> </a:t>
            </a:r>
            <a:r>
              <a:rPr lang="ru-RU" sz="2400" dirty="0">
                <a:solidFill>
                  <a:srgbClr val="FF0000"/>
                </a:solidFill>
                <a:latin typeface="Bahnschrift Condensed" panose="020B0502040204020203" pitchFamily="34" charset="0"/>
              </a:rPr>
              <a:t>Г</a:t>
            </a:r>
            <a:r>
              <a:rPr lang="ru-RU" sz="2400" dirty="0" smtClean="0">
                <a:latin typeface="Bahnschrift Condensed" panose="020B0502040204020203" pitchFamily="34" charset="0"/>
              </a:rPr>
              <a:t> «Водопад </a:t>
            </a:r>
            <a:r>
              <a:rPr lang="ru-RU" sz="2400" dirty="0" err="1" smtClean="0">
                <a:latin typeface="Bahnschrift Condensed" panose="020B0502040204020203" pitchFamily="34" charset="0"/>
              </a:rPr>
              <a:t>Поликаря</a:t>
            </a:r>
            <a:r>
              <a:rPr lang="ru-RU" sz="2400" dirty="0" smtClean="0">
                <a:latin typeface="Bahnschrift Condensed" panose="020B0502040204020203" pitchFamily="34" charset="0"/>
              </a:rPr>
              <a:t>»</a:t>
            </a:r>
            <a:endParaRPr lang="ru-RU" sz="2400" dirty="0">
              <a:latin typeface="Bahnschrift Condensed" panose="020B0502040204020203" pitchFamily="34" charset="0"/>
            </a:endParaRPr>
          </a:p>
        </p:txBody>
      </p:sp>
      <p:sp>
        <p:nvSpPr>
          <p:cNvPr id="32" name="TextBox 31"/>
          <p:cNvSpPr txBox="1"/>
          <p:nvPr/>
        </p:nvSpPr>
        <p:spPr>
          <a:xfrm>
            <a:off x="312954" y="5349081"/>
            <a:ext cx="7946928" cy="1477328"/>
          </a:xfrm>
          <a:prstGeom prst="rect">
            <a:avLst/>
          </a:prstGeom>
          <a:noFill/>
        </p:spPr>
        <p:txBody>
          <a:bodyPr wrap="square" rtlCol="0">
            <a:spAutoFit/>
          </a:bodyPr>
          <a:lstStyle/>
          <a:p>
            <a:r>
              <a:rPr lang="ru-RU" dirty="0">
                <a:latin typeface="Bahnschrift Light Condensed" panose="020B0502040204020203" pitchFamily="34" charset="0"/>
              </a:rPr>
              <a:t>Маршрут линейный, К водопаду </a:t>
            </a:r>
            <a:r>
              <a:rPr lang="ru-RU" dirty="0" err="1">
                <a:latin typeface="Bahnschrift Light Condensed" panose="020B0502040204020203" pitchFamily="34" charset="0"/>
              </a:rPr>
              <a:t>Поликаря</a:t>
            </a:r>
            <a:r>
              <a:rPr lang="ru-RU" dirty="0">
                <a:latin typeface="Bahnschrift Light Condensed" panose="020B0502040204020203" pitchFamily="34" charset="0"/>
              </a:rPr>
              <a:t> проложена сеть канатных дорог. От финишной станции канатной дороги «Водопад </a:t>
            </a:r>
            <a:r>
              <a:rPr lang="ru-RU" dirty="0" err="1">
                <a:latin typeface="Bahnschrift Light Condensed" panose="020B0502040204020203" pitchFamily="34" charset="0"/>
              </a:rPr>
              <a:t>Поликаря</a:t>
            </a:r>
            <a:r>
              <a:rPr lang="ru-RU" dirty="0">
                <a:latin typeface="Bahnschrift Light Condensed" panose="020B0502040204020203" pitchFamily="34" charset="0"/>
              </a:rPr>
              <a:t>» начинается благоустроенная тропа, по которой путь к водопаду занимает не более получаса.</a:t>
            </a:r>
          </a:p>
          <a:p>
            <a:endParaRPr lang="ru-RU" dirty="0">
              <a:latin typeface="Bahnschrift Light Condensed" panose="020B0502040204020203" pitchFamily="34" charset="0"/>
            </a:endParaRPr>
          </a:p>
        </p:txBody>
      </p:sp>
    </p:spTree>
    <p:extLst>
      <p:ext uri="{BB962C8B-B14F-4D97-AF65-F5344CB8AC3E}">
        <p14:creationId xmlns:p14="http://schemas.microsoft.com/office/powerpoint/2010/main" val="2803282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3,6</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Красная поляна</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838" y="1099111"/>
            <a:ext cx="5773311" cy="3845115"/>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2</a:t>
            </a:r>
            <a:r>
              <a:rPr lang="en-US" sz="2400" dirty="0" smtClean="0">
                <a:solidFill>
                  <a:srgbClr val="FF0000"/>
                </a:solidFill>
                <a:latin typeface="Bahnschrift Condensed" panose="020B0502040204020203" pitchFamily="34" charset="0"/>
              </a:rPr>
              <a:t> </a:t>
            </a:r>
            <a:r>
              <a:rPr lang="ru-RU" sz="2400" dirty="0">
                <a:solidFill>
                  <a:srgbClr val="FF0000"/>
                </a:solidFill>
                <a:latin typeface="Bahnschrift Condensed" panose="020B0502040204020203" pitchFamily="34" charset="0"/>
              </a:rPr>
              <a:t>Г</a:t>
            </a:r>
            <a:r>
              <a:rPr lang="ru-RU" sz="2400" dirty="0" smtClean="0">
                <a:latin typeface="Bahnschrift Condensed" panose="020B0502040204020203" pitchFamily="34" charset="0"/>
              </a:rPr>
              <a:t> «Папоротниковая»</a:t>
            </a:r>
            <a:endParaRPr lang="ru-RU" sz="2400" dirty="0">
              <a:latin typeface="Bahnschrift Condensed" panose="020B0502040204020203" pitchFamily="34" charset="0"/>
            </a:endParaRPr>
          </a:p>
        </p:txBody>
      </p:sp>
      <p:sp>
        <p:nvSpPr>
          <p:cNvPr id="32" name="TextBox 31"/>
          <p:cNvSpPr txBox="1"/>
          <p:nvPr/>
        </p:nvSpPr>
        <p:spPr>
          <a:xfrm>
            <a:off x="357572" y="5225185"/>
            <a:ext cx="8223153" cy="2031325"/>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кольцевой, </a:t>
            </a:r>
            <a:r>
              <a:rPr lang="ru-RU" dirty="0">
                <a:latin typeface="Bahnschrift Light Condensed" panose="020B0502040204020203" pitchFamily="34" charset="0"/>
              </a:rPr>
              <a:t>В тенистом широколиственном лесу, богатом растениями и животными, проходит </a:t>
            </a:r>
            <a:r>
              <a:rPr lang="ru-RU" dirty="0" err="1">
                <a:latin typeface="Bahnschrift Light Condensed" panose="020B0502040204020203" pitchFamily="34" charset="0"/>
              </a:rPr>
              <a:t>экотропа</a:t>
            </a:r>
            <a:r>
              <a:rPr lang="ru-RU" dirty="0">
                <a:latin typeface="Bahnschrift Light Condensed" panose="020B0502040204020203" pitchFamily="34" charset="0"/>
              </a:rPr>
              <a:t> «Папоротниковая». Своё название она получила благодаря обилию папоротников на </a:t>
            </a:r>
            <a:r>
              <a:rPr lang="ru-RU" dirty="0" smtClean="0">
                <a:latin typeface="Bahnschrift Light Condensed" panose="020B0502040204020203" pitchFamily="34" charset="0"/>
              </a:rPr>
              <a:t>маршруте</a:t>
            </a:r>
            <a:r>
              <a:rPr lang="ru-RU" dirty="0">
                <a:latin typeface="Bahnschrift Light Condensed" panose="020B0502040204020203" pitchFamily="34" charset="0"/>
              </a:rPr>
              <a:t>. тропа «Папоротниковая» начинается от нижней станции канатной дороги «Старт Чемпиона» и финиширует у входа в Верёвочный парк на высоте +900 метров. </a:t>
            </a:r>
          </a:p>
          <a:p>
            <a:endParaRPr lang="ru-RU" dirty="0">
              <a:latin typeface="Bahnschrift Light Condensed" panose="020B0502040204020203" pitchFamily="34" charset="0"/>
            </a:endParaRPr>
          </a:p>
        </p:txBody>
      </p:sp>
    </p:spTree>
    <p:extLst>
      <p:ext uri="{BB962C8B-B14F-4D97-AF65-F5344CB8AC3E}">
        <p14:creationId xmlns:p14="http://schemas.microsoft.com/office/powerpoint/2010/main" val="3087850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1,7</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Отель </a:t>
            </a:r>
            <a:r>
              <a:rPr lang="en-US" dirty="0" smtClean="0">
                <a:latin typeface="Bahnschrift Light Condensed" panose="020B0502040204020203" pitchFamily="34" charset="0"/>
              </a:rPr>
              <a:t>RIXOS</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Поляна 960</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577" y="1097232"/>
            <a:ext cx="5131832" cy="3848874"/>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3</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Г</a:t>
            </a:r>
            <a:r>
              <a:rPr lang="ru-RU" sz="2400" dirty="0">
                <a:latin typeface="Bahnschrift Condensed" panose="020B0502040204020203" pitchFamily="34" charset="0"/>
              </a:rPr>
              <a:t> «Тропа здоровья 960»</a:t>
            </a:r>
          </a:p>
        </p:txBody>
      </p:sp>
      <p:sp>
        <p:nvSpPr>
          <p:cNvPr id="32" name="TextBox 31"/>
          <p:cNvSpPr txBox="1"/>
          <p:nvPr/>
        </p:nvSpPr>
        <p:spPr>
          <a:xfrm>
            <a:off x="503045" y="5244104"/>
            <a:ext cx="8223153" cy="1754326"/>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кольцевой, </a:t>
            </a:r>
            <a:r>
              <a:rPr lang="ru-RU" dirty="0">
                <a:latin typeface="Bahnschrift Light Condensed" panose="020B0502040204020203" pitchFamily="34" charset="0"/>
              </a:rPr>
              <a:t>начинается от отеля RIXOS, проходит мимо комплекса Горных бань “4 СТИХИИ”, пересекает ручей </a:t>
            </a:r>
            <a:r>
              <a:rPr lang="ru-RU" dirty="0" err="1">
                <a:latin typeface="Bahnschrift Light Condensed" panose="020B0502040204020203" pitchFamily="34" charset="0"/>
              </a:rPr>
              <a:t>Тобиаса</a:t>
            </a:r>
            <a:r>
              <a:rPr lang="ru-RU" dirty="0">
                <a:latin typeface="Bahnschrift Light Condensed" panose="020B0502040204020203" pitchFamily="34" charset="0"/>
              </a:rPr>
              <a:t>, поднимается до канатной дороги “Восточный лес” </a:t>
            </a:r>
            <a:r>
              <a:rPr lang="ru-RU" dirty="0" smtClean="0">
                <a:latin typeface="Bahnschrift Light Condensed" panose="020B0502040204020203" pitchFamily="34" charset="0"/>
              </a:rPr>
              <a:t>и </a:t>
            </a:r>
            <a:r>
              <a:rPr lang="ru-RU" dirty="0">
                <a:latin typeface="Bahnschrift Light Condensed" panose="020B0502040204020203" pitchFamily="34" charset="0"/>
              </a:rPr>
              <a:t>финиширует на Поляне 960. Тропа доступна для гостей с любым уровнем подготовки и подходит для активного отдыха всей семьей. </a:t>
            </a:r>
          </a:p>
          <a:p>
            <a:endParaRPr lang="ru-RU" dirty="0">
              <a:latin typeface="Bahnschrift Light Condensed" panose="020B0502040204020203" pitchFamily="34" charset="0"/>
            </a:endParaRPr>
          </a:p>
        </p:txBody>
      </p:sp>
    </p:spTree>
    <p:extLst>
      <p:ext uri="{BB962C8B-B14F-4D97-AF65-F5344CB8AC3E}">
        <p14:creationId xmlns:p14="http://schemas.microsoft.com/office/powerpoint/2010/main" val="67328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Поляна 960</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Поляна 960</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577" y="1311058"/>
            <a:ext cx="5131832" cy="3421221"/>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4</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Г</a:t>
            </a:r>
            <a:r>
              <a:rPr lang="ru-RU" sz="2400" dirty="0">
                <a:latin typeface="Bahnschrift Condensed" panose="020B0502040204020203" pitchFamily="34" charset="0"/>
              </a:rPr>
              <a:t> </a:t>
            </a:r>
            <a:r>
              <a:rPr lang="ru-RU" sz="2400" dirty="0" smtClean="0">
                <a:latin typeface="Bahnschrift Condensed" panose="020B0502040204020203" pitchFamily="34" charset="0"/>
              </a:rPr>
              <a:t>«Времена года»</a:t>
            </a:r>
            <a:endParaRPr lang="ru-RU" sz="2400" dirty="0">
              <a:latin typeface="Bahnschrift Condensed" panose="020B0502040204020203" pitchFamily="34" charset="0"/>
            </a:endParaRPr>
          </a:p>
        </p:txBody>
      </p:sp>
      <p:sp>
        <p:nvSpPr>
          <p:cNvPr id="32" name="TextBox 31"/>
          <p:cNvSpPr txBox="1"/>
          <p:nvPr/>
        </p:nvSpPr>
        <p:spPr>
          <a:xfrm>
            <a:off x="503045" y="5244104"/>
            <a:ext cx="8223153" cy="1754326"/>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кольцевой, </a:t>
            </a:r>
            <a:r>
              <a:rPr lang="ru-RU" dirty="0">
                <a:latin typeface="Bahnschrift Light Condensed" panose="020B0502040204020203" pitchFamily="34" charset="0"/>
              </a:rPr>
              <a:t>начинается на Поляне 960, проходит вдоль канатной дороги “Восточный лес”, пересекает </a:t>
            </a:r>
            <a:r>
              <a:rPr lang="ru-RU" dirty="0" err="1">
                <a:latin typeface="Bahnschrift Light Condensed" panose="020B0502040204020203" pitchFamily="34" charset="0"/>
              </a:rPr>
              <a:t>лавиноотводящую</a:t>
            </a:r>
            <a:r>
              <a:rPr lang="ru-RU" dirty="0">
                <a:latin typeface="Bahnschrift Light Condensed" panose="020B0502040204020203" pitchFamily="34" charset="0"/>
              </a:rPr>
              <a:t> дамбу, затем поднимается вверх к смотровой площадке, а оттуда спускается к месту старта. Тропа доступна для людей любого уровня подготовки, подходит для активного и познавательного отдыха.</a:t>
            </a:r>
          </a:p>
          <a:p>
            <a:endParaRPr lang="ru-RU" dirty="0">
              <a:latin typeface="Bahnschrift Light Condensed" panose="020B0502040204020203" pitchFamily="34" charset="0"/>
            </a:endParaRPr>
          </a:p>
        </p:txBody>
      </p:sp>
    </p:spTree>
    <p:extLst>
      <p:ext uri="{BB962C8B-B14F-4D97-AF65-F5344CB8AC3E}">
        <p14:creationId xmlns:p14="http://schemas.microsoft.com/office/powerpoint/2010/main" val="1549901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Черная Пирамида</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045" y="1120729"/>
            <a:ext cx="6472278" cy="3641224"/>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5</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Г</a:t>
            </a:r>
            <a:r>
              <a:rPr lang="ru-RU" sz="2400" dirty="0">
                <a:latin typeface="Bahnschrift Condensed" panose="020B0502040204020203" pitchFamily="34" charset="0"/>
              </a:rPr>
              <a:t> </a:t>
            </a:r>
            <a:r>
              <a:rPr lang="ru-RU" sz="2400" dirty="0" smtClean="0">
                <a:latin typeface="Bahnschrift Condensed" panose="020B0502040204020203" pitchFamily="34" charset="0"/>
              </a:rPr>
              <a:t>«Черная Пирамида»</a:t>
            </a:r>
            <a:endParaRPr lang="ru-RU" sz="2400" dirty="0">
              <a:latin typeface="Bahnschrift Condensed" panose="020B0502040204020203" pitchFamily="34" charset="0"/>
            </a:endParaRPr>
          </a:p>
        </p:txBody>
      </p:sp>
      <p:sp>
        <p:nvSpPr>
          <p:cNvPr id="32" name="TextBox 31"/>
          <p:cNvSpPr txBox="1"/>
          <p:nvPr/>
        </p:nvSpPr>
        <p:spPr>
          <a:xfrm>
            <a:off x="503045" y="5401547"/>
            <a:ext cx="8223153" cy="1200329"/>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линейный, </a:t>
            </a:r>
            <a:r>
              <a:rPr lang="ru-RU" dirty="0">
                <a:latin typeface="Bahnschrift Light Condensed" panose="020B0502040204020203" pitchFamily="34" charset="0"/>
              </a:rPr>
              <a:t>Желающие покорить высоту 2375 м могут продолжить восхождение на Чёрную Пирамиду по оборудованной альпинистской тропе </a:t>
            </a:r>
            <a:r>
              <a:rPr lang="ru-RU" dirty="0" err="1">
                <a:latin typeface="Bahnschrift Light Condensed" panose="020B0502040204020203" pitchFamily="34" charset="0"/>
              </a:rPr>
              <a:t>виа</a:t>
            </a:r>
            <a:r>
              <a:rPr lang="ru-RU" dirty="0">
                <a:latin typeface="Bahnschrift Light Condensed" panose="020B0502040204020203" pitchFamily="34" charset="0"/>
              </a:rPr>
              <a:t> феррата, доступной для гостей возрастом от 10 лет. На вершине установлен почтовый ящик откуда можно отправить открытку!</a:t>
            </a:r>
          </a:p>
        </p:txBody>
      </p:sp>
    </p:spTree>
    <p:extLst>
      <p:ext uri="{BB962C8B-B14F-4D97-AF65-F5344CB8AC3E}">
        <p14:creationId xmlns:p14="http://schemas.microsoft.com/office/powerpoint/2010/main" val="467964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583"/>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 name="TextBox 3"/>
          <p:cNvSpPr txBox="1"/>
          <p:nvPr/>
        </p:nvSpPr>
        <p:spPr>
          <a:xfrm>
            <a:off x="122864" y="103823"/>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Городской маршрут </a:t>
            </a:r>
            <a:r>
              <a:rPr lang="ru-RU" sz="2400" dirty="0" smtClean="0">
                <a:solidFill>
                  <a:srgbClr val="FF0000"/>
                </a:solidFill>
                <a:latin typeface="Bahnschrift Condensed" panose="020B0502040204020203" pitchFamily="34" charset="0"/>
              </a:rPr>
              <a:t>2</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С</a:t>
            </a:r>
            <a:r>
              <a:rPr lang="ru-RU" sz="2400" dirty="0" smtClean="0">
                <a:latin typeface="Bahnschrift Condensed" panose="020B0502040204020203" pitchFamily="34" charset="0"/>
              </a:rPr>
              <a:t> </a:t>
            </a:r>
            <a:r>
              <a:rPr lang="ru-RU" sz="2400" dirty="0">
                <a:latin typeface="Bahnschrift Condensed" panose="020B0502040204020203" pitchFamily="34" charset="0"/>
              </a:rPr>
              <a:t>«Музеи природы и культуры города Сочи»</a:t>
            </a:r>
          </a:p>
        </p:txBody>
      </p:sp>
      <p:sp>
        <p:nvSpPr>
          <p:cNvPr id="6" name="TextBox 5"/>
          <p:cNvSpPr txBox="1"/>
          <p:nvPr/>
        </p:nvSpPr>
        <p:spPr>
          <a:xfrm>
            <a:off x="8317522" y="1268904"/>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3"/>
          <a:stretch>
            <a:fillRect/>
          </a:stretch>
        </p:blipFill>
        <p:spPr>
          <a:xfrm>
            <a:off x="8031772" y="1285024"/>
            <a:ext cx="372208" cy="372208"/>
          </a:xfrm>
          <a:prstGeom prst="rect">
            <a:avLst/>
          </a:prstGeom>
        </p:spPr>
      </p:pic>
      <p:sp>
        <p:nvSpPr>
          <p:cNvPr id="9" name="TextBox 8"/>
          <p:cNvSpPr txBox="1"/>
          <p:nvPr/>
        </p:nvSpPr>
        <p:spPr>
          <a:xfrm>
            <a:off x="8437683" y="2166947"/>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4"/>
          <a:stretch>
            <a:fillRect/>
          </a:stretch>
        </p:blipFill>
        <p:spPr>
          <a:xfrm>
            <a:off x="8092096" y="2230278"/>
            <a:ext cx="345831" cy="345831"/>
          </a:xfrm>
          <a:prstGeom prst="rect">
            <a:avLst/>
          </a:prstGeom>
        </p:spPr>
      </p:pic>
      <p:sp>
        <p:nvSpPr>
          <p:cNvPr id="13" name="TextBox 12"/>
          <p:cNvSpPr txBox="1"/>
          <p:nvPr/>
        </p:nvSpPr>
        <p:spPr>
          <a:xfrm>
            <a:off x="8403980" y="4370080"/>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03980" y="3194644"/>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43054" y="5545516"/>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5"/>
          <a:stretch>
            <a:fillRect/>
          </a:stretch>
        </p:blipFill>
        <p:spPr>
          <a:xfrm>
            <a:off x="8069872" y="3244522"/>
            <a:ext cx="334108" cy="334108"/>
          </a:xfrm>
          <a:prstGeom prst="rect">
            <a:avLst/>
          </a:prstGeom>
        </p:spPr>
      </p:pic>
      <p:pic>
        <p:nvPicPr>
          <p:cNvPr id="17" name="Рисунок 16"/>
          <p:cNvPicPr>
            <a:picLocks noChangeAspect="1"/>
          </p:cNvPicPr>
          <p:nvPr/>
        </p:nvPicPr>
        <p:blipFill>
          <a:blip r:embed="rId5"/>
          <a:stretch>
            <a:fillRect/>
          </a:stretch>
        </p:blipFill>
        <p:spPr>
          <a:xfrm>
            <a:off x="8103575" y="4424259"/>
            <a:ext cx="334108" cy="334108"/>
          </a:xfrm>
          <a:prstGeom prst="rect">
            <a:avLst/>
          </a:prstGeom>
        </p:spPr>
      </p:pic>
      <p:pic>
        <p:nvPicPr>
          <p:cNvPr id="12" name="Рисунок 11"/>
          <p:cNvPicPr>
            <a:picLocks noChangeAspect="1"/>
          </p:cNvPicPr>
          <p:nvPr/>
        </p:nvPicPr>
        <p:blipFill>
          <a:blip r:embed="rId6"/>
          <a:stretch>
            <a:fillRect/>
          </a:stretch>
        </p:blipFill>
        <p:spPr>
          <a:xfrm>
            <a:off x="8065475" y="5621543"/>
            <a:ext cx="372208" cy="372208"/>
          </a:xfrm>
          <a:prstGeom prst="rect">
            <a:avLst/>
          </a:prstGeom>
        </p:spPr>
      </p:pic>
      <p:sp>
        <p:nvSpPr>
          <p:cNvPr id="18" name="TextBox 17"/>
          <p:cNvSpPr txBox="1"/>
          <p:nvPr/>
        </p:nvSpPr>
        <p:spPr>
          <a:xfrm>
            <a:off x="8437683" y="1640352"/>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км</a:t>
            </a:r>
            <a:endParaRPr lang="ru-RU" dirty="0">
              <a:latin typeface="Bahnschrift Light Condensed" panose="020B0502040204020203" pitchFamily="34" charset="0"/>
            </a:endParaRPr>
          </a:p>
        </p:txBody>
      </p:sp>
      <p:sp>
        <p:nvSpPr>
          <p:cNvPr id="20" name="TextBox 19"/>
          <p:cNvSpPr txBox="1"/>
          <p:nvPr/>
        </p:nvSpPr>
        <p:spPr>
          <a:xfrm>
            <a:off x="8437683" y="2669145"/>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a:t>
            </a:r>
            <a:endParaRPr lang="ru-RU" dirty="0">
              <a:latin typeface="Bahnschrift Light Condensed" panose="020B0502040204020203" pitchFamily="34" charset="0"/>
            </a:endParaRPr>
          </a:p>
        </p:txBody>
      </p:sp>
      <p:sp>
        <p:nvSpPr>
          <p:cNvPr id="21" name="TextBox 20"/>
          <p:cNvSpPr txBox="1"/>
          <p:nvPr/>
        </p:nvSpPr>
        <p:spPr>
          <a:xfrm>
            <a:off x="8539770" y="3629059"/>
            <a:ext cx="3552584" cy="646331"/>
          </a:xfrm>
          <a:prstGeom prst="rect">
            <a:avLst/>
          </a:prstGeom>
          <a:noFill/>
        </p:spPr>
        <p:txBody>
          <a:bodyPr wrap="square" rtlCol="0">
            <a:spAutoFit/>
          </a:bodyPr>
          <a:lstStyle/>
          <a:p>
            <a:r>
              <a:rPr lang="ru-RU" dirty="0" smtClean="0">
                <a:latin typeface="Bahnschrift Light Condensed" panose="020B0502040204020203" pitchFamily="34" charset="0"/>
              </a:rPr>
              <a:t>Летний театра парка              им. М. В. Фрунзе</a:t>
            </a:r>
            <a:endParaRPr lang="ru-RU" dirty="0">
              <a:latin typeface="Bahnschrift Light Condensed" panose="020B0502040204020203" pitchFamily="34" charset="0"/>
            </a:endParaRPr>
          </a:p>
        </p:txBody>
      </p:sp>
      <p:sp>
        <p:nvSpPr>
          <p:cNvPr id="22" name="TextBox 21"/>
          <p:cNvSpPr txBox="1"/>
          <p:nvPr/>
        </p:nvSpPr>
        <p:spPr>
          <a:xfrm>
            <a:off x="8539769" y="4763274"/>
            <a:ext cx="3488107" cy="646331"/>
          </a:xfrm>
          <a:prstGeom prst="rect">
            <a:avLst/>
          </a:prstGeom>
          <a:noFill/>
        </p:spPr>
        <p:txBody>
          <a:bodyPr wrap="square" rtlCol="0">
            <a:spAutoFit/>
          </a:bodyPr>
          <a:lstStyle/>
          <a:p>
            <a:r>
              <a:rPr lang="ru-RU" dirty="0" smtClean="0">
                <a:latin typeface="Bahnschrift Light Condensed" panose="020B0502040204020203" pitchFamily="34" charset="0"/>
              </a:rPr>
              <a:t>Сочинский государственный цирк</a:t>
            </a:r>
            <a:endParaRPr lang="ru-RU" dirty="0">
              <a:latin typeface="Bahnschrift Light Condensed" panose="020B0502040204020203" pitchFamily="34" charset="0"/>
            </a:endParaRPr>
          </a:p>
        </p:txBody>
      </p:sp>
      <p:sp>
        <p:nvSpPr>
          <p:cNvPr id="23" name="TextBox 22"/>
          <p:cNvSpPr txBox="1"/>
          <p:nvPr/>
        </p:nvSpPr>
        <p:spPr>
          <a:xfrm>
            <a:off x="8539769" y="5919080"/>
            <a:ext cx="3488107" cy="646331"/>
          </a:xfrm>
          <a:prstGeom prst="rect">
            <a:avLst/>
          </a:prstGeom>
          <a:noFill/>
        </p:spPr>
        <p:txBody>
          <a:bodyPr wrap="square" rtlCol="0">
            <a:spAutoFit/>
          </a:bodyPr>
          <a:lstStyle/>
          <a:p>
            <a:r>
              <a:rPr lang="ru-RU" dirty="0" smtClean="0">
                <a:latin typeface="Bahnschrift Light Condensed" panose="020B0502040204020203" pitchFamily="34" charset="0"/>
              </a:rPr>
              <a:t>Пешеходный, для самостоятельного туриста</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Маршрут следования</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7"/>
          <a:stretch>
            <a:fillRect/>
          </a:stretch>
        </p:blipFill>
        <p:spPr>
          <a:xfrm>
            <a:off x="122864" y="5022358"/>
            <a:ext cx="380181" cy="380181"/>
          </a:xfrm>
          <a:prstGeom prst="rect">
            <a:avLst/>
          </a:prstGeom>
        </p:spPr>
      </p:pic>
      <p:sp>
        <p:nvSpPr>
          <p:cNvPr id="26" name="TextBox 25"/>
          <p:cNvSpPr txBox="1"/>
          <p:nvPr/>
        </p:nvSpPr>
        <p:spPr>
          <a:xfrm>
            <a:off x="503045" y="5453183"/>
            <a:ext cx="6670988" cy="1200329"/>
          </a:xfrm>
          <a:prstGeom prst="rect">
            <a:avLst/>
          </a:prstGeom>
          <a:noFill/>
        </p:spPr>
        <p:txBody>
          <a:bodyPr wrap="square" rtlCol="0">
            <a:spAutoFit/>
          </a:bodyPr>
          <a:lstStyle/>
          <a:p>
            <a:r>
              <a:rPr lang="ru-RU" dirty="0">
                <a:latin typeface="Bahnschrift Light Condensed" panose="020B0502040204020203" pitchFamily="34" charset="0"/>
              </a:rPr>
              <a:t>«Летний театра </a:t>
            </a:r>
            <a:r>
              <a:rPr lang="ru-RU" dirty="0" smtClean="0">
                <a:latin typeface="Bahnschrift Light Condensed" panose="020B0502040204020203" pitchFamily="34" charset="0"/>
              </a:rPr>
              <a:t>парка им</a:t>
            </a:r>
            <a:r>
              <a:rPr lang="ru-RU" dirty="0">
                <a:latin typeface="Bahnschrift Light Condensed" panose="020B0502040204020203" pitchFamily="34" charset="0"/>
              </a:rPr>
              <a:t>. М. В. Фрунзе»          </a:t>
            </a:r>
            <a:r>
              <a:rPr lang="ru-RU" dirty="0" smtClean="0">
                <a:latin typeface="Bahnschrift Light Condensed" panose="020B0502040204020203" pitchFamily="34" charset="0"/>
              </a:rPr>
              <a:t>Фонтан – скульптура «Навигация»         Центральный стадион имени Славы Метревели         Парк «Дендрарий»        Сочинский</a:t>
            </a:r>
          </a:p>
          <a:p>
            <a:r>
              <a:rPr lang="ru-RU" dirty="0" smtClean="0">
                <a:latin typeface="Bahnschrift Light Condensed" panose="020B0502040204020203" pitchFamily="34" charset="0"/>
              </a:rPr>
              <a:t>Государственный Цирк. </a:t>
            </a:r>
            <a:endParaRPr lang="ru-RU" dirty="0">
              <a:latin typeface="Bahnschrift Light Condensed" panose="020B0502040204020203" pitchFamily="34" charset="0"/>
            </a:endParaRPr>
          </a:p>
        </p:txBody>
      </p:sp>
      <p:pic>
        <p:nvPicPr>
          <p:cNvPr id="27" name="Рисунок 26"/>
          <p:cNvPicPr>
            <a:picLocks noChangeAspect="1"/>
          </p:cNvPicPr>
          <p:nvPr/>
        </p:nvPicPr>
        <p:blipFill>
          <a:blip r:embed="rId8"/>
          <a:stretch>
            <a:fillRect/>
          </a:stretch>
        </p:blipFill>
        <p:spPr>
          <a:xfrm>
            <a:off x="4876797" y="5453183"/>
            <a:ext cx="430825" cy="430825"/>
          </a:xfrm>
          <a:prstGeom prst="rect">
            <a:avLst/>
          </a:prstGeom>
        </p:spPr>
      </p:pic>
      <p:pic>
        <p:nvPicPr>
          <p:cNvPr id="30" name="Рисунок 29"/>
          <p:cNvPicPr>
            <a:picLocks noChangeAspect="1"/>
          </p:cNvPicPr>
          <p:nvPr/>
        </p:nvPicPr>
        <p:blipFill>
          <a:blip r:embed="rId8"/>
          <a:stretch>
            <a:fillRect/>
          </a:stretch>
        </p:blipFill>
        <p:spPr>
          <a:xfrm>
            <a:off x="3295648" y="5699435"/>
            <a:ext cx="430825" cy="430825"/>
          </a:xfrm>
          <a:prstGeom prst="rect">
            <a:avLst/>
          </a:prstGeom>
        </p:spPr>
      </p:pic>
      <p:pic>
        <p:nvPicPr>
          <p:cNvPr id="29" name="Рисунок 28"/>
          <p:cNvPicPr>
            <a:picLocks noChangeAspect="1"/>
          </p:cNvPicPr>
          <p:nvPr/>
        </p:nvPicPr>
        <p:blipFill rotWithShape="1">
          <a:blip r:embed="rId9">
            <a:extLst>
              <a:ext uri="{28A0092B-C50C-407E-A947-70E740481C1C}">
                <a14:useLocalDpi xmlns:a14="http://schemas.microsoft.com/office/drawing/2010/main" val="0"/>
              </a:ext>
            </a:extLst>
          </a:blip>
          <a:srcRect b="10523"/>
          <a:stretch/>
        </p:blipFill>
        <p:spPr>
          <a:xfrm>
            <a:off x="301109" y="1584917"/>
            <a:ext cx="7277645" cy="2549289"/>
          </a:xfrm>
          <a:prstGeom prst="rect">
            <a:avLst/>
          </a:prstGeom>
        </p:spPr>
      </p:pic>
      <p:pic>
        <p:nvPicPr>
          <p:cNvPr id="28" name="Рисунок 27"/>
          <p:cNvPicPr>
            <a:picLocks noChangeAspect="1"/>
          </p:cNvPicPr>
          <p:nvPr/>
        </p:nvPicPr>
        <p:blipFill>
          <a:blip r:embed="rId8"/>
          <a:stretch>
            <a:fillRect/>
          </a:stretch>
        </p:blipFill>
        <p:spPr>
          <a:xfrm>
            <a:off x="2537311" y="5979811"/>
            <a:ext cx="430825" cy="430825"/>
          </a:xfrm>
          <a:prstGeom prst="rect">
            <a:avLst/>
          </a:prstGeom>
        </p:spPr>
      </p:pic>
      <p:pic>
        <p:nvPicPr>
          <p:cNvPr id="31" name="Рисунок 30"/>
          <p:cNvPicPr>
            <a:picLocks noChangeAspect="1"/>
          </p:cNvPicPr>
          <p:nvPr/>
        </p:nvPicPr>
        <p:blipFill>
          <a:blip r:embed="rId8"/>
          <a:stretch>
            <a:fillRect/>
          </a:stretch>
        </p:blipFill>
        <p:spPr>
          <a:xfrm>
            <a:off x="5107715" y="5996332"/>
            <a:ext cx="430825" cy="430825"/>
          </a:xfrm>
          <a:prstGeom prst="rect">
            <a:avLst/>
          </a:prstGeom>
        </p:spPr>
      </p:pic>
    </p:spTree>
    <p:extLst>
      <p:ext uri="{BB962C8B-B14F-4D97-AF65-F5344CB8AC3E}">
        <p14:creationId xmlns:p14="http://schemas.microsoft.com/office/powerpoint/2010/main" val="4956540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650 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30</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минут</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Цирк-2</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045" y="933603"/>
            <a:ext cx="5893735" cy="3929157"/>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6</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Г</a:t>
            </a:r>
            <a:r>
              <a:rPr lang="ru-RU" sz="2400" dirty="0">
                <a:latin typeface="Bahnschrift Condensed" panose="020B0502040204020203" pitchFamily="34" charset="0"/>
              </a:rPr>
              <a:t> </a:t>
            </a:r>
            <a:r>
              <a:rPr lang="ru-RU" sz="2400" dirty="0" smtClean="0">
                <a:latin typeface="Bahnschrift Condensed" panose="020B0502040204020203" pitchFamily="34" charset="0"/>
              </a:rPr>
              <a:t>«Цирк-2»</a:t>
            </a:r>
            <a:endParaRPr lang="ru-RU" sz="2400" dirty="0">
              <a:latin typeface="Bahnschrift Condensed" panose="020B0502040204020203" pitchFamily="34" charset="0"/>
            </a:endParaRPr>
          </a:p>
        </p:txBody>
      </p:sp>
      <p:sp>
        <p:nvSpPr>
          <p:cNvPr id="32" name="TextBox 31"/>
          <p:cNvSpPr txBox="1"/>
          <p:nvPr/>
        </p:nvSpPr>
        <p:spPr>
          <a:xfrm>
            <a:off x="503045" y="5401547"/>
            <a:ext cx="8223153" cy="1200329"/>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линейный, </a:t>
            </a:r>
            <a:r>
              <a:rPr lang="ru-RU" dirty="0">
                <a:latin typeface="Bahnschrift Light Condensed" panose="020B0502040204020203" pitchFamily="34" charset="0"/>
              </a:rPr>
              <a:t>В Цирк-2 от Поляны 2200 проложена экологическая тропа. </a:t>
            </a:r>
            <a:r>
              <a:rPr lang="ru-RU" dirty="0" smtClean="0">
                <a:latin typeface="Bahnschrift Light Condensed" panose="020B0502040204020203" pitchFamily="34" charset="0"/>
              </a:rPr>
              <a:t>Маршрут </a:t>
            </a:r>
            <a:r>
              <a:rPr lang="ru-RU" dirty="0">
                <a:latin typeface="Bahnschrift Light Condensed" panose="020B0502040204020203" pitchFamily="34" charset="0"/>
              </a:rPr>
              <a:t>позволяет поближе познакомиться с геологией </a:t>
            </a:r>
            <a:r>
              <a:rPr lang="ru-RU" dirty="0" err="1">
                <a:latin typeface="Bahnschrift Light Condensed" panose="020B0502040204020203" pitchFamily="34" charset="0"/>
              </a:rPr>
              <a:t>Аибги</a:t>
            </a:r>
            <a:r>
              <a:rPr lang="ru-RU" dirty="0">
                <a:latin typeface="Bahnschrift Light Condensed" panose="020B0502040204020203" pitchFamily="34" charset="0"/>
              </a:rPr>
              <a:t>, разглядеть обломки разных горных пород и доступен для гостей любого уровня физической подготовки.</a:t>
            </a:r>
          </a:p>
        </p:txBody>
      </p:sp>
    </p:spTree>
    <p:extLst>
      <p:ext uri="{BB962C8B-B14F-4D97-AF65-F5344CB8AC3E}">
        <p14:creationId xmlns:p14="http://schemas.microsoft.com/office/powerpoint/2010/main" val="2067249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a:latin typeface="Bahnschrift Light Condensed" panose="020B0502040204020203" pitchFamily="34" charset="0"/>
              </a:rPr>
              <a:t>9</a:t>
            </a:r>
            <a:r>
              <a:rPr lang="ru-RU" dirty="0" smtClean="0">
                <a:latin typeface="Bahnschrift Light Condensed" panose="020B0502040204020203" pitchFamily="34" charset="0"/>
              </a:rPr>
              <a:t>00 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30</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минут</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045" y="935914"/>
            <a:ext cx="5893735" cy="3924534"/>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7</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Г</a:t>
            </a:r>
            <a:r>
              <a:rPr lang="ru-RU" sz="2400" dirty="0">
                <a:latin typeface="Bahnschrift Condensed" panose="020B0502040204020203" pitchFamily="34" charset="0"/>
              </a:rPr>
              <a:t> </a:t>
            </a:r>
            <a:r>
              <a:rPr lang="ru-RU" sz="2400" dirty="0" smtClean="0">
                <a:latin typeface="Bahnschrift Condensed" panose="020B0502040204020203" pitchFamily="34" charset="0"/>
              </a:rPr>
              <a:t>«Реликтовый лес»</a:t>
            </a:r>
            <a:endParaRPr lang="ru-RU" sz="2400" dirty="0">
              <a:latin typeface="Bahnschrift Condensed" panose="020B0502040204020203" pitchFamily="34" charset="0"/>
            </a:endParaRPr>
          </a:p>
        </p:txBody>
      </p:sp>
      <p:sp>
        <p:nvSpPr>
          <p:cNvPr id="32" name="TextBox 31"/>
          <p:cNvSpPr txBox="1"/>
          <p:nvPr/>
        </p:nvSpPr>
        <p:spPr>
          <a:xfrm>
            <a:off x="503045" y="5401547"/>
            <a:ext cx="8223153" cy="1477328"/>
          </a:xfrm>
          <a:prstGeom prst="rect">
            <a:avLst/>
          </a:prstGeom>
          <a:noFill/>
        </p:spPr>
        <p:txBody>
          <a:bodyPr wrap="square" rtlCol="0">
            <a:spAutoFit/>
          </a:bodyPr>
          <a:lstStyle/>
          <a:p>
            <a:r>
              <a:rPr lang="ru-RU" dirty="0">
                <a:latin typeface="Bahnschrift Light Condensed" panose="020B0502040204020203" pitchFamily="34" charset="0"/>
              </a:rPr>
              <a:t>Тропа начинается от верхней станции канатной дороги «Реликтовый лес». Она доступна для посетителей любого уровня подготовки. Тут нет сложных подъёмов и спусков, что позволяет с комфортом насладиться дикой природой. На тропе есть беседка, где удобно расположиться для отдыха.</a:t>
            </a:r>
          </a:p>
        </p:txBody>
      </p:sp>
    </p:spTree>
    <p:extLst>
      <p:ext uri="{BB962C8B-B14F-4D97-AF65-F5344CB8AC3E}">
        <p14:creationId xmlns:p14="http://schemas.microsoft.com/office/powerpoint/2010/main" val="518550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1,8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en-US" dirty="0" smtClean="0">
                <a:latin typeface="Bahnschrift Light Condensed" panose="020B0502040204020203" pitchFamily="34" charset="0"/>
              </a:rPr>
              <a:t>2 </a:t>
            </a:r>
            <a:r>
              <a:rPr lang="ru-RU" dirty="0" smtClean="0">
                <a:latin typeface="Bahnschrift Light Condensed" panose="020B0502040204020203" pitchFamily="34" charset="0"/>
              </a:rPr>
              <a:t>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rotWithShape="1">
          <a:blip r:embed="rId9">
            <a:extLst>
              <a:ext uri="{28A0092B-C50C-407E-A947-70E740481C1C}">
                <a14:useLocalDpi xmlns:a14="http://schemas.microsoft.com/office/drawing/2010/main" val="0"/>
              </a:ext>
            </a:extLst>
          </a:blip>
          <a:srcRect b="9261"/>
          <a:stretch/>
        </p:blipFill>
        <p:spPr>
          <a:xfrm>
            <a:off x="450421" y="793246"/>
            <a:ext cx="6202240" cy="3922000"/>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8</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Г</a:t>
            </a:r>
            <a:r>
              <a:rPr lang="ru-RU" sz="2400" dirty="0">
                <a:latin typeface="Bahnschrift Condensed" panose="020B0502040204020203" pitchFamily="34" charset="0"/>
              </a:rPr>
              <a:t> </a:t>
            </a:r>
            <a:r>
              <a:rPr lang="ru-RU" sz="2400" dirty="0" smtClean="0">
                <a:latin typeface="Bahnschrift Condensed" panose="020B0502040204020203" pitchFamily="34" charset="0"/>
              </a:rPr>
              <a:t>«Поляна 1460»</a:t>
            </a:r>
            <a:endParaRPr lang="ru-RU" sz="2400" dirty="0">
              <a:latin typeface="Bahnschrift Condensed" panose="020B0502040204020203" pitchFamily="34" charset="0"/>
            </a:endParaRPr>
          </a:p>
        </p:txBody>
      </p:sp>
      <p:sp>
        <p:nvSpPr>
          <p:cNvPr id="32" name="TextBox 31"/>
          <p:cNvSpPr txBox="1"/>
          <p:nvPr/>
        </p:nvSpPr>
        <p:spPr>
          <a:xfrm>
            <a:off x="503045" y="5401547"/>
            <a:ext cx="8223153" cy="923330"/>
          </a:xfrm>
          <a:prstGeom prst="rect">
            <a:avLst/>
          </a:prstGeom>
          <a:noFill/>
        </p:spPr>
        <p:txBody>
          <a:bodyPr wrap="square" rtlCol="0">
            <a:spAutoFit/>
          </a:bodyPr>
          <a:lstStyle/>
          <a:p>
            <a:r>
              <a:rPr lang="ru-RU" dirty="0" smtClean="0">
                <a:latin typeface="Bahnschrift Light Condensed" panose="020B0502040204020203" pitchFamily="34" charset="0"/>
              </a:rPr>
              <a:t>Маршрут линейный</a:t>
            </a:r>
            <a:r>
              <a:rPr lang="ru-RU" dirty="0">
                <a:latin typeface="Bahnschrift Light Condensed" panose="020B0502040204020203" pitchFamily="34" charset="0"/>
              </a:rPr>
              <a:t>. Вы можете выбрать: пройти маршрут снизу вверх, сверху вниз или подняться и спуститься. Подъём средней сложности, идёт вдоль дамбы и широколиственного леса.</a:t>
            </a:r>
          </a:p>
        </p:txBody>
      </p:sp>
    </p:spTree>
    <p:extLst>
      <p:ext uri="{BB962C8B-B14F-4D97-AF65-F5344CB8AC3E}">
        <p14:creationId xmlns:p14="http://schemas.microsoft.com/office/powerpoint/2010/main" val="28587187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6,3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041" y="793245"/>
            <a:ext cx="6171134" cy="4114089"/>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9</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Г</a:t>
            </a:r>
            <a:r>
              <a:rPr lang="ru-RU" sz="2400" dirty="0">
                <a:latin typeface="Bahnschrift Condensed" panose="020B0502040204020203" pitchFamily="34" charset="0"/>
              </a:rPr>
              <a:t> «Водопад </a:t>
            </a:r>
            <a:r>
              <a:rPr lang="ru-RU" sz="2400" dirty="0" err="1">
                <a:latin typeface="Bahnschrift Condensed" panose="020B0502040204020203" pitchFamily="34" charset="0"/>
              </a:rPr>
              <a:t>Поликаря</a:t>
            </a:r>
            <a:r>
              <a:rPr lang="ru-RU" sz="2400" dirty="0">
                <a:latin typeface="Bahnschrift Condensed" panose="020B0502040204020203" pitchFamily="34" charset="0"/>
              </a:rPr>
              <a:t> трекинг»</a:t>
            </a:r>
          </a:p>
        </p:txBody>
      </p:sp>
      <p:sp>
        <p:nvSpPr>
          <p:cNvPr id="32" name="TextBox 31"/>
          <p:cNvSpPr txBox="1"/>
          <p:nvPr/>
        </p:nvSpPr>
        <p:spPr>
          <a:xfrm>
            <a:off x="503045" y="5401547"/>
            <a:ext cx="8223153" cy="1477328"/>
          </a:xfrm>
          <a:prstGeom prst="rect">
            <a:avLst/>
          </a:prstGeom>
          <a:noFill/>
        </p:spPr>
        <p:txBody>
          <a:bodyPr wrap="square" rtlCol="0">
            <a:spAutoFit/>
          </a:bodyPr>
          <a:lstStyle/>
          <a:p>
            <a:r>
              <a:rPr lang="ru-RU" dirty="0" smtClean="0">
                <a:latin typeface="Bahnschrift Light Condensed" panose="020B0502040204020203" pitchFamily="34" charset="0"/>
              </a:rPr>
              <a:t>Маршрут линейный</a:t>
            </a:r>
            <a:r>
              <a:rPr lang="ru-RU" dirty="0">
                <a:latin typeface="Bahnschrift Light Condensed" panose="020B0502040204020203" pitchFamily="34" charset="0"/>
              </a:rPr>
              <a:t>. начинается на Поляне 960 от комплекса Горных бань «4 СТИХИИ</a:t>
            </a:r>
            <a:r>
              <a:rPr lang="ru-RU" dirty="0" smtClean="0">
                <a:latin typeface="Bahnschrift Light Condensed" panose="020B0502040204020203" pitchFamily="34" charset="0"/>
              </a:rPr>
              <a:t>». </a:t>
            </a:r>
            <a:r>
              <a:rPr lang="ru-RU" dirty="0">
                <a:latin typeface="Bahnschrift Light Condensed" panose="020B0502040204020203" pitchFamily="34" charset="0"/>
              </a:rPr>
              <a:t>Путешествие по тропе занимает около 4 часов и требует хорошего уровня подготовки. Рекомендуется надевать закрытую походную обувь, брать с собой питьевую воду, пользоваться </a:t>
            </a:r>
            <a:r>
              <a:rPr lang="ru-RU" dirty="0" err="1">
                <a:latin typeface="Bahnschrift Light Condensed" panose="020B0502040204020203" pitchFamily="34" charset="0"/>
              </a:rPr>
              <a:t>трекинговыми</a:t>
            </a:r>
            <a:r>
              <a:rPr lang="ru-RU" dirty="0">
                <a:latin typeface="Bahnschrift Light Condensed" panose="020B0502040204020203" pitchFamily="34" charset="0"/>
              </a:rPr>
              <a:t> палками. </a:t>
            </a:r>
          </a:p>
        </p:txBody>
      </p:sp>
    </p:spTree>
    <p:extLst>
      <p:ext uri="{BB962C8B-B14F-4D97-AF65-F5344CB8AC3E}">
        <p14:creationId xmlns:p14="http://schemas.microsoft.com/office/powerpoint/2010/main" val="3538807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3,5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041" y="793245"/>
            <a:ext cx="6171133" cy="4114089"/>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10</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Г</a:t>
            </a:r>
            <a:r>
              <a:rPr lang="ru-RU" sz="2400" dirty="0">
                <a:latin typeface="Bahnschrift Condensed" panose="020B0502040204020203" pitchFamily="34" charset="0"/>
              </a:rPr>
              <a:t> </a:t>
            </a:r>
            <a:r>
              <a:rPr lang="ru-RU" sz="2400" dirty="0" smtClean="0">
                <a:latin typeface="Bahnschrift Condensed" panose="020B0502040204020203" pitchFamily="34" charset="0"/>
              </a:rPr>
              <a:t>«Альпийские луга»</a:t>
            </a:r>
            <a:endParaRPr lang="ru-RU" sz="2400" dirty="0">
              <a:latin typeface="Bahnschrift Condensed" panose="020B0502040204020203" pitchFamily="34" charset="0"/>
            </a:endParaRPr>
          </a:p>
        </p:txBody>
      </p:sp>
      <p:sp>
        <p:nvSpPr>
          <p:cNvPr id="32" name="TextBox 31"/>
          <p:cNvSpPr txBox="1"/>
          <p:nvPr/>
        </p:nvSpPr>
        <p:spPr>
          <a:xfrm>
            <a:off x="503045" y="5401547"/>
            <a:ext cx="8223153" cy="1477328"/>
          </a:xfrm>
          <a:prstGeom prst="rect">
            <a:avLst/>
          </a:prstGeom>
          <a:noFill/>
        </p:spPr>
        <p:txBody>
          <a:bodyPr wrap="square" rtlCol="0">
            <a:spAutoFit/>
          </a:bodyPr>
          <a:lstStyle/>
          <a:p>
            <a:r>
              <a:rPr lang="ru-RU" dirty="0">
                <a:latin typeface="Bahnschrift Light Condensed" panose="020B0502040204020203" pitchFamily="34" charset="0"/>
              </a:rPr>
              <a:t>Тропа радиальная. Она начинается от Поляны 2200, затем спускается в Цирк-1 и возвращается назад. На маршруте есть беседка, в которой можно отдохнуть, перекусить или укрыться от непогоды.</a:t>
            </a:r>
          </a:p>
          <a:p>
            <a:endParaRPr lang="ru-RU" dirty="0">
              <a:latin typeface="Bahnschrift Light Condensed" panose="020B0502040204020203" pitchFamily="34" charset="0"/>
            </a:endParaRPr>
          </a:p>
          <a:p>
            <a:r>
              <a:rPr lang="ru-RU" dirty="0" smtClean="0">
                <a:latin typeface="Bahnschrift Light Condensed" panose="020B0502040204020203" pitchFamily="34" charset="0"/>
              </a:rPr>
              <a:t> </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2415445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500 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30</a:t>
            </a:r>
            <a:r>
              <a:rPr lang="en-US" dirty="0" smtClean="0">
                <a:latin typeface="Bahnschrift Light Condensed" panose="020B0502040204020203" pitchFamily="34" charset="0"/>
              </a:rPr>
              <a:t> </a:t>
            </a:r>
            <a:r>
              <a:rPr lang="ru-RU" dirty="0" smtClean="0">
                <a:latin typeface="Bahnschrift Light Condensed" panose="020B0502040204020203" pitchFamily="34" charset="0"/>
              </a:rPr>
              <a:t>минут</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rotWithShape="1">
          <a:blip r:embed="rId9">
            <a:extLst>
              <a:ext uri="{28A0092B-C50C-407E-A947-70E740481C1C}">
                <a14:useLocalDpi xmlns:a14="http://schemas.microsoft.com/office/drawing/2010/main" val="0"/>
              </a:ext>
            </a:extLst>
          </a:blip>
          <a:srcRect r="2431"/>
          <a:stretch/>
        </p:blipFill>
        <p:spPr>
          <a:xfrm>
            <a:off x="611855" y="793245"/>
            <a:ext cx="6017545" cy="4114089"/>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11</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Г</a:t>
            </a:r>
            <a:r>
              <a:rPr lang="ru-RU" sz="2400" dirty="0">
                <a:latin typeface="Bahnschrift Condensed" panose="020B0502040204020203" pitchFamily="34" charset="0"/>
              </a:rPr>
              <a:t> </a:t>
            </a:r>
            <a:r>
              <a:rPr lang="ru-RU" sz="2400" dirty="0" smtClean="0">
                <a:latin typeface="Bahnschrift Condensed" panose="020B0502040204020203" pitchFamily="34" charset="0"/>
              </a:rPr>
              <a:t>«Водопад Медвежий»</a:t>
            </a:r>
            <a:endParaRPr lang="ru-RU" sz="2400" dirty="0">
              <a:latin typeface="Bahnschrift Condensed" panose="020B0502040204020203" pitchFamily="34" charset="0"/>
            </a:endParaRPr>
          </a:p>
        </p:txBody>
      </p:sp>
      <p:sp>
        <p:nvSpPr>
          <p:cNvPr id="32" name="TextBox 31"/>
          <p:cNvSpPr txBox="1"/>
          <p:nvPr/>
        </p:nvSpPr>
        <p:spPr>
          <a:xfrm>
            <a:off x="503045" y="5401547"/>
            <a:ext cx="8223153" cy="1754326"/>
          </a:xfrm>
          <a:prstGeom prst="rect">
            <a:avLst/>
          </a:prstGeom>
          <a:noFill/>
        </p:spPr>
        <p:txBody>
          <a:bodyPr wrap="square" rtlCol="0">
            <a:spAutoFit/>
          </a:bodyPr>
          <a:lstStyle/>
          <a:p>
            <a:r>
              <a:rPr lang="ru-RU" dirty="0">
                <a:latin typeface="Bahnschrift Light Condensed" panose="020B0502040204020203" pitchFamily="34" charset="0"/>
              </a:rPr>
              <a:t>Тропа радиальная. Она начинается от нижней станции кресельной канатной дороги «</a:t>
            </a:r>
            <a:r>
              <a:rPr lang="ru-RU" dirty="0" err="1">
                <a:latin typeface="Bahnschrift Light Condensed" panose="020B0502040204020203" pitchFamily="34" charset="0"/>
              </a:rPr>
              <a:t>Аибга</a:t>
            </a:r>
            <a:r>
              <a:rPr lang="ru-RU" dirty="0">
                <a:latin typeface="Bahnschrift Light Condensed" panose="020B0502040204020203" pitchFamily="34" charset="0"/>
              </a:rPr>
              <a:t>» к часовне святых Веры, Надежды, Любови и матери их Софии, затем спускается вниз по горнолыжной трассе до подножия водопада. Тропа проходит по альпийским лугам и субальпийскому криволесью. </a:t>
            </a:r>
          </a:p>
          <a:p>
            <a:r>
              <a:rPr lang="ru-RU" dirty="0" smtClean="0">
                <a:latin typeface="Bahnschrift Light Condensed" panose="020B0502040204020203" pitchFamily="34" charset="0"/>
              </a:rPr>
              <a:t> </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1468540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1,6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 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855" y="844441"/>
            <a:ext cx="6017545" cy="4011696"/>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13</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Г</a:t>
            </a:r>
            <a:r>
              <a:rPr lang="ru-RU" sz="2400" dirty="0">
                <a:latin typeface="Bahnschrift Condensed" panose="020B0502040204020203" pitchFamily="34" charset="0"/>
              </a:rPr>
              <a:t> </a:t>
            </a:r>
            <a:r>
              <a:rPr lang="ru-RU" sz="2400" dirty="0" smtClean="0">
                <a:latin typeface="Bahnschrift Condensed" panose="020B0502040204020203" pitchFamily="34" charset="0"/>
              </a:rPr>
              <a:t>«Перевал </a:t>
            </a:r>
            <a:r>
              <a:rPr lang="ru-RU" sz="2400" dirty="0" err="1" smtClean="0">
                <a:latin typeface="Bahnschrift Condensed" panose="020B0502040204020203" pitchFamily="34" charset="0"/>
              </a:rPr>
              <a:t>Аибга</a:t>
            </a:r>
            <a:r>
              <a:rPr lang="ru-RU" sz="2400" dirty="0" smtClean="0">
                <a:latin typeface="Bahnschrift Condensed" panose="020B0502040204020203" pitchFamily="34" charset="0"/>
              </a:rPr>
              <a:t>»</a:t>
            </a:r>
            <a:endParaRPr lang="ru-RU" sz="2400" dirty="0">
              <a:latin typeface="Bahnschrift Condensed" panose="020B0502040204020203" pitchFamily="34" charset="0"/>
            </a:endParaRPr>
          </a:p>
        </p:txBody>
      </p:sp>
      <p:sp>
        <p:nvSpPr>
          <p:cNvPr id="32" name="TextBox 31"/>
          <p:cNvSpPr txBox="1"/>
          <p:nvPr/>
        </p:nvSpPr>
        <p:spPr>
          <a:xfrm>
            <a:off x="503045" y="5401547"/>
            <a:ext cx="8223153" cy="1200329"/>
          </a:xfrm>
          <a:prstGeom prst="rect">
            <a:avLst/>
          </a:prstGeom>
          <a:noFill/>
        </p:spPr>
        <p:txBody>
          <a:bodyPr wrap="square" rtlCol="0">
            <a:spAutoFit/>
          </a:bodyPr>
          <a:lstStyle/>
          <a:p>
            <a:r>
              <a:rPr lang="ru-RU" dirty="0">
                <a:latin typeface="Bahnschrift Light Condensed" panose="020B0502040204020203" pitchFamily="34" charset="0"/>
              </a:rPr>
              <a:t>Маршрут линейный. </a:t>
            </a:r>
            <a:r>
              <a:rPr lang="ru-RU" dirty="0" err="1">
                <a:latin typeface="Bahnschrift Light Condensed" panose="020B0502040204020203" pitchFamily="34" charset="0"/>
              </a:rPr>
              <a:t>Экотропа</a:t>
            </a:r>
            <a:r>
              <a:rPr lang="ru-RU" dirty="0">
                <a:latin typeface="Bahnschrift Light Condensed" panose="020B0502040204020203" pitchFamily="34" charset="0"/>
              </a:rPr>
              <a:t> расположена на северном склоне горного массива </a:t>
            </a:r>
            <a:r>
              <a:rPr lang="ru-RU" dirty="0" err="1">
                <a:latin typeface="Bahnschrift Light Condensed" panose="020B0502040204020203" pitchFamily="34" charset="0"/>
              </a:rPr>
              <a:t>Аибга</a:t>
            </a:r>
            <a:r>
              <a:rPr lang="ru-RU" dirty="0">
                <a:latin typeface="Bahnschrift Light Condensed" panose="020B0502040204020203" pitchFamily="34" charset="0"/>
              </a:rPr>
              <a:t> в Цирке-3. Она начинается на высоте +2300 м у вершины Черная Пирамида и идёт на восток до перевала</a:t>
            </a:r>
            <a:r>
              <a:rPr lang="ru-RU" dirty="0" smtClean="0">
                <a:latin typeface="Bahnschrift Light Condensed" panose="020B0502040204020203" pitchFamily="34" charset="0"/>
              </a:rPr>
              <a:t>.</a:t>
            </a:r>
            <a:endParaRPr lang="ru-RU" dirty="0">
              <a:latin typeface="Bahnschrift Light Condensed" panose="020B0502040204020203" pitchFamily="34" charset="0"/>
            </a:endParaRPr>
          </a:p>
          <a:p>
            <a:r>
              <a:rPr lang="ru-RU" dirty="0" err="1">
                <a:latin typeface="Bahnschrift Light Condensed" panose="020B0502040204020203" pitchFamily="34" charset="0"/>
              </a:rPr>
              <a:t>Экотропа</a:t>
            </a:r>
            <a:r>
              <a:rPr lang="ru-RU" dirty="0">
                <a:latin typeface="Bahnschrift Light Condensed" panose="020B0502040204020203" pitchFamily="34" charset="0"/>
              </a:rPr>
              <a:t> подходит взрослым и детям старше 16 лет. </a:t>
            </a:r>
          </a:p>
        </p:txBody>
      </p:sp>
    </p:spTree>
    <p:extLst>
      <p:ext uri="{BB962C8B-B14F-4D97-AF65-F5344CB8AC3E}">
        <p14:creationId xmlns:p14="http://schemas.microsoft.com/office/powerpoint/2010/main" val="9434723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3,5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 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Красная поляна</a:t>
            </a:r>
            <a:endParaRPr lang="ru-RU" dirty="0">
              <a:latin typeface="Bahnschrift Light Condensed" panose="020B0502040204020203" pitchFamily="34" charset="0"/>
            </a:endParaRP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855" y="844441"/>
            <a:ext cx="6017544" cy="4011696"/>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14</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Г</a:t>
            </a:r>
            <a:r>
              <a:rPr lang="ru-RU" sz="2400" dirty="0">
                <a:latin typeface="Bahnschrift Condensed" panose="020B0502040204020203" pitchFamily="34" charset="0"/>
              </a:rPr>
              <a:t> </a:t>
            </a:r>
            <a:r>
              <a:rPr lang="ru-RU" sz="2400" dirty="0" smtClean="0">
                <a:latin typeface="Bahnschrift Condensed" panose="020B0502040204020203" pitchFamily="34" charset="0"/>
              </a:rPr>
              <a:t>«Два водопада»</a:t>
            </a:r>
            <a:endParaRPr lang="ru-RU" sz="2400" dirty="0">
              <a:latin typeface="Bahnschrift Condensed" panose="020B0502040204020203" pitchFamily="34" charset="0"/>
            </a:endParaRPr>
          </a:p>
        </p:txBody>
      </p:sp>
      <p:sp>
        <p:nvSpPr>
          <p:cNvPr id="32" name="TextBox 31"/>
          <p:cNvSpPr txBox="1"/>
          <p:nvPr/>
        </p:nvSpPr>
        <p:spPr>
          <a:xfrm>
            <a:off x="503045" y="5401547"/>
            <a:ext cx="8223153" cy="1754326"/>
          </a:xfrm>
          <a:prstGeom prst="rect">
            <a:avLst/>
          </a:prstGeom>
          <a:noFill/>
        </p:spPr>
        <p:txBody>
          <a:bodyPr wrap="square" rtlCol="0">
            <a:spAutoFit/>
          </a:bodyPr>
          <a:lstStyle/>
          <a:p>
            <a:r>
              <a:rPr lang="ru-RU" dirty="0" smtClean="0">
                <a:latin typeface="Bahnschrift Light Condensed" panose="020B0502040204020203" pitchFamily="34" charset="0"/>
              </a:rPr>
              <a:t>Маршрут линейный</a:t>
            </a:r>
            <a:r>
              <a:rPr lang="ru-RU" dirty="0">
                <a:latin typeface="Bahnschrift Light Condensed" panose="020B0502040204020203" pitchFamily="34" charset="0"/>
              </a:rPr>
              <a:t>. Вы можете выбрать самостоятельно: начать маршрут от водопада </a:t>
            </a:r>
            <a:r>
              <a:rPr lang="ru-RU" dirty="0" err="1">
                <a:latin typeface="Bahnschrift Light Condensed" panose="020B0502040204020203" pitchFamily="34" charset="0"/>
              </a:rPr>
              <a:t>Поликаря</a:t>
            </a:r>
            <a:r>
              <a:rPr lang="ru-RU" dirty="0">
                <a:latin typeface="Bahnschrift Light Condensed" panose="020B0502040204020203" pitchFamily="34" charset="0"/>
              </a:rPr>
              <a:t> и подняться к водопаду Медвежьему в Цирке-2, либо наоборот пройти маршрут вниз.  Для более комфортного прохождения маршрута рекомендуем вам взять гида в Бюро Приключений. </a:t>
            </a:r>
          </a:p>
          <a:p>
            <a:r>
              <a:rPr lang="ru-RU" dirty="0" smtClean="0">
                <a:latin typeface="Bahnschrift Light Condensed" panose="020B0502040204020203" pitchFamily="34" charset="0"/>
              </a:rPr>
              <a:t> </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1273067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1,8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 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53" y="1577742"/>
            <a:ext cx="7027115" cy="2887855"/>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smtClean="0">
                <a:latin typeface="Bahnschrift Condensed" panose="020B0502040204020203" pitchFamily="34" charset="0"/>
              </a:rPr>
              <a:t> «Тропа Йети»</a:t>
            </a:r>
            <a:endParaRPr lang="ru-RU" sz="2400" dirty="0">
              <a:latin typeface="Bahnschrift Condensed" panose="020B0502040204020203" pitchFamily="34" charset="0"/>
            </a:endParaRPr>
          </a:p>
        </p:txBody>
      </p:sp>
      <p:sp>
        <p:nvSpPr>
          <p:cNvPr id="32" name="TextBox 31"/>
          <p:cNvSpPr txBox="1"/>
          <p:nvPr/>
        </p:nvSpPr>
        <p:spPr>
          <a:xfrm>
            <a:off x="441788" y="5393531"/>
            <a:ext cx="8223153" cy="1754326"/>
          </a:xfrm>
          <a:prstGeom prst="rect">
            <a:avLst/>
          </a:prstGeom>
          <a:noFill/>
        </p:spPr>
        <p:txBody>
          <a:bodyPr wrap="square" rtlCol="0">
            <a:spAutoFit/>
          </a:bodyPr>
          <a:lstStyle/>
          <a:p>
            <a:r>
              <a:rPr lang="ru-RU" dirty="0">
                <a:latin typeface="Bahnschrift Light Condensed" panose="020B0502040204020203" pitchFamily="34" charset="0"/>
              </a:rPr>
              <a:t>Маршрут линейный. Прогулка будет проходить вдоль заповедного леса и приведет нас к «Йети Парку» — это такой веревочный парк развлечений в тени леса. Что взять с собой: удобная одежда, </a:t>
            </a:r>
            <a:r>
              <a:rPr lang="ru-RU" dirty="0" err="1">
                <a:latin typeface="Bahnschrift Light Condensed" panose="020B0502040204020203" pitchFamily="34" charset="0"/>
              </a:rPr>
              <a:t>треккинговая</a:t>
            </a:r>
            <a:r>
              <a:rPr lang="ru-RU" dirty="0">
                <a:latin typeface="Bahnschrift Light Condensed" panose="020B0502040204020203" pitchFamily="34" charset="0"/>
              </a:rPr>
              <a:t> обувь, питьевая вода, крем с SPF и очки, а также головной убор.</a:t>
            </a:r>
          </a:p>
          <a:p>
            <a:endParaRPr lang="ru-RU" dirty="0">
              <a:latin typeface="Bahnschrift Light Condensed" panose="020B0502040204020203" pitchFamily="34" charset="0"/>
            </a:endParaRPr>
          </a:p>
          <a:p>
            <a:r>
              <a:rPr lang="ru-RU" dirty="0" smtClean="0">
                <a:latin typeface="Bahnschrift Light Condensed" panose="020B0502040204020203" pitchFamily="34" charset="0"/>
              </a:rPr>
              <a:t> </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26253902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1,8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1,3 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Вело-Пешеходный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373" y="1385090"/>
            <a:ext cx="7069902" cy="2905439"/>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2</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«Вело-пешеходная трасса </a:t>
            </a:r>
            <a:r>
              <a:rPr lang="en-US" sz="2400" dirty="0">
                <a:latin typeface="Bahnschrift Condensed" panose="020B0502040204020203" pitchFamily="34" charset="0"/>
              </a:rPr>
              <a:t>B-One</a:t>
            </a:r>
            <a:r>
              <a:rPr lang="ru-RU" sz="2400" dirty="0" smtClean="0">
                <a:latin typeface="Bahnschrift Condensed" panose="020B0502040204020203" pitchFamily="34" charset="0"/>
              </a:rPr>
              <a:t>»</a:t>
            </a:r>
            <a:endParaRPr lang="ru-RU" sz="2400" dirty="0">
              <a:latin typeface="Bahnschrift Condensed" panose="020B0502040204020203" pitchFamily="34" charset="0"/>
            </a:endParaRPr>
          </a:p>
        </p:txBody>
      </p:sp>
      <p:sp>
        <p:nvSpPr>
          <p:cNvPr id="32" name="TextBox 31"/>
          <p:cNvSpPr txBox="1"/>
          <p:nvPr/>
        </p:nvSpPr>
        <p:spPr>
          <a:xfrm>
            <a:off x="441788" y="5393531"/>
            <a:ext cx="8223153" cy="1754326"/>
          </a:xfrm>
          <a:prstGeom prst="rect">
            <a:avLst/>
          </a:prstGeom>
          <a:noFill/>
        </p:spPr>
        <p:txBody>
          <a:bodyPr wrap="square" rtlCol="0">
            <a:spAutoFit/>
          </a:bodyPr>
          <a:lstStyle/>
          <a:p>
            <a:r>
              <a:rPr lang="ru-RU" dirty="0">
                <a:latin typeface="Bahnschrift Light Condensed" panose="020B0502040204020203" pitchFamily="34" charset="0"/>
              </a:rPr>
              <a:t>Маршрут линейный. Путешествие приведет вас на высоту 1350 метро, где расположен «Йети-парк</a:t>
            </a:r>
            <a:r>
              <a:rPr lang="ru-RU" dirty="0" smtClean="0">
                <a:latin typeface="Bahnschrift Light Condensed" panose="020B0502040204020203" pitchFamily="34" charset="0"/>
              </a:rPr>
              <a:t>». Можно </a:t>
            </a:r>
            <a:r>
              <a:rPr lang="ru-RU" dirty="0">
                <a:latin typeface="Bahnschrift Light Condensed" panose="020B0502040204020203" pitchFamily="34" charset="0"/>
              </a:rPr>
              <a:t>взять в прокат велосипеды, отправиться по данному маршруту и завершить его отдыхом в парке развлечений «Йети-парк</a:t>
            </a:r>
            <a:r>
              <a:rPr lang="ru-RU" dirty="0" smtClean="0">
                <a:latin typeface="Bahnschrift Light Condensed" panose="020B0502040204020203" pitchFamily="34" charset="0"/>
              </a:rPr>
              <a:t>». Что </a:t>
            </a:r>
            <a:r>
              <a:rPr lang="ru-RU" dirty="0">
                <a:latin typeface="Bahnschrift Light Condensed" panose="020B0502040204020203" pitchFamily="34" charset="0"/>
              </a:rPr>
              <a:t>взять с собой: удобная одежда, </a:t>
            </a:r>
            <a:r>
              <a:rPr lang="ru-RU" dirty="0" err="1">
                <a:latin typeface="Bahnschrift Light Condensed" panose="020B0502040204020203" pitchFamily="34" charset="0"/>
              </a:rPr>
              <a:t>треккинговая</a:t>
            </a:r>
            <a:r>
              <a:rPr lang="ru-RU" dirty="0">
                <a:latin typeface="Bahnschrift Light Condensed" panose="020B0502040204020203" pitchFamily="34" charset="0"/>
              </a:rPr>
              <a:t> обувь, питьевая вода, солнцезащитный крем и очки, головной убор</a:t>
            </a:r>
          </a:p>
          <a:p>
            <a:r>
              <a:rPr lang="ru-RU" dirty="0" smtClean="0">
                <a:latin typeface="Bahnschrift Light Condensed" panose="020B0502040204020203" pitchFamily="34" charset="0"/>
              </a:rPr>
              <a:t> </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339028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 name="TextBox 3"/>
          <p:cNvSpPr txBox="1"/>
          <p:nvPr/>
        </p:nvSpPr>
        <p:spPr>
          <a:xfrm>
            <a:off x="9195790" y="6105689"/>
            <a:ext cx="3191609" cy="646331"/>
          </a:xfrm>
          <a:prstGeom prst="rect">
            <a:avLst/>
          </a:prstGeom>
          <a:noFill/>
        </p:spPr>
        <p:txBody>
          <a:bodyPr wrap="square" rtlCol="0">
            <a:spAutoFit/>
          </a:bodyPr>
          <a:lstStyle/>
          <a:p>
            <a:r>
              <a:rPr lang="ru-RU" dirty="0">
                <a:latin typeface="Bahnschrift Light SemiCondensed" panose="020B0502040204020203" pitchFamily="34" charset="0"/>
              </a:rPr>
              <a:t>«Музеи природы и культуры города Сочи»</a:t>
            </a:r>
          </a:p>
        </p:txBody>
      </p:sp>
      <p:sp>
        <p:nvSpPr>
          <p:cNvPr id="26" name="TextBox 25"/>
          <p:cNvSpPr txBox="1"/>
          <p:nvPr/>
        </p:nvSpPr>
        <p:spPr>
          <a:xfrm>
            <a:off x="4824742" y="1898682"/>
            <a:ext cx="6670988" cy="2031325"/>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p>
          <a:p>
            <a:r>
              <a:rPr lang="ru-RU" dirty="0" smtClean="0">
                <a:latin typeface="Bahnschrift Light Condensed" panose="020B0502040204020203" pitchFamily="34" charset="0"/>
              </a:rPr>
              <a:t>Театр </a:t>
            </a:r>
            <a:r>
              <a:rPr lang="ru-RU" dirty="0">
                <a:latin typeface="Bahnschrift Light Condensed" panose="020B0502040204020203" pitchFamily="34" charset="0"/>
              </a:rPr>
              <a:t>построен в 1937 году по проекту архитектора В. С. Кролевца и является единым архитектурным ансамблем с «Зимним </a:t>
            </a:r>
            <a:r>
              <a:rPr lang="ru-RU" dirty="0" smtClean="0">
                <a:latin typeface="Bahnschrift Light Condensed" panose="020B0502040204020203" pitchFamily="34" charset="0"/>
              </a:rPr>
              <a:t>Театром», расположен </a:t>
            </a:r>
            <a:r>
              <a:rPr lang="ru-RU" dirty="0">
                <a:latin typeface="Bahnschrift Light Condensed" panose="020B0502040204020203" pitchFamily="34" charset="0"/>
              </a:rPr>
              <a:t>на территории парка им. Фрунзе, в непосредственной близости от Центральной набережной Сочи и его центральной улицы – Курортного проспекта.</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9406" y="1548333"/>
            <a:ext cx="4515690" cy="299728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84634" y="53892"/>
            <a:ext cx="7079274"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a:latin typeface="Bahnschrift Light Condensed" panose="020B0502040204020203" pitchFamily="34" charset="0"/>
              </a:rPr>
              <a:t>Летний театра парка им. М. В. Фрунзе</a:t>
            </a:r>
            <a:r>
              <a:rPr lang="ru-RU" sz="2800" dirty="0" smtClean="0">
                <a:latin typeface="Bahnschrift Light SemiCondensed" panose="020B0502040204020203" pitchFamily="34" charset="0"/>
              </a:rPr>
              <a:t>»</a:t>
            </a:r>
            <a:endParaRPr lang="ru-RU" sz="2800" dirty="0">
              <a:latin typeface="Bahnschrift Light SemiCondensed" panose="020B0502040204020203" pitchFamily="34" charset="0"/>
            </a:endParaRPr>
          </a:p>
        </p:txBody>
      </p:sp>
      <p:pic>
        <p:nvPicPr>
          <p:cNvPr id="7" name="Рисунок 6"/>
          <p:cNvPicPr>
            <a:picLocks noChangeAspect="1"/>
          </p:cNvPicPr>
          <p:nvPr/>
        </p:nvPicPr>
        <p:blipFill>
          <a:blip r:embed="rId4"/>
          <a:stretch>
            <a:fillRect/>
          </a:stretch>
        </p:blipFill>
        <p:spPr>
          <a:xfrm>
            <a:off x="48459" y="121376"/>
            <a:ext cx="455736" cy="455736"/>
          </a:xfrm>
          <a:prstGeom prst="rect">
            <a:avLst/>
          </a:prstGeom>
        </p:spPr>
      </p:pic>
    </p:spTree>
    <p:extLst>
      <p:ext uri="{BB962C8B-B14F-4D97-AF65-F5344CB8AC3E}">
        <p14:creationId xmlns:p14="http://schemas.microsoft.com/office/powerpoint/2010/main" val="1390308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6,7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a:latin typeface="Bahnschrift Light Condensed" panose="020B0502040204020203" pitchFamily="34" charset="0"/>
              </a:rPr>
              <a:t>2</a:t>
            </a:r>
            <a:r>
              <a:rPr lang="ru-RU" dirty="0" smtClean="0">
                <a:latin typeface="Bahnschrift Light Condensed" panose="020B0502040204020203" pitchFamily="34" charset="0"/>
              </a:rPr>
              <a:t>,2 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54" y="1577742"/>
            <a:ext cx="7027113" cy="2887855"/>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2300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3</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«Озерный траверс»</a:t>
            </a:r>
          </a:p>
        </p:txBody>
      </p:sp>
      <p:sp>
        <p:nvSpPr>
          <p:cNvPr id="32" name="TextBox 31"/>
          <p:cNvSpPr txBox="1"/>
          <p:nvPr/>
        </p:nvSpPr>
        <p:spPr>
          <a:xfrm>
            <a:off x="441788" y="5393531"/>
            <a:ext cx="8223153" cy="1754326"/>
          </a:xfrm>
          <a:prstGeom prst="rect">
            <a:avLst/>
          </a:prstGeom>
          <a:noFill/>
        </p:spPr>
        <p:txBody>
          <a:bodyPr wrap="square" rtlCol="0">
            <a:spAutoFit/>
          </a:bodyPr>
          <a:lstStyle/>
          <a:p>
            <a:r>
              <a:rPr lang="ru-RU" dirty="0">
                <a:latin typeface="Bahnschrift Light Condensed" panose="020B0502040204020203" pitchFamily="34" charset="0"/>
              </a:rPr>
              <a:t>Маршрут линейный. </a:t>
            </a:r>
            <a:r>
              <a:rPr lang="ru-RU" dirty="0" smtClean="0">
                <a:latin typeface="Bahnschrift Light Condensed" panose="020B0502040204020203" pitchFamily="34" charset="0"/>
              </a:rPr>
              <a:t>По </a:t>
            </a:r>
            <a:r>
              <a:rPr lang="ru-RU" dirty="0">
                <a:latin typeface="Bahnschrift Light Condensed" panose="020B0502040204020203" pitchFamily="34" charset="0"/>
              </a:rPr>
              <a:t>пути вы увидите главный Кавказский Хребет и вершины горы </a:t>
            </a:r>
            <a:r>
              <a:rPr lang="ru-RU" dirty="0" err="1">
                <a:latin typeface="Bahnschrift Light Condensed" panose="020B0502040204020203" pitchFamily="34" charset="0"/>
              </a:rPr>
              <a:t>Аибги</a:t>
            </a:r>
            <a:r>
              <a:rPr lang="ru-RU" dirty="0">
                <a:latin typeface="Bahnschrift Light Condensed" panose="020B0502040204020203" pitchFamily="34" charset="0"/>
              </a:rPr>
              <a:t>, а также, каскад озер курорта Роза </a:t>
            </a:r>
            <a:r>
              <a:rPr lang="ru-RU" dirty="0" smtClean="0">
                <a:latin typeface="Bahnschrift Light Condensed" panose="020B0502040204020203" pitchFamily="34" charset="0"/>
              </a:rPr>
              <a:t>Хутор</a:t>
            </a:r>
            <a:r>
              <a:rPr lang="ru-RU" dirty="0">
                <a:latin typeface="Bahnschrift Light Condensed" panose="020B0502040204020203" pitchFamily="34" charset="0"/>
              </a:rPr>
              <a:t>. Что взять с собой: удобную одежду по погоде, </a:t>
            </a:r>
            <a:r>
              <a:rPr lang="ru-RU" dirty="0" err="1">
                <a:latin typeface="Bahnschrift Light Condensed" panose="020B0502040204020203" pitchFamily="34" charset="0"/>
              </a:rPr>
              <a:t>треккинговую</a:t>
            </a:r>
            <a:r>
              <a:rPr lang="ru-RU" dirty="0">
                <a:latin typeface="Bahnschrift Light Condensed" panose="020B0502040204020203" pitchFamily="34" charset="0"/>
              </a:rPr>
              <a:t> обувь или кроссовки с хорошим протектором, воду, крем от загара, дождевик, солнцезащитные очки, головной убор.</a:t>
            </a:r>
          </a:p>
          <a:p>
            <a:r>
              <a:rPr lang="ru-RU" dirty="0" smtClean="0">
                <a:latin typeface="Bahnschrift Light Condensed" panose="020B0502040204020203" pitchFamily="34" charset="0"/>
              </a:rPr>
              <a:t> </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18195041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2,4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 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53" y="1577742"/>
            <a:ext cx="7027115" cy="2887855"/>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4</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smtClean="0">
                <a:latin typeface="Bahnschrift Condensed" panose="020B0502040204020203" pitchFamily="34" charset="0"/>
              </a:rPr>
              <a:t> «Тропа Панорама»</a:t>
            </a:r>
            <a:endParaRPr lang="ru-RU" sz="2400" dirty="0">
              <a:latin typeface="Bahnschrift Condensed" panose="020B0502040204020203" pitchFamily="34" charset="0"/>
            </a:endParaRPr>
          </a:p>
        </p:txBody>
      </p:sp>
      <p:sp>
        <p:nvSpPr>
          <p:cNvPr id="32" name="TextBox 31"/>
          <p:cNvSpPr txBox="1"/>
          <p:nvPr/>
        </p:nvSpPr>
        <p:spPr>
          <a:xfrm>
            <a:off x="441788" y="5393531"/>
            <a:ext cx="8223153" cy="1754326"/>
          </a:xfrm>
          <a:prstGeom prst="rect">
            <a:avLst/>
          </a:prstGeom>
          <a:noFill/>
        </p:spPr>
        <p:txBody>
          <a:bodyPr wrap="square" rtlCol="0">
            <a:spAutoFit/>
          </a:bodyPr>
          <a:lstStyle/>
          <a:p>
            <a:r>
              <a:rPr lang="ru-RU" dirty="0">
                <a:latin typeface="Bahnschrift Light Condensed" panose="020B0502040204020203" pitchFamily="34" charset="0"/>
              </a:rPr>
              <a:t>Маршрут линейный. Несложный, но продолжительный маршрут вдоль хребта </a:t>
            </a:r>
            <a:r>
              <a:rPr lang="ru-RU" dirty="0" err="1">
                <a:latin typeface="Bahnschrift Light Condensed" panose="020B0502040204020203" pitchFamily="34" charset="0"/>
              </a:rPr>
              <a:t>Аибга</a:t>
            </a:r>
            <a:r>
              <a:rPr lang="ru-RU" dirty="0">
                <a:latin typeface="Bahnschrift Light Condensed" panose="020B0502040204020203" pitchFamily="34" charset="0"/>
              </a:rPr>
              <a:t> с пологим спуском по его южному склону позволит перемещаться от одной видовой точки к другой. Что взять с собой: удобную одежду, </a:t>
            </a:r>
            <a:r>
              <a:rPr lang="ru-RU" dirty="0" err="1">
                <a:latin typeface="Bahnschrift Light Condensed" panose="020B0502040204020203" pitchFamily="34" charset="0"/>
              </a:rPr>
              <a:t>треккинговую</a:t>
            </a:r>
            <a:r>
              <a:rPr lang="ru-RU" dirty="0">
                <a:latin typeface="Bahnschrift Light Condensed" panose="020B0502040204020203" pitchFamily="34" charset="0"/>
              </a:rPr>
              <a:t> обувь, питьевую воду, крем c SPF, солнцезащитные очки, головной убор.</a:t>
            </a:r>
          </a:p>
          <a:p>
            <a:r>
              <a:rPr lang="ru-RU" dirty="0" smtClean="0">
                <a:latin typeface="Bahnschrift Light Condensed" panose="020B0502040204020203" pitchFamily="34" charset="0"/>
              </a:rPr>
              <a:t> </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7317079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2,4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 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54" y="1577742"/>
            <a:ext cx="7027113" cy="2887855"/>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4</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smtClean="0">
                <a:latin typeface="Bahnschrift Condensed" panose="020B0502040204020203" pitchFamily="34" charset="0"/>
              </a:rPr>
              <a:t> «Тропа Панорама»</a:t>
            </a:r>
            <a:endParaRPr lang="ru-RU" sz="2400" dirty="0">
              <a:latin typeface="Bahnschrift Condensed" panose="020B0502040204020203" pitchFamily="34" charset="0"/>
            </a:endParaRPr>
          </a:p>
        </p:txBody>
      </p:sp>
      <p:sp>
        <p:nvSpPr>
          <p:cNvPr id="32" name="TextBox 31"/>
          <p:cNvSpPr txBox="1"/>
          <p:nvPr/>
        </p:nvSpPr>
        <p:spPr>
          <a:xfrm>
            <a:off x="441788" y="5393531"/>
            <a:ext cx="8223153" cy="1754326"/>
          </a:xfrm>
          <a:prstGeom prst="rect">
            <a:avLst/>
          </a:prstGeom>
          <a:noFill/>
        </p:spPr>
        <p:txBody>
          <a:bodyPr wrap="square" rtlCol="0">
            <a:spAutoFit/>
          </a:bodyPr>
          <a:lstStyle/>
          <a:p>
            <a:r>
              <a:rPr lang="ru-RU" dirty="0">
                <a:latin typeface="Bahnschrift Light Condensed" panose="020B0502040204020203" pitchFamily="34" charset="0"/>
              </a:rPr>
              <a:t>Маршрут линейный. Несложный, но продолжительный маршрут вдоль хребта </a:t>
            </a:r>
            <a:r>
              <a:rPr lang="ru-RU" dirty="0" err="1">
                <a:latin typeface="Bahnschrift Light Condensed" panose="020B0502040204020203" pitchFamily="34" charset="0"/>
              </a:rPr>
              <a:t>Аибга</a:t>
            </a:r>
            <a:r>
              <a:rPr lang="ru-RU" dirty="0">
                <a:latin typeface="Bahnschrift Light Condensed" panose="020B0502040204020203" pitchFamily="34" charset="0"/>
              </a:rPr>
              <a:t> с пологим спуском по его южному склону позволит перемещаться от одной видовой точки к другой. Что взять с собой: удобную одежду, </a:t>
            </a:r>
            <a:r>
              <a:rPr lang="ru-RU" dirty="0" err="1">
                <a:latin typeface="Bahnschrift Light Condensed" panose="020B0502040204020203" pitchFamily="34" charset="0"/>
              </a:rPr>
              <a:t>треккинговую</a:t>
            </a:r>
            <a:r>
              <a:rPr lang="ru-RU" dirty="0">
                <a:latin typeface="Bahnschrift Light Condensed" panose="020B0502040204020203" pitchFamily="34" charset="0"/>
              </a:rPr>
              <a:t> обувь, питьевую воду, крем c SPF, солнцезащитные очки, головной убор.</a:t>
            </a:r>
          </a:p>
          <a:p>
            <a:r>
              <a:rPr lang="ru-RU" dirty="0" smtClean="0">
                <a:latin typeface="Bahnschrift Light Condensed" panose="020B0502040204020203" pitchFamily="34" charset="0"/>
              </a:rPr>
              <a:t> </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3585089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934932" cy="369332"/>
          </a:xfrm>
          <a:prstGeom prst="rect">
            <a:avLst/>
          </a:prstGeom>
          <a:noFill/>
        </p:spPr>
        <p:txBody>
          <a:bodyPr wrap="square" rtlCol="0">
            <a:spAutoFit/>
          </a:bodyPr>
          <a:lstStyle/>
          <a:p>
            <a:r>
              <a:rPr lang="ru-RU" dirty="0" smtClean="0">
                <a:latin typeface="Bahnschrift Light Condensed" panose="020B0502040204020203" pitchFamily="34" charset="0"/>
              </a:rPr>
              <a:t>790,990, 770 м.</a:t>
            </a:r>
            <a:endParaRPr lang="ru-RU" dirty="0">
              <a:latin typeface="Bahnschrift Light Condensed" panose="020B0502040204020203" pitchFamily="34" charset="0"/>
            </a:endParaRPr>
          </a:p>
        </p:txBody>
      </p:sp>
      <p:sp>
        <p:nvSpPr>
          <p:cNvPr id="20" name="TextBox 19"/>
          <p:cNvSpPr txBox="1"/>
          <p:nvPr/>
        </p:nvSpPr>
        <p:spPr>
          <a:xfrm>
            <a:off x="8465881" y="2280194"/>
            <a:ext cx="2251942" cy="369332"/>
          </a:xfrm>
          <a:prstGeom prst="rect">
            <a:avLst/>
          </a:prstGeom>
          <a:noFill/>
        </p:spPr>
        <p:txBody>
          <a:bodyPr wrap="square" rtlCol="0">
            <a:spAutoFit/>
          </a:bodyPr>
          <a:lstStyle/>
          <a:p>
            <a:r>
              <a:rPr lang="ru-RU" dirty="0" smtClean="0">
                <a:latin typeface="Bahnschrift Light Condensed" panose="020B0502040204020203" pitchFamily="34" charset="0"/>
              </a:rPr>
              <a:t>1, 1.5, 3 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54" y="1577742"/>
            <a:ext cx="7027113" cy="2887854"/>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3500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07732" y="67786"/>
            <a:ext cx="12074358" cy="830997"/>
          </a:xfrm>
          <a:prstGeom prst="rect">
            <a:avLst/>
          </a:prstGeom>
          <a:noFill/>
        </p:spPr>
        <p:txBody>
          <a:bodyPr wrap="square" rtlCol="0">
            <a:spAutoFit/>
          </a:bodyPr>
          <a:lstStyle/>
          <a:p>
            <a:r>
              <a:rPr lang="ru-RU" sz="2400" dirty="0" smtClean="0">
                <a:latin typeface="Bahnschrift Condensed" panose="020B0502040204020203" pitchFamily="34" charset="0"/>
              </a:rPr>
              <a:t>Прогулочно-познавательный маршрут </a:t>
            </a:r>
            <a:r>
              <a:rPr lang="ru-RU" sz="2400" dirty="0">
                <a:solidFill>
                  <a:srgbClr val="FF0000"/>
                </a:solidFill>
                <a:latin typeface="Bahnschrift Condensed" panose="020B0502040204020203" pitchFamily="34" charset="0"/>
              </a:rPr>
              <a:t>5</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«Парк водопадов «</a:t>
            </a:r>
            <a:r>
              <a:rPr lang="ru-RU" sz="2400" dirty="0" err="1" smtClean="0">
                <a:latin typeface="Bahnschrift Condensed" panose="020B0502040204020203" pitchFamily="34" charset="0"/>
              </a:rPr>
              <a:t>Менделиха</a:t>
            </a:r>
            <a:r>
              <a:rPr lang="ru-RU" sz="2400" dirty="0" smtClean="0">
                <a:latin typeface="Bahnschrift Condensed" panose="020B0502040204020203" pitchFamily="34" charset="0"/>
              </a:rPr>
              <a:t>» малое, среднее, большое кольцо.</a:t>
            </a:r>
            <a:endParaRPr lang="ru-RU" sz="2400" dirty="0">
              <a:latin typeface="Bahnschrift Condensed" panose="020B0502040204020203" pitchFamily="34" charset="0"/>
            </a:endParaRPr>
          </a:p>
        </p:txBody>
      </p:sp>
      <p:sp>
        <p:nvSpPr>
          <p:cNvPr id="32" name="TextBox 31"/>
          <p:cNvSpPr txBox="1"/>
          <p:nvPr/>
        </p:nvSpPr>
        <p:spPr>
          <a:xfrm>
            <a:off x="441788" y="5393531"/>
            <a:ext cx="8223153" cy="1754326"/>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кольцевой</a:t>
            </a:r>
            <a:r>
              <a:rPr lang="ru-RU" dirty="0">
                <a:latin typeface="Bahnschrift Light Condensed" panose="020B0502040204020203" pitchFamily="34" charset="0"/>
              </a:rPr>
              <a:t>. Прогулка по этому маршруту приведет вас к водопаду Менделя, а точнее, к левому притоку реки </a:t>
            </a:r>
            <a:r>
              <a:rPr lang="ru-RU" dirty="0" err="1">
                <a:latin typeface="Bahnschrift Light Condensed" panose="020B0502040204020203" pitchFamily="34" charset="0"/>
              </a:rPr>
              <a:t>Менделиха</a:t>
            </a:r>
            <a:r>
              <a:rPr lang="ru-RU" dirty="0">
                <a:latin typeface="Bahnschrift Light Condensed" panose="020B0502040204020203" pitchFamily="34" charset="0"/>
              </a:rPr>
              <a:t>, в каньоне которой и раскинулся «Парк водопадов». Что взять с собой: удобную одежду по погоде, </a:t>
            </a:r>
            <a:r>
              <a:rPr lang="ru-RU" dirty="0" err="1">
                <a:latin typeface="Bahnschrift Light Condensed" panose="020B0502040204020203" pitchFamily="34" charset="0"/>
              </a:rPr>
              <a:t>треккинговую</a:t>
            </a:r>
            <a:r>
              <a:rPr lang="ru-RU" dirty="0">
                <a:latin typeface="Bahnschrift Light Condensed" panose="020B0502040204020203" pitchFamily="34" charset="0"/>
              </a:rPr>
              <a:t> обувь или кроссовки с хорошим протектором, воду, крем от загара, </a:t>
            </a:r>
            <a:r>
              <a:rPr lang="ru-RU" dirty="0" smtClean="0">
                <a:latin typeface="Bahnschrift Light Condensed" panose="020B0502040204020203" pitchFamily="34" charset="0"/>
              </a:rPr>
              <a:t>солнцезащитные </a:t>
            </a:r>
            <a:r>
              <a:rPr lang="ru-RU" dirty="0">
                <a:latin typeface="Bahnschrift Light Condensed" panose="020B0502040204020203" pitchFamily="34" charset="0"/>
              </a:rPr>
              <a:t>очки, головной убор.</a:t>
            </a:r>
          </a:p>
          <a:p>
            <a:r>
              <a:rPr lang="ru-RU" dirty="0" smtClean="0">
                <a:latin typeface="Bahnschrift Light Condensed" panose="020B0502040204020203" pitchFamily="34" charset="0"/>
              </a:rPr>
              <a:t> </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302469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2,4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1,5 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55" y="1577742"/>
            <a:ext cx="7027111" cy="2887854"/>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6</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a:t>
            </a:r>
            <a:r>
              <a:rPr lang="ru-RU" sz="2400" dirty="0" smtClean="0">
                <a:latin typeface="Bahnschrift Condensed" panose="020B0502040204020203" pitchFamily="34" charset="0"/>
              </a:rPr>
              <a:t>«Лабиринт»</a:t>
            </a:r>
            <a:endParaRPr lang="ru-RU" sz="2400" dirty="0">
              <a:latin typeface="Bahnschrift Condensed" panose="020B0502040204020203" pitchFamily="34" charset="0"/>
            </a:endParaRPr>
          </a:p>
        </p:txBody>
      </p:sp>
      <p:sp>
        <p:nvSpPr>
          <p:cNvPr id="32" name="TextBox 31"/>
          <p:cNvSpPr txBox="1"/>
          <p:nvPr/>
        </p:nvSpPr>
        <p:spPr>
          <a:xfrm>
            <a:off x="441788" y="5393531"/>
            <a:ext cx="8223153" cy="1477328"/>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кольцевой</a:t>
            </a:r>
            <a:r>
              <a:rPr lang="ru-RU" dirty="0">
                <a:latin typeface="Bahnschrift Light Condensed" panose="020B0502040204020203" pitchFamily="34" charset="0"/>
              </a:rPr>
              <a:t>. Дорога берет начало на высоте 1350 метров над уровнем моря, от верхней станции канатной дороги «Заповедный лес» и пролегает вдоль северного склона хребта </a:t>
            </a:r>
            <a:r>
              <a:rPr lang="ru-RU" dirty="0" err="1" smtClean="0">
                <a:latin typeface="Bahnschrift Light Condensed" panose="020B0502040204020203" pitchFamily="34" charset="0"/>
              </a:rPr>
              <a:t>Аибга</a:t>
            </a:r>
            <a:r>
              <a:rPr lang="ru-RU" dirty="0">
                <a:latin typeface="Bahnschrift Light Condensed" panose="020B0502040204020203" pitchFamily="34" charset="0"/>
              </a:rPr>
              <a:t>. Что взять с собой: понадобятся ветровка или дождевик на случай дождя, удобная одежда, </a:t>
            </a:r>
            <a:r>
              <a:rPr lang="ru-RU" dirty="0" err="1">
                <a:latin typeface="Bahnschrift Light Condensed" panose="020B0502040204020203" pitchFamily="34" charset="0"/>
              </a:rPr>
              <a:t>треккинговая</a:t>
            </a:r>
            <a:r>
              <a:rPr lang="ru-RU" dirty="0">
                <a:latin typeface="Bahnschrift Light Condensed" panose="020B0502040204020203" pitchFamily="34" charset="0"/>
              </a:rPr>
              <a:t> обувь на плотной подошве, питьевая вода и крем с SPF. </a:t>
            </a:r>
          </a:p>
        </p:txBody>
      </p:sp>
    </p:spTree>
    <p:extLst>
      <p:ext uri="{BB962C8B-B14F-4D97-AF65-F5344CB8AC3E}">
        <p14:creationId xmlns:p14="http://schemas.microsoft.com/office/powerpoint/2010/main" val="37417368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1.2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30 минут</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55" y="1577742"/>
            <a:ext cx="7027111" cy="2887853"/>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7</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a:t>
            </a:r>
            <a:r>
              <a:rPr lang="ru-RU" sz="2400" dirty="0" smtClean="0">
                <a:latin typeface="Bahnschrift Condensed" panose="020B0502040204020203" pitchFamily="34" charset="0"/>
              </a:rPr>
              <a:t>«Горизонт»</a:t>
            </a:r>
            <a:endParaRPr lang="ru-RU" sz="2400" dirty="0">
              <a:latin typeface="Bahnschrift Condensed" panose="020B0502040204020203" pitchFamily="34" charset="0"/>
            </a:endParaRPr>
          </a:p>
        </p:txBody>
      </p:sp>
      <p:sp>
        <p:nvSpPr>
          <p:cNvPr id="32" name="TextBox 31"/>
          <p:cNvSpPr txBox="1"/>
          <p:nvPr/>
        </p:nvSpPr>
        <p:spPr>
          <a:xfrm>
            <a:off x="441788" y="5393531"/>
            <a:ext cx="8223153" cy="1200329"/>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кольцевой</a:t>
            </a:r>
            <a:r>
              <a:rPr lang="ru-RU" dirty="0">
                <a:latin typeface="Bahnschrift Light Condensed" panose="020B0502040204020203" pitchFamily="34" charset="0"/>
              </a:rPr>
              <a:t>. является основной артерией, проходящей по хребту </a:t>
            </a:r>
            <a:r>
              <a:rPr lang="ru-RU" dirty="0" err="1">
                <a:latin typeface="Bahnschrift Light Condensed" panose="020B0502040204020203" pitchFamily="34" charset="0"/>
              </a:rPr>
              <a:t>Аибга</a:t>
            </a:r>
            <a:r>
              <a:rPr lang="ru-RU" dirty="0">
                <a:latin typeface="Bahnschrift Light Condensed" panose="020B0502040204020203" pitchFamily="34" charset="0"/>
              </a:rPr>
              <a:t> в черте курорта Роза Хутор. Через нее проходит множество пеших маршрутов, таких как Путь к водопадам </a:t>
            </a:r>
            <a:r>
              <a:rPr lang="ru-RU" dirty="0" err="1">
                <a:latin typeface="Bahnschrift Light Condensed" panose="020B0502040204020203" pitchFamily="34" charset="0"/>
              </a:rPr>
              <a:t>Менделиха</a:t>
            </a:r>
            <a:r>
              <a:rPr lang="ru-RU" dirty="0">
                <a:latin typeface="Bahnschrift Light Condensed" panose="020B0502040204020203" pitchFamily="34" charset="0"/>
              </a:rPr>
              <a:t>, дорога в кемпинг </a:t>
            </a:r>
            <a:r>
              <a:rPr lang="ru-RU" dirty="0" err="1">
                <a:latin typeface="Bahnschrift Light Condensed" panose="020B0502040204020203" pitchFamily="34" charset="0"/>
              </a:rPr>
              <a:t>Нахазо</a:t>
            </a:r>
            <a:r>
              <a:rPr lang="ru-RU" dirty="0">
                <a:latin typeface="Bahnschrift Light Condensed" panose="020B0502040204020203" pitchFamily="34" charset="0"/>
              </a:rPr>
              <a:t>, маршрут на Каменный столб. </a:t>
            </a:r>
          </a:p>
        </p:txBody>
      </p:sp>
    </p:spTree>
    <p:extLst>
      <p:ext uri="{BB962C8B-B14F-4D97-AF65-F5344CB8AC3E}">
        <p14:creationId xmlns:p14="http://schemas.microsoft.com/office/powerpoint/2010/main" val="30115238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780 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20 минут</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56" y="1577742"/>
            <a:ext cx="7027108" cy="2887853"/>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8</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a:t>
            </a:r>
            <a:r>
              <a:rPr lang="ru-RU" sz="2400" dirty="0" smtClean="0">
                <a:latin typeface="Bahnschrift Condensed" panose="020B0502040204020203" pitchFamily="34" charset="0"/>
              </a:rPr>
              <a:t>«Крокус»</a:t>
            </a:r>
            <a:endParaRPr lang="ru-RU" sz="2400" dirty="0">
              <a:latin typeface="Bahnschrift Condensed" panose="020B0502040204020203" pitchFamily="34" charset="0"/>
            </a:endParaRPr>
          </a:p>
        </p:txBody>
      </p:sp>
      <p:sp>
        <p:nvSpPr>
          <p:cNvPr id="32" name="TextBox 31"/>
          <p:cNvSpPr txBox="1"/>
          <p:nvPr/>
        </p:nvSpPr>
        <p:spPr>
          <a:xfrm>
            <a:off x="441788" y="5393531"/>
            <a:ext cx="8223153" cy="1477328"/>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линейный</a:t>
            </a:r>
            <a:r>
              <a:rPr lang="ru-RU" dirty="0">
                <a:latin typeface="Bahnschrift Light Condensed" panose="020B0502040204020203" pitchFamily="34" charset="0"/>
              </a:rPr>
              <a:t>. Продолжение горной дороги Горизонт, она ведет от перевала Красивый до нижней станции канатной дороги Крокус. Если вы собрались посетить высшую точку хребта, гору Каменный столб, проще всего это будет сделать пройдя эту тропу и сев на подъемник Крокус, который вас поднимет к вершине.</a:t>
            </a:r>
          </a:p>
        </p:txBody>
      </p:sp>
    </p:spTree>
    <p:extLst>
      <p:ext uri="{BB962C8B-B14F-4D97-AF65-F5344CB8AC3E}">
        <p14:creationId xmlns:p14="http://schemas.microsoft.com/office/powerpoint/2010/main" val="4695009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5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 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56" y="1577742"/>
            <a:ext cx="7027108" cy="2887852"/>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9</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a:t>
            </a:r>
            <a:r>
              <a:rPr lang="ru-RU" sz="2400" dirty="0" smtClean="0">
                <a:latin typeface="Bahnschrift Condensed" panose="020B0502040204020203" pitchFamily="34" charset="0"/>
              </a:rPr>
              <a:t>«Явор»</a:t>
            </a:r>
            <a:endParaRPr lang="ru-RU" sz="2400" dirty="0">
              <a:latin typeface="Bahnschrift Condensed" panose="020B0502040204020203" pitchFamily="34" charset="0"/>
            </a:endParaRPr>
          </a:p>
        </p:txBody>
      </p:sp>
      <p:sp>
        <p:nvSpPr>
          <p:cNvPr id="32" name="TextBox 31"/>
          <p:cNvSpPr txBox="1"/>
          <p:nvPr/>
        </p:nvSpPr>
        <p:spPr>
          <a:xfrm>
            <a:off x="441788" y="5393531"/>
            <a:ext cx="8223153" cy="1200329"/>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линейный</a:t>
            </a:r>
            <a:r>
              <a:rPr lang="ru-RU" dirty="0">
                <a:latin typeface="Bahnschrift Light Condensed" panose="020B0502040204020203" pitchFamily="34" charset="0"/>
              </a:rPr>
              <a:t>. </a:t>
            </a:r>
            <a:r>
              <a:rPr lang="ru-RU" dirty="0" err="1">
                <a:latin typeface="Bahnschrift Light Condensed" panose="020B0502040204020203" pitchFamily="34" charset="0"/>
              </a:rPr>
              <a:t>ропа</a:t>
            </a:r>
            <a:r>
              <a:rPr lang="ru-RU" dirty="0">
                <a:latin typeface="Bahnschrift Light Condensed" panose="020B0502040204020203" pitchFamily="34" charset="0"/>
              </a:rPr>
              <a:t> пролегает через альпийскую и лесную зоны и познакомит с природным ландшафтом Западного Кавказа. Спускаясь вдоль пологого спуска Южного склона хребта </a:t>
            </a:r>
            <a:r>
              <a:rPr lang="ru-RU" dirty="0" err="1">
                <a:latin typeface="Bahnschrift Light Condensed" panose="020B0502040204020203" pitchFamily="34" charset="0"/>
              </a:rPr>
              <a:t>Аибга</a:t>
            </a:r>
            <a:r>
              <a:rPr lang="ru-RU" dirty="0">
                <a:latin typeface="Bahnschrift Light Condensed" panose="020B0502040204020203" pitchFamily="34" charset="0"/>
              </a:rPr>
              <a:t>, вам откроются завораживающие виды на горы и долину реки </a:t>
            </a:r>
            <a:r>
              <a:rPr lang="ru-RU" dirty="0" err="1">
                <a:latin typeface="Bahnschrift Light Condensed" panose="020B0502040204020203" pitchFamily="34" charset="0"/>
              </a:rPr>
              <a:t>Псоу</a:t>
            </a:r>
            <a:r>
              <a:rPr lang="ru-RU" dirty="0">
                <a:latin typeface="Bahnschrift Light Condensed" panose="020B0502040204020203" pitchFamily="34" charset="0"/>
              </a:rPr>
              <a:t>.</a:t>
            </a:r>
          </a:p>
        </p:txBody>
      </p:sp>
    </p:spTree>
    <p:extLst>
      <p:ext uri="{BB962C8B-B14F-4D97-AF65-F5344CB8AC3E}">
        <p14:creationId xmlns:p14="http://schemas.microsoft.com/office/powerpoint/2010/main" val="25852569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3,4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4,5 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57" y="1577742"/>
            <a:ext cx="7027106" cy="2887852"/>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4500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10</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a:t>
            </a:r>
            <a:r>
              <a:rPr lang="ru-RU" sz="2400" dirty="0" smtClean="0">
                <a:latin typeface="Bahnschrift Condensed" panose="020B0502040204020203" pitchFamily="34" charset="0"/>
              </a:rPr>
              <a:t>«100 пихт»</a:t>
            </a:r>
            <a:endParaRPr lang="ru-RU" sz="2400" dirty="0">
              <a:latin typeface="Bahnschrift Condensed" panose="020B0502040204020203" pitchFamily="34" charset="0"/>
            </a:endParaRPr>
          </a:p>
        </p:txBody>
      </p:sp>
      <p:sp>
        <p:nvSpPr>
          <p:cNvPr id="32" name="TextBox 31"/>
          <p:cNvSpPr txBox="1"/>
          <p:nvPr/>
        </p:nvSpPr>
        <p:spPr>
          <a:xfrm>
            <a:off x="441788" y="5393531"/>
            <a:ext cx="8223153" cy="1200329"/>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линейный</a:t>
            </a:r>
            <a:r>
              <a:rPr lang="ru-RU" dirty="0">
                <a:latin typeface="Bahnschrift Light Condensed" panose="020B0502040204020203" pitchFamily="34" charset="0"/>
              </a:rPr>
              <a:t>. Пеший маршрут берет начало на высоте 1350 метров над уровнем моря. Здесь вас ждут виды главного Кавказского Хребта, вершины горы </a:t>
            </a:r>
            <a:r>
              <a:rPr lang="ru-RU" dirty="0" err="1">
                <a:latin typeface="Bahnschrift Light Condensed" panose="020B0502040204020203" pitchFamily="34" charset="0"/>
              </a:rPr>
              <a:t>Аибги</a:t>
            </a:r>
            <a:r>
              <a:rPr lang="ru-RU" dirty="0">
                <a:latin typeface="Bahnschrift Light Condensed" panose="020B0502040204020203" pitchFamily="34" charset="0"/>
              </a:rPr>
              <a:t>, вы будете проходить через реликтовый лес и </a:t>
            </a:r>
            <a:r>
              <a:rPr lang="ru-RU" dirty="0" err="1">
                <a:latin typeface="Bahnschrift Light Condensed" panose="020B0502040204020203" pitchFamily="34" charset="0"/>
              </a:rPr>
              <a:t>Стеш</a:t>
            </a:r>
            <a:r>
              <a:rPr lang="ru-RU" dirty="0">
                <a:latin typeface="Bahnschrift Light Condensed" panose="020B0502040204020203" pitchFamily="34" charset="0"/>
              </a:rPr>
              <a:t>-парк.</a:t>
            </a:r>
          </a:p>
        </p:txBody>
      </p:sp>
    </p:spTree>
    <p:extLst>
      <p:ext uri="{BB962C8B-B14F-4D97-AF65-F5344CB8AC3E}">
        <p14:creationId xmlns:p14="http://schemas.microsoft.com/office/powerpoint/2010/main" val="1789203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1,7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4 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57" y="1577742"/>
            <a:ext cx="7027106" cy="2887851"/>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11</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«Фиалка»</a:t>
            </a:r>
          </a:p>
        </p:txBody>
      </p:sp>
      <p:sp>
        <p:nvSpPr>
          <p:cNvPr id="32" name="TextBox 31"/>
          <p:cNvSpPr txBox="1"/>
          <p:nvPr/>
        </p:nvSpPr>
        <p:spPr>
          <a:xfrm>
            <a:off x="441788" y="5393531"/>
            <a:ext cx="8223153" cy="1200329"/>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линейный</a:t>
            </a:r>
            <a:r>
              <a:rPr lang="ru-RU" dirty="0">
                <a:latin typeface="Bahnschrift Light Condensed" panose="020B0502040204020203" pitchFamily="34" charset="0"/>
              </a:rPr>
              <a:t>. Начинается тропа с перевала «Красивый», попасть на него можно с Розы пик по тропе «Горизонт» Вам предстоит пройти по хребту </a:t>
            </a:r>
            <a:r>
              <a:rPr lang="ru-RU" dirty="0" err="1">
                <a:latin typeface="Bahnschrift Light Condensed" panose="020B0502040204020203" pitchFamily="34" charset="0"/>
              </a:rPr>
              <a:t>Аибга</a:t>
            </a:r>
            <a:r>
              <a:rPr lang="ru-RU" dirty="0">
                <a:latin typeface="Bahnschrift Light Condensed" panose="020B0502040204020203" pitchFamily="34" charset="0"/>
              </a:rPr>
              <a:t>, а заодно, и проверить свои силы перед более сложными маршрутами.</a:t>
            </a:r>
          </a:p>
        </p:txBody>
      </p:sp>
    </p:spTree>
    <p:extLst>
      <p:ext uri="{BB962C8B-B14F-4D97-AF65-F5344CB8AC3E}">
        <p14:creationId xmlns:p14="http://schemas.microsoft.com/office/powerpoint/2010/main" val="4108798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 name="TextBox 3"/>
          <p:cNvSpPr txBox="1"/>
          <p:nvPr/>
        </p:nvSpPr>
        <p:spPr>
          <a:xfrm>
            <a:off x="9195790" y="6105689"/>
            <a:ext cx="3191609" cy="646331"/>
          </a:xfrm>
          <a:prstGeom prst="rect">
            <a:avLst/>
          </a:prstGeom>
          <a:noFill/>
        </p:spPr>
        <p:txBody>
          <a:bodyPr wrap="square" rtlCol="0">
            <a:spAutoFit/>
          </a:bodyPr>
          <a:lstStyle/>
          <a:p>
            <a:r>
              <a:rPr lang="ru-RU" dirty="0">
                <a:latin typeface="Bahnschrift Light SemiCondensed" panose="020B0502040204020203" pitchFamily="34" charset="0"/>
              </a:rPr>
              <a:t>«Музеи природы и культуры города Сочи»</a:t>
            </a:r>
          </a:p>
        </p:txBody>
      </p:sp>
      <p:sp>
        <p:nvSpPr>
          <p:cNvPr id="26" name="TextBox 25"/>
          <p:cNvSpPr txBox="1"/>
          <p:nvPr/>
        </p:nvSpPr>
        <p:spPr>
          <a:xfrm>
            <a:off x="3879291" y="1810758"/>
            <a:ext cx="6670988" cy="3416320"/>
          </a:xfrm>
          <a:prstGeom prst="rect">
            <a:avLst/>
          </a:prstGeom>
          <a:noFill/>
        </p:spPr>
        <p:txBody>
          <a:bodyPr wrap="square" rtlCol="0">
            <a:spAutoFit/>
          </a:bodyPr>
          <a:lstStyle/>
          <a:p>
            <a:r>
              <a:rPr lang="ru-RU" dirty="0" smtClean="0">
                <a:latin typeface="Bahnschrift Condensed" panose="020B0502040204020203" pitchFamily="34" charset="0"/>
              </a:rPr>
              <a:t>Продолжение маршрута</a:t>
            </a:r>
          </a:p>
          <a:p>
            <a:r>
              <a:rPr lang="ru-RU" dirty="0">
                <a:latin typeface="Bahnschrift Light Condensed" panose="020B0502040204020203" pitchFamily="34" charset="0"/>
              </a:rPr>
              <a:t>Фонтан построен он в 1955 году архитекторами </a:t>
            </a:r>
            <a:r>
              <a:rPr lang="ru-RU" dirty="0" err="1">
                <a:latin typeface="Bahnschrift Light Condensed" panose="020B0502040204020203" pitchFamily="34" charset="0"/>
              </a:rPr>
              <a:t>Каро</a:t>
            </a:r>
            <a:r>
              <a:rPr lang="ru-RU" dirty="0">
                <a:latin typeface="Bahnschrift Light Condensed" panose="020B0502040204020203" pitchFamily="34" charset="0"/>
              </a:rPr>
              <a:t> Семеновичем </a:t>
            </a:r>
            <a:r>
              <a:rPr lang="ru-RU" dirty="0" err="1">
                <a:latin typeface="Bahnschrift Light Condensed" panose="020B0502040204020203" pitchFamily="34" charset="0"/>
              </a:rPr>
              <a:t>Алабян</a:t>
            </a:r>
            <a:r>
              <a:rPr lang="ru-RU" dirty="0">
                <a:latin typeface="Bahnschrift Light Condensed" panose="020B0502040204020203" pitchFamily="34" charset="0"/>
              </a:rPr>
              <a:t> и Леонидом Борисовичем Карлик. Данная скульптура имеет также названия «Владычица морей» и «Богиня мореплавания».</a:t>
            </a:r>
          </a:p>
          <a:p>
            <a:r>
              <a:rPr lang="ru-RU" dirty="0">
                <a:latin typeface="Bahnschrift Light Condensed" panose="020B0502040204020203" pitchFamily="34" charset="0"/>
              </a:rPr>
              <a:t>Богиня мореплавания – гордая девушка, которая возвышается в чаше, которую держат дельфины. В одной руке у красотки в греческой одежде корабль и лоция, а другой рукой богиня указывает правильный путь мореплавателям. Героиня фонтана покровительствует всем, кто уходит в море.</a:t>
            </a:r>
          </a:p>
          <a:p>
            <a:r>
              <a:rPr lang="ru-RU" dirty="0">
                <a:latin typeface="Bahnschrift Light Condensed" panose="020B0502040204020203" pitchFamily="34" charset="0"/>
              </a:rPr>
              <a:t>Вокруг скульптуры расположены лавочки. </a:t>
            </a:r>
          </a:p>
        </p:txBody>
      </p:sp>
      <p:sp>
        <p:nvSpPr>
          <p:cNvPr id="28" name="TextBox 27"/>
          <p:cNvSpPr txBox="1"/>
          <p:nvPr/>
        </p:nvSpPr>
        <p:spPr>
          <a:xfrm>
            <a:off x="3084634" y="53892"/>
            <a:ext cx="6182458"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smtClean="0">
                <a:latin typeface="Bahnschrift Light Condensed" panose="020B0502040204020203" pitchFamily="34" charset="0"/>
              </a:rPr>
              <a:t>Фонтан-скульптура «Навигация</a:t>
            </a:r>
            <a:r>
              <a:rPr lang="ru-RU" sz="2800" dirty="0" smtClean="0">
                <a:latin typeface="Bahnschrift Light SemiCondensed" panose="020B0502040204020203" pitchFamily="34" charset="0"/>
              </a:rPr>
              <a:t>»</a:t>
            </a:r>
            <a:endParaRPr lang="ru-RU" sz="2800" dirty="0">
              <a:latin typeface="Bahnschrift Light SemiCondensed" panose="020B0502040204020203" pitchFamily="34" charset="0"/>
            </a:endParaRPr>
          </a:p>
        </p:txBody>
      </p:sp>
      <p:pic>
        <p:nvPicPr>
          <p:cNvPr id="5" name="Рисунок 4"/>
          <p:cNvPicPr>
            <a:picLocks noChangeAspect="1"/>
          </p:cNvPicPr>
          <p:nvPr/>
        </p:nvPicPr>
        <p:blipFill>
          <a:blip r:embed="rId3"/>
          <a:stretch>
            <a:fillRect/>
          </a:stretch>
        </p:blipFill>
        <p:spPr>
          <a:xfrm>
            <a:off x="11421" y="108302"/>
            <a:ext cx="480948" cy="480948"/>
          </a:xfrm>
          <a:prstGeom prst="rect">
            <a:avLst/>
          </a:prstGeom>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2369" y="1227479"/>
            <a:ext cx="3287276" cy="4399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9008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5,1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2,3 часа</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58" y="1577742"/>
            <a:ext cx="7507308" cy="3085195"/>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12</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a:t>
            </a:r>
            <a:r>
              <a:rPr lang="ru-RU" sz="2400" dirty="0" smtClean="0">
                <a:latin typeface="Bahnschrift Condensed" panose="020B0502040204020203" pitchFamily="34" charset="0"/>
              </a:rPr>
              <a:t>«Путь тритона»</a:t>
            </a:r>
            <a:endParaRPr lang="ru-RU" sz="2400" dirty="0">
              <a:latin typeface="Bahnschrift Condensed" panose="020B0502040204020203" pitchFamily="34" charset="0"/>
            </a:endParaRPr>
          </a:p>
        </p:txBody>
      </p:sp>
      <p:sp>
        <p:nvSpPr>
          <p:cNvPr id="32" name="TextBox 31"/>
          <p:cNvSpPr txBox="1"/>
          <p:nvPr/>
        </p:nvSpPr>
        <p:spPr>
          <a:xfrm>
            <a:off x="441788" y="5393531"/>
            <a:ext cx="8223153" cy="1477328"/>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линейный</a:t>
            </a:r>
            <a:r>
              <a:rPr lang="ru-RU" dirty="0">
                <a:latin typeface="Bahnschrift Light Condensed" panose="020B0502040204020203" pitchFamily="34" charset="0"/>
              </a:rPr>
              <a:t>. Путь тритона - это альтернативная тропа к водопадам </a:t>
            </a:r>
            <a:r>
              <a:rPr lang="ru-RU" dirty="0" err="1">
                <a:latin typeface="Bahnschrift Light Condensed" panose="020B0502040204020203" pitchFamily="34" charset="0"/>
              </a:rPr>
              <a:t>Менделихи</a:t>
            </a:r>
            <a:r>
              <a:rPr lang="ru-RU" dirty="0">
                <a:latin typeface="Bahnschrift Light Condensed" panose="020B0502040204020203" pitchFamily="34" charset="0"/>
              </a:rPr>
              <a:t>, наравне с Явором. Обе эти тропы начинаются с перевала Красивый и заканчиваются в парке водопадов, назад на Роза пик можно вернуться, поднявшись на канатной дороге Эдельвейс, сохранив силы и время.</a:t>
            </a:r>
          </a:p>
        </p:txBody>
      </p:sp>
    </p:spTree>
    <p:extLst>
      <p:ext uri="{BB962C8B-B14F-4D97-AF65-F5344CB8AC3E}">
        <p14:creationId xmlns:p14="http://schemas.microsoft.com/office/powerpoint/2010/main" val="1998172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2,5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1 час</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58" y="1577742"/>
            <a:ext cx="7507307" cy="3085195"/>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13</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a:t>
            </a:r>
            <a:r>
              <a:rPr lang="ru-RU" sz="2400" dirty="0" smtClean="0">
                <a:latin typeface="Bahnschrift Condensed" panose="020B0502040204020203" pitchFamily="34" charset="0"/>
              </a:rPr>
              <a:t>«Календула»</a:t>
            </a:r>
            <a:endParaRPr lang="ru-RU" sz="2400" dirty="0">
              <a:latin typeface="Bahnschrift Condensed" panose="020B0502040204020203" pitchFamily="34" charset="0"/>
            </a:endParaRPr>
          </a:p>
        </p:txBody>
      </p:sp>
      <p:sp>
        <p:nvSpPr>
          <p:cNvPr id="32" name="TextBox 31"/>
          <p:cNvSpPr txBox="1"/>
          <p:nvPr/>
        </p:nvSpPr>
        <p:spPr>
          <a:xfrm>
            <a:off x="441788" y="5393531"/>
            <a:ext cx="8223153" cy="1200329"/>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линейный</a:t>
            </a:r>
            <a:r>
              <a:rPr lang="ru-RU" dirty="0">
                <a:latin typeface="Bahnschrift Light Condensed" panose="020B0502040204020203" pitchFamily="34" charset="0"/>
              </a:rPr>
              <a:t>. Это ответвление от тропы Явор, что идет по южному склону курорта Роза Хутор к парку водопадов </a:t>
            </a:r>
            <a:r>
              <a:rPr lang="ru-RU" dirty="0" err="1">
                <a:latin typeface="Bahnschrift Light Condensed" panose="020B0502040204020203" pitchFamily="34" charset="0"/>
              </a:rPr>
              <a:t>Менделиха</a:t>
            </a:r>
            <a:r>
              <a:rPr lang="ru-RU" dirty="0">
                <a:latin typeface="Bahnschrift Light Condensed" panose="020B0502040204020203" pitchFamily="34" charset="0"/>
              </a:rPr>
              <a:t>. Потратив дополнительный час, вы попадете на вершину отрога хребта </a:t>
            </a:r>
            <a:r>
              <a:rPr lang="ru-RU" dirty="0" err="1">
                <a:latin typeface="Bahnschrift Light Condensed" panose="020B0502040204020203" pitchFamily="34" charset="0"/>
              </a:rPr>
              <a:t>Аибга</a:t>
            </a:r>
            <a:r>
              <a:rPr lang="ru-RU" dirty="0">
                <a:latin typeface="Bahnschrift Light Condensed" panose="020B0502040204020203" pitchFamily="34" charset="0"/>
              </a:rPr>
              <a:t>, с которого открывается панорамный вид на 360 градусов.</a:t>
            </a:r>
          </a:p>
        </p:txBody>
      </p:sp>
    </p:spTree>
    <p:extLst>
      <p:ext uri="{BB962C8B-B14F-4D97-AF65-F5344CB8AC3E}">
        <p14:creationId xmlns:p14="http://schemas.microsoft.com/office/powerpoint/2010/main" val="862360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940 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30 минут</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165" y="1540251"/>
            <a:ext cx="7732707" cy="3177824"/>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14</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«Пегас»</a:t>
            </a:r>
          </a:p>
        </p:txBody>
      </p:sp>
      <p:sp>
        <p:nvSpPr>
          <p:cNvPr id="32" name="TextBox 31"/>
          <p:cNvSpPr txBox="1"/>
          <p:nvPr/>
        </p:nvSpPr>
        <p:spPr>
          <a:xfrm>
            <a:off x="441788" y="5393531"/>
            <a:ext cx="8223153" cy="1477328"/>
          </a:xfrm>
          <a:prstGeom prst="rect">
            <a:avLst/>
          </a:prstGeom>
          <a:noFill/>
        </p:spPr>
        <p:txBody>
          <a:bodyPr wrap="square" rtlCol="0">
            <a:spAutoFit/>
          </a:bodyPr>
          <a:lstStyle/>
          <a:p>
            <a:r>
              <a:rPr lang="ru-RU" dirty="0">
                <a:latin typeface="Bahnschrift Light Condensed" panose="020B0502040204020203" pitchFamily="34" charset="0"/>
              </a:rPr>
              <a:t>Маршрут </a:t>
            </a:r>
            <a:r>
              <a:rPr lang="ru-RU" dirty="0" smtClean="0">
                <a:latin typeface="Bahnschrift Light Condensed" panose="020B0502040204020203" pitchFamily="34" charset="0"/>
              </a:rPr>
              <a:t>линейный</a:t>
            </a:r>
            <a:r>
              <a:rPr lang="ru-RU" dirty="0">
                <a:latin typeface="Bahnschrift Light Condensed" panose="020B0502040204020203" pitchFamily="34" charset="0"/>
              </a:rPr>
              <a:t>. Это технологическая дорога, которая существенно сокращает путь между кемпингом </a:t>
            </a:r>
            <a:r>
              <a:rPr lang="ru-RU" dirty="0" err="1">
                <a:latin typeface="Bahnschrift Light Condensed" panose="020B0502040204020203" pitchFamily="34" charset="0"/>
              </a:rPr>
              <a:t>Нахазо</a:t>
            </a:r>
            <a:r>
              <a:rPr lang="ru-RU" dirty="0">
                <a:latin typeface="Bahnschrift Light Condensed" panose="020B0502040204020203" pitchFamily="34" charset="0"/>
              </a:rPr>
              <a:t> и парком водопадов </a:t>
            </a:r>
            <a:r>
              <a:rPr lang="ru-RU" dirty="0" err="1">
                <a:latin typeface="Bahnschrift Light Condensed" panose="020B0502040204020203" pitchFamily="34" charset="0"/>
              </a:rPr>
              <a:t>Менделиха</a:t>
            </a:r>
            <a:r>
              <a:rPr lang="ru-RU" dirty="0">
                <a:latin typeface="Bahnschrift Light Condensed" panose="020B0502040204020203" pitchFamily="34" charset="0"/>
              </a:rPr>
              <a:t>. Возвращаясь из кемпинга можно пойти по дороге </a:t>
            </a:r>
            <a:r>
              <a:rPr lang="ru-RU" dirty="0" err="1">
                <a:latin typeface="Bahnschrift Light Condensed" panose="020B0502040204020203" pitchFamily="34" charset="0"/>
              </a:rPr>
              <a:t>Нахазо</a:t>
            </a:r>
            <a:r>
              <a:rPr lang="ru-RU" dirty="0">
                <a:latin typeface="Bahnschrift Light Condensed" panose="020B0502040204020203" pitchFamily="34" charset="0"/>
              </a:rPr>
              <a:t> с набором высоты, а можно свернуть на Пегас и отправиться вниз к водопадом, там сесть на канатную дорогу Эдельвейс и подняться до Роза Пик.</a:t>
            </a:r>
          </a:p>
        </p:txBody>
      </p:sp>
    </p:spTree>
    <p:extLst>
      <p:ext uri="{BB962C8B-B14F-4D97-AF65-F5344CB8AC3E}">
        <p14:creationId xmlns:p14="http://schemas.microsoft.com/office/powerpoint/2010/main" val="39586637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940 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30 минут</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166" y="1540251"/>
            <a:ext cx="7732705" cy="3177824"/>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4500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15</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«От снежников до водопадов»</a:t>
            </a:r>
          </a:p>
        </p:txBody>
      </p:sp>
      <p:sp>
        <p:nvSpPr>
          <p:cNvPr id="32" name="TextBox 31"/>
          <p:cNvSpPr txBox="1"/>
          <p:nvPr/>
        </p:nvSpPr>
        <p:spPr>
          <a:xfrm>
            <a:off x="441789" y="5393531"/>
            <a:ext cx="7818094" cy="923330"/>
          </a:xfrm>
          <a:prstGeom prst="rect">
            <a:avLst/>
          </a:prstGeom>
          <a:noFill/>
        </p:spPr>
        <p:txBody>
          <a:bodyPr wrap="square" rtlCol="0">
            <a:spAutoFit/>
          </a:bodyPr>
          <a:lstStyle/>
          <a:p>
            <a:r>
              <a:rPr lang="ru-RU" dirty="0" smtClean="0">
                <a:latin typeface="Bahnschrift Light Condensed" panose="020B0502040204020203" pitchFamily="34" charset="0"/>
              </a:rPr>
              <a:t>Маршрут доступен только с гидом Центра «Активный отдых</a:t>
            </a:r>
            <a:r>
              <a:rPr lang="ru-RU" dirty="0">
                <a:latin typeface="Bahnschrift Light Condensed" panose="020B0502040204020203" pitchFamily="34" charset="0"/>
              </a:rPr>
              <a:t>». </a:t>
            </a:r>
            <a:r>
              <a:rPr lang="ru-RU" dirty="0" smtClean="0">
                <a:latin typeface="Bahnschrift Light Condensed" panose="020B0502040204020203" pitchFamily="34" charset="0"/>
              </a:rPr>
              <a:t>На </a:t>
            </a:r>
            <a:r>
              <a:rPr lang="ru-RU" dirty="0">
                <a:latin typeface="Bahnschrift Light Condensed" panose="020B0502040204020203" pitchFamily="34" charset="0"/>
              </a:rPr>
              <a:t>этом маршруте будет ощущение, что вы из зимы перенеслись прямиком в лето — снег на высоте 2320 может лежать до середины августа.</a:t>
            </a:r>
          </a:p>
        </p:txBody>
      </p:sp>
    </p:spTree>
    <p:extLst>
      <p:ext uri="{BB962C8B-B14F-4D97-AF65-F5344CB8AC3E}">
        <p14:creationId xmlns:p14="http://schemas.microsoft.com/office/powerpoint/2010/main" val="3352347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3">
            <a:alphaModFix amt="20000"/>
          </a:blip>
          <a:srcRect r="50000"/>
          <a:stretch/>
        </p:blipFill>
        <p:spPr>
          <a:xfrm>
            <a:off x="8259882" y="589250"/>
            <a:ext cx="3832472" cy="5516439"/>
          </a:xfrm>
          <a:prstGeom prst="rect">
            <a:avLst/>
          </a:prstGeom>
        </p:spPr>
      </p:pic>
      <p:sp>
        <p:nvSpPr>
          <p:cNvPr id="6" name="TextBox 5"/>
          <p:cNvSpPr txBox="1"/>
          <p:nvPr/>
        </p:nvSpPr>
        <p:spPr>
          <a:xfrm>
            <a:off x="8475169" y="1385090"/>
            <a:ext cx="1459523" cy="369332"/>
          </a:xfrm>
          <a:prstGeom prst="rect">
            <a:avLst/>
          </a:prstGeom>
          <a:noFill/>
        </p:spPr>
        <p:txBody>
          <a:bodyPr wrap="square" rtlCol="0">
            <a:spAutoFit/>
          </a:bodyPr>
          <a:lstStyle/>
          <a:p>
            <a:r>
              <a:rPr lang="ru-RU" dirty="0" smtClean="0">
                <a:latin typeface="Bahnschrift Condensed" panose="020B0502040204020203" pitchFamily="34" charset="0"/>
              </a:rPr>
              <a:t>Расстояние</a:t>
            </a:r>
            <a:endParaRPr lang="ru-RU" dirty="0">
              <a:latin typeface="Bahnschrift Condensed" panose="020B0502040204020203" pitchFamily="34" charset="0"/>
            </a:endParaRPr>
          </a:p>
        </p:txBody>
      </p:sp>
      <p:pic>
        <p:nvPicPr>
          <p:cNvPr id="8" name="Рисунок 7"/>
          <p:cNvPicPr>
            <a:picLocks noChangeAspect="1"/>
          </p:cNvPicPr>
          <p:nvPr/>
        </p:nvPicPr>
        <p:blipFill>
          <a:blip r:embed="rId4"/>
          <a:stretch>
            <a:fillRect/>
          </a:stretch>
        </p:blipFill>
        <p:spPr>
          <a:xfrm>
            <a:off x="8120537" y="1369864"/>
            <a:ext cx="372208" cy="372208"/>
          </a:xfrm>
          <a:prstGeom prst="rect">
            <a:avLst/>
          </a:prstGeom>
        </p:spPr>
      </p:pic>
      <p:sp>
        <p:nvSpPr>
          <p:cNvPr id="9" name="TextBox 8"/>
          <p:cNvSpPr txBox="1"/>
          <p:nvPr/>
        </p:nvSpPr>
        <p:spPr>
          <a:xfrm>
            <a:off x="8465881" y="2015853"/>
            <a:ext cx="2400300" cy="369332"/>
          </a:xfrm>
          <a:prstGeom prst="rect">
            <a:avLst/>
          </a:prstGeom>
          <a:noFill/>
        </p:spPr>
        <p:txBody>
          <a:bodyPr wrap="square" rtlCol="0">
            <a:spAutoFit/>
          </a:bodyPr>
          <a:lstStyle/>
          <a:p>
            <a:r>
              <a:rPr lang="ru-RU" dirty="0" smtClean="0">
                <a:latin typeface="Bahnschrift Condensed" panose="020B0502040204020203" pitchFamily="34" charset="0"/>
              </a:rPr>
              <a:t>Продолжительность</a:t>
            </a:r>
            <a:endParaRPr lang="ru-RU" dirty="0">
              <a:latin typeface="Bahnschrift Condensed" panose="020B0502040204020203" pitchFamily="34" charset="0"/>
            </a:endParaRPr>
          </a:p>
        </p:txBody>
      </p:sp>
      <p:pic>
        <p:nvPicPr>
          <p:cNvPr id="10" name="Рисунок 9"/>
          <p:cNvPicPr>
            <a:picLocks noChangeAspect="1"/>
          </p:cNvPicPr>
          <p:nvPr/>
        </p:nvPicPr>
        <p:blipFill>
          <a:blip r:embed="rId5"/>
          <a:stretch>
            <a:fillRect/>
          </a:stretch>
        </p:blipFill>
        <p:spPr>
          <a:xfrm>
            <a:off x="8148759" y="2065186"/>
            <a:ext cx="345831" cy="345831"/>
          </a:xfrm>
          <a:prstGeom prst="rect">
            <a:avLst/>
          </a:prstGeom>
        </p:spPr>
      </p:pic>
      <p:sp>
        <p:nvSpPr>
          <p:cNvPr id="13" name="TextBox 12"/>
          <p:cNvSpPr txBox="1"/>
          <p:nvPr/>
        </p:nvSpPr>
        <p:spPr>
          <a:xfrm>
            <a:off x="8475169" y="3524983"/>
            <a:ext cx="2516066" cy="369332"/>
          </a:xfrm>
          <a:prstGeom prst="rect">
            <a:avLst/>
          </a:prstGeom>
          <a:noFill/>
        </p:spPr>
        <p:txBody>
          <a:bodyPr wrap="square" rtlCol="0">
            <a:spAutoFit/>
          </a:bodyPr>
          <a:lstStyle/>
          <a:p>
            <a:r>
              <a:rPr lang="ru-RU" dirty="0" smtClean="0">
                <a:latin typeface="Bahnschrift Condensed" panose="020B0502040204020203" pitchFamily="34" charset="0"/>
              </a:rPr>
              <a:t>Окончание маршрута</a:t>
            </a:r>
            <a:endParaRPr lang="ru-RU" dirty="0">
              <a:latin typeface="Bahnschrift Condensed" panose="020B0502040204020203" pitchFamily="34" charset="0"/>
            </a:endParaRPr>
          </a:p>
        </p:txBody>
      </p:sp>
      <p:sp>
        <p:nvSpPr>
          <p:cNvPr id="14" name="TextBox 13"/>
          <p:cNvSpPr txBox="1"/>
          <p:nvPr/>
        </p:nvSpPr>
        <p:spPr>
          <a:xfrm>
            <a:off x="8494590" y="2713516"/>
            <a:ext cx="2400300" cy="369332"/>
          </a:xfrm>
          <a:prstGeom prst="rect">
            <a:avLst/>
          </a:prstGeom>
          <a:noFill/>
        </p:spPr>
        <p:txBody>
          <a:bodyPr wrap="square" rtlCol="0">
            <a:spAutoFit/>
          </a:bodyPr>
          <a:lstStyle/>
          <a:p>
            <a:r>
              <a:rPr lang="ru-RU" dirty="0" smtClean="0">
                <a:latin typeface="Bahnschrift Condensed" panose="020B0502040204020203" pitchFamily="34" charset="0"/>
              </a:rPr>
              <a:t>Начало маршрута</a:t>
            </a:r>
            <a:endParaRPr lang="ru-RU" dirty="0">
              <a:latin typeface="Bahnschrift Condensed" panose="020B0502040204020203" pitchFamily="34" charset="0"/>
            </a:endParaRPr>
          </a:p>
        </p:txBody>
      </p:sp>
      <p:sp>
        <p:nvSpPr>
          <p:cNvPr id="16" name="TextBox 15"/>
          <p:cNvSpPr txBox="1"/>
          <p:nvPr/>
        </p:nvSpPr>
        <p:spPr>
          <a:xfrm>
            <a:off x="8479446" y="4348743"/>
            <a:ext cx="2400300" cy="369332"/>
          </a:xfrm>
          <a:prstGeom prst="rect">
            <a:avLst/>
          </a:prstGeom>
          <a:noFill/>
        </p:spPr>
        <p:txBody>
          <a:bodyPr wrap="square" rtlCol="0">
            <a:spAutoFit/>
          </a:bodyPr>
          <a:lstStyle/>
          <a:p>
            <a:r>
              <a:rPr lang="ru-RU" dirty="0" smtClean="0">
                <a:latin typeface="Bahnschrift Condensed" panose="020B0502040204020203" pitchFamily="34" charset="0"/>
              </a:rPr>
              <a:t>Тип маршрута</a:t>
            </a:r>
            <a:endParaRPr lang="ru-RU" dirty="0">
              <a:latin typeface="Bahnschrift Condensed" panose="020B0502040204020203" pitchFamily="34" charset="0"/>
            </a:endParaRPr>
          </a:p>
        </p:txBody>
      </p:sp>
      <p:pic>
        <p:nvPicPr>
          <p:cNvPr id="11" name="Рисунок 10"/>
          <p:cNvPicPr>
            <a:picLocks noChangeAspect="1"/>
          </p:cNvPicPr>
          <p:nvPr/>
        </p:nvPicPr>
        <p:blipFill>
          <a:blip r:embed="rId6"/>
          <a:stretch>
            <a:fillRect/>
          </a:stretch>
        </p:blipFill>
        <p:spPr>
          <a:xfrm>
            <a:off x="8151687" y="2754652"/>
            <a:ext cx="334108" cy="334108"/>
          </a:xfrm>
          <a:prstGeom prst="rect">
            <a:avLst/>
          </a:prstGeom>
        </p:spPr>
      </p:pic>
      <p:pic>
        <p:nvPicPr>
          <p:cNvPr id="17" name="Рисунок 16"/>
          <p:cNvPicPr>
            <a:picLocks noChangeAspect="1"/>
          </p:cNvPicPr>
          <p:nvPr/>
        </p:nvPicPr>
        <p:blipFill>
          <a:blip r:embed="rId6"/>
          <a:stretch>
            <a:fillRect/>
          </a:stretch>
        </p:blipFill>
        <p:spPr>
          <a:xfrm>
            <a:off x="8164628" y="3552324"/>
            <a:ext cx="334108" cy="334108"/>
          </a:xfrm>
          <a:prstGeom prst="rect">
            <a:avLst/>
          </a:prstGeom>
        </p:spPr>
      </p:pic>
      <p:pic>
        <p:nvPicPr>
          <p:cNvPr id="12" name="Рисунок 11"/>
          <p:cNvPicPr>
            <a:picLocks noChangeAspect="1"/>
          </p:cNvPicPr>
          <p:nvPr/>
        </p:nvPicPr>
        <p:blipFill>
          <a:blip r:embed="rId7"/>
          <a:stretch>
            <a:fillRect/>
          </a:stretch>
        </p:blipFill>
        <p:spPr>
          <a:xfrm>
            <a:off x="8135323" y="4389745"/>
            <a:ext cx="372208" cy="372208"/>
          </a:xfrm>
          <a:prstGeom prst="rect">
            <a:avLst/>
          </a:prstGeom>
        </p:spPr>
      </p:pic>
      <p:sp>
        <p:nvSpPr>
          <p:cNvPr id="18" name="TextBox 17"/>
          <p:cNvSpPr txBox="1"/>
          <p:nvPr/>
        </p:nvSpPr>
        <p:spPr>
          <a:xfrm>
            <a:off x="8492745" y="1658949"/>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7,7 км.</a:t>
            </a:r>
            <a:endParaRPr lang="ru-RU" dirty="0">
              <a:latin typeface="Bahnschrift Light Condensed" panose="020B0502040204020203" pitchFamily="34" charset="0"/>
            </a:endParaRPr>
          </a:p>
        </p:txBody>
      </p:sp>
      <p:sp>
        <p:nvSpPr>
          <p:cNvPr id="20" name="TextBox 19"/>
          <p:cNvSpPr txBox="1"/>
          <p:nvPr/>
        </p:nvSpPr>
        <p:spPr>
          <a:xfrm>
            <a:off x="8465881" y="2280194"/>
            <a:ext cx="1339362" cy="379189"/>
          </a:xfrm>
          <a:prstGeom prst="rect">
            <a:avLst/>
          </a:prstGeom>
          <a:noFill/>
        </p:spPr>
        <p:txBody>
          <a:bodyPr wrap="square" rtlCol="0">
            <a:spAutoFit/>
          </a:bodyPr>
          <a:lstStyle/>
          <a:p>
            <a:r>
              <a:rPr lang="ru-RU" dirty="0" smtClean="0">
                <a:latin typeface="Bahnschrift Light Condensed" panose="020B0502040204020203" pitchFamily="34" charset="0"/>
              </a:rPr>
              <a:t>6 часов</a:t>
            </a:r>
            <a:endParaRPr lang="ru-RU" dirty="0">
              <a:latin typeface="Bahnschrift Light Condensed" panose="020B0502040204020203" pitchFamily="34" charset="0"/>
            </a:endParaRPr>
          </a:p>
        </p:txBody>
      </p:sp>
      <p:sp>
        <p:nvSpPr>
          <p:cNvPr id="21" name="TextBox 20"/>
          <p:cNvSpPr txBox="1"/>
          <p:nvPr/>
        </p:nvSpPr>
        <p:spPr>
          <a:xfrm>
            <a:off x="8494590" y="3021670"/>
            <a:ext cx="3552584" cy="369332"/>
          </a:xfrm>
          <a:prstGeom prst="rect">
            <a:avLst/>
          </a:prstGeom>
          <a:noFill/>
        </p:spPr>
        <p:txBody>
          <a:bodyPr wrap="square" rtlCol="0">
            <a:spAutoFit/>
          </a:bodyPr>
          <a:lstStyle/>
          <a:p>
            <a:r>
              <a:rPr lang="ru-RU" dirty="0" smtClean="0">
                <a:latin typeface="Bahnschrift Light Condensed" panose="020B0502040204020203" pitchFamily="34" charset="0"/>
              </a:rPr>
              <a:t>Курорт Роза Хутор</a:t>
            </a:r>
            <a:endParaRPr lang="ru-RU" dirty="0">
              <a:latin typeface="Bahnschrift Light Condensed" panose="020B0502040204020203" pitchFamily="34" charset="0"/>
            </a:endParaRPr>
          </a:p>
        </p:txBody>
      </p:sp>
      <p:sp>
        <p:nvSpPr>
          <p:cNvPr id="22" name="TextBox 21"/>
          <p:cNvSpPr txBox="1"/>
          <p:nvPr/>
        </p:nvSpPr>
        <p:spPr>
          <a:xfrm>
            <a:off x="8507530" y="3849883"/>
            <a:ext cx="3488107" cy="369332"/>
          </a:xfrm>
          <a:prstGeom prst="rect">
            <a:avLst/>
          </a:prstGeom>
          <a:noFill/>
        </p:spPr>
        <p:txBody>
          <a:bodyPr wrap="square" rtlCol="0">
            <a:spAutoFit/>
          </a:bodyPr>
          <a:lstStyle/>
          <a:p>
            <a:r>
              <a:rPr lang="ru-RU" dirty="0">
                <a:latin typeface="Bahnschrift Light Condensed" panose="020B0502040204020203" pitchFamily="34" charset="0"/>
              </a:rPr>
              <a:t>Курорт Роза Хутор</a:t>
            </a:r>
          </a:p>
        </p:txBody>
      </p:sp>
      <p:sp>
        <p:nvSpPr>
          <p:cNvPr id="23" name="TextBox 22"/>
          <p:cNvSpPr txBox="1"/>
          <p:nvPr/>
        </p:nvSpPr>
        <p:spPr>
          <a:xfrm>
            <a:off x="8507530" y="4662937"/>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Пешеходный</a:t>
            </a:r>
            <a:endParaRPr lang="ru-RU" dirty="0">
              <a:latin typeface="Bahnschrift Light Condensed" panose="020B0502040204020203" pitchFamily="34" charset="0"/>
            </a:endParaRPr>
          </a:p>
        </p:txBody>
      </p:sp>
      <p:sp>
        <p:nvSpPr>
          <p:cNvPr id="24" name="TextBox 23"/>
          <p:cNvSpPr txBox="1"/>
          <p:nvPr/>
        </p:nvSpPr>
        <p:spPr>
          <a:xfrm>
            <a:off x="503045" y="5022358"/>
            <a:ext cx="2490152" cy="379189"/>
          </a:xfrm>
          <a:prstGeom prst="rect">
            <a:avLst/>
          </a:prstGeom>
          <a:noFill/>
        </p:spPr>
        <p:txBody>
          <a:bodyPr wrap="square" rtlCol="0">
            <a:spAutoFit/>
          </a:bodyPr>
          <a:lstStyle/>
          <a:p>
            <a:r>
              <a:rPr lang="ru-RU" dirty="0" smtClean="0">
                <a:latin typeface="Bahnschrift Condensed" panose="020B0502040204020203" pitchFamily="34" charset="0"/>
              </a:rPr>
              <a:t>Описание маршрута</a:t>
            </a:r>
            <a:endParaRPr lang="ru-RU" dirty="0">
              <a:latin typeface="Bahnschrift Condensed" panose="020B0502040204020203" pitchFamily="34" charset="0"/>
            </a:endParaRPr>
          </a:p>
        </p:txBody>
      </p:sp>
      <p:pic>
        <p:nvPicPr>
          <p:cNvPr id="19" name="Рисунок 18"/>
          <p:cNvPicPr>
            <a:picLocks noChangeAspect="1"/>
          </p:cNvPicPr>
          <p:nvPr/>
        </p:nvPicPr>
        <p:blipFill>
          <a:blip r:embed="rId8"/>
          <a:stretch>
            <a:fillRect/>
          </a:stretch>
        </p:blipFill>
        <p:spPr>
          <a:xfrm>
            <a:off x="122864" y="5022358"/>
            <a:ext cx="380181" cy="380181"/>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166" y="1540251"/>
            <a:ext cx="7732705" cy="3177823"/>
          </a:xfrm>
          <a:prstGeom prst="rect">
            <a:avLst/>
          </a:prstGeom>
        </p:spPr>
      </p:pic>
      <p:sp>
        <p:nvSpPr>
          <p:cNvPr id="25" name="TextBox 24"/>
          <p:cNvSpPr txBox="1"/>
          <p:nvPr/>
        </p:nvSpPr>
        <p:spPr>
          <a:xfrm>
            <a:off x="8494590" y="5043508"/>
            <a:ext cx="2400300" cy="369332"/>
          </a:xfrm>
          <a:prstGeom prst="rect">
            <a:avLst/>
          </a:prstGeom>
          <a:noFill/>
        </p:spPr>
        <p:txBody>
          <a:bodyPr wrap="square" rtlCol="0">
            <a:spAutoFit/>
          </a:bodyPr>
          <a:lstStyle/>
          <a:p>
            <a:r>
              <a:rPr lang="ru-RU" dirty="0" smtClean="0">
                <a:latin typeface="Bahnschrift Condensed" panose="020B0502040204020203" pitchFamily="34" charset="0"/>
              </a:rPr>
              <a:t>Стоимость</a:t>
            </a:r>
            <a:endParaRPr lang="ru-RU" dirty="0">
              <a:latin typeface="Bahnschrift Condensed" panose="020B0502040204020203" pitchFamily="34" charset="0"/>
            </a:endParaRPr>
          </a:p>
        </p:txBody>
      </p:sp>
      <p:sp>
        <p:nvSpPr>
          <p:cNvPr id="27" name="TextBox 26"/>
          <p:cNvSpPr txBox="1"/>
          <p:nvPr/>
        </p:nvSpPr>
        <p:spPr>
          <a:xfrm>
            <a:off x="8526828" y="5333632"/>
            <a:ext cx="3488107" cy="369332"/>
          </a:xfrm>
          <a:prstGeom prst="rect">
            <a:avLst/>
          </a:prstGeom>
          <a:noFill/>
        </p:spPr>
        <p:txBody>
          <a:bodyPr wrap="square" rtlCol="0">
            <a:spAutoFit/>
          </a:bodyPr>
          <a:lstStyle/>
          <a:p>
            <a:r>
              <a:rPr lang="ru-RU" dirty="0" smtClean="0">
                <a:latin typeface="Bahnschrift Light Condensed" panose="020B0502040204020203" pitchFamily="34" charset="0"/>
              </a:rPr>
              <a:t>4500 р.</a:t>
            </a:r>
            <a:endParaRPr lang="ru-RU" dirty="0">
              <a:latin typeface="Bahnschrift Light Condensed" panose="020B0502040204020203" pitchFamily="34" charset="0"/>
            </a:endParaRPr>
          </a:p>
        </p:txBody>
      </p:sp>
      <p:pic>
        <p:nvPicPr>
          <p:cNvPr id="7" name="Рисунок 6"/>
          <p:cNvPicPr>
            <a:picLocks noChangeAspect="1"/>
          </p:cNvPicPr>
          <p:nvPr/>
        </p:nvPicPr>
        <p:blipFill>
          <a:blip r:embed="rId10"/>
          <a:stretch>
            <a:fillRect/>
          </a:stretch>
        </p:blipFill>
        <p:spPr>
          <a:xfrm>
            <a:off x="8204855" y="5123399"/>
            <a:ext cx="375871" cy="375871"/>
          </a:xfrm>
          <a:prstGeom prst="rect">
            <a:avLst/>
          </a:prstGeom>
        </p:spPr>
      </p:pic>
      <p:sp>
        <p:nvSpPr>
          <p:cNvPr id="31" name="TextBox 30"/>
          <p:cNvSpPr txBox="1"/>
          <p:nvPr/>
        </p:nvSpPr>
        <p:spPr>
          <a:xfrm>
            <a:off x="312954" y="67786"/>
            <a:ext cx="12069135" cy="523220"/>
          </a:xfrm>
          <a:prstGeom prst="rect">
            <a:avLst/>
          </a:prstGeom>
          <a:noFill/>
        </p:spPr>
        <p:txBody>
          <a:bodyPr wrap="square" rtlCol="0">
            <a:spAutoFit/>
          </a:bodyPr>
          <a:lstStyle/>
          <a:p>
            <a:r>
              <a:rPr lang="ru-RU" sz="2800" dirty="0" smtClean="0">
                <a:latin typeface="Bahnschrift Condensed" panose="020B0502040204020203" pitchFamily="34" charset="0"/>
              </a:rPr>
              <a:t> </a:t>
            </a:r>
            <a:r>
              <a:rPr lang="ru-RU" sz="2400" dirty="0" smtClean="0">
                <a:latin typeface="Bahnschrift Condensed" panose="020B0502040204020203" pitchFamily="34" charset="0"/>
              </a:rPr>
              <a:t>Прогулочно-познавательный маршрут </a:t>
            </a:r>
            <a:r>
              <a:rPr lang="ru-RU" sz="2400" dirty="0" smtClean="0">
                <a:solidFill>
                  <a:srgbClr val="FF0000"/>
                </a:solidFill>
                <a:latin typeface="Bahnschrift Condensed" panose="020B0502040204020203" pitchFamily="34" charset="0"/>
              </a:rPr>
              <a:t>16</a:t>
            </a:r>
            <a:r>
              <a:rPr lang="en-US" sz="2400" dirty="0" smtClean="0">
                <a:solidFill>
                  <a:srgbClr val="FF0000"/>
                </a:solidFill>
                <a:latin typeface="Bahnschrift Condensed" panose="020B0502040204020203" pitchFamily="34" charset="0"/>
              </a:rPr>
              <a:t> </a:t>
            </a:r>
            <a:r>
              <a:rPr lang="ru-RU" sz="2400" dirty="0" smtClean="0">
                <a:solidFill>
                  <a:srgbClr val="FF0000"/>
                </a:solidFill>
                <a:latin typeface="Bahnschrift Condensed" panose="020B0502040204020203" pitchFamily="34" charset="0"/>
              </a:rPr>
              <a:t>Р</a:t>
            </a:r>
            <a:r>
              <a:rPr lang="ru-RU" sz="2400" dirty="0">
                <a:latin typeface="Bahnschrift Condensed" panose="020B0502040204020203" pitchFamily="34" charset="0"/>
              </a:rPr>
              <a:t> </a:t>
            </a:r>
            <a:r>
              <a:rPr lang="ru-RU" sz="2400" dirty="0" smtClean="0">
                <a:latin typeface="Bahnschrift Condensed" panose="020B0502040204020203" pitchFamily="34" charset="0"/>
              </a:rPr>
              <a:t>«Юрьев Хутор»</a:t>
            </a:r>
            <a:endParaRPr lang="ru-RU" sz="2400" dirty="0">
              <a:latin typeface="Bahnschrift Condensed" panose="020B0502040204020203" pitchFamily="34" charset="0"/>
            </a:endParaRPr>
          </a:p>
        </p:txBody>
      </p:sp>
      <p:sp>
        <p:nvSpPr>
          <p:cNvPr id="32" name="TextBox 31"/>
          <p:cNvSpPr txBox="1"/>
          <p:nvPr/>
        </p:nvSpPr>
        <p:spPr>
          <a:xfrm>
            <a:off x="441789" y="5393531"/>
            <a:ext cx="7818094" cy="923330"/>
          </a:xfrm>
          <a:prstGeom prst="rect">
            <a:avLst/>
          </a:prstGeom>
          <a:noFill/>
        </p:spPr>
        <p:txBody>
          <a:bodyPr wrap="square" rtlCol="0">
            <a:spAutoFit/>
          </a:bodyPr>
          <a:lstStyle/>
          <a:p>
            <a:r>
              <a:rPr lang="ru-RU" dirty="0" smtClean="0">
                <a:latin typeface="Bahnschrift Light Condensed" panose="020B0502040204020203" pitchFamily="34" charset="0"/>
              </a:rPr>
              <a:t>Маршрут доступен только с гидом Центра «Активный отдых</a:t>
            </a:r>
            <a:r>
              <a:rPr lang="ru-RU" dirty="0">
                <a:latin typeface="Bahnschrift Light Condensed" panose="020B0502040204020203" pitchFamily="34" charset="0"/>
              </a:rPr>
              <a:t>». </a:t>
            </a:r>
            <a:r>
              <a:rPr lang="ru-RU" dirty="0" smtClean="0">
                <a:latin typeface="Bahnschrift Light Condensed" panose="020B0502040204020203" pitchFamily="34" charset="0"/>
              </a:rPr>
              <a:t>Пеший </a:t>
            </a:r>
            <a:r>
              <a:rPr lang="ru-RU" dirty="0">
                <a:latin typeface="Bahnschrift Light Condensed" panose="020B0502040204020203" pitchFamily="34" charset="0"/>
              </a:rPr>
              <a:t>маршрут берет начало на высоте 1350 метров над уровнем моря и пролегает вдоль северного склона хребта </a:t>
            </a:r>
            <a:r>
              <a:rPr lang="ru-RU" dirty="0" err="1" smtClean="0">
                <a:latin typeface="Bahnschrift Light Condensed" panose="020B0502040204020203" pitchFamily="34" charset="0"/>
              </a:rPr>
              <a:t>Аибга</a:t>
            </a:r>
            <a:endParaRPr lang="ru-RU" dirty="0">
              <a:latin typeface="Bahnschrift Light Condensed" panose="020B0502040204020203" pitchFamily="34" charset="0"/>
            </a:endParaRPr>
          </a:p>
        </p:txBody>
      </p:sp>
    </p:spTree>
    <p:extLst>
      <p:ext uri="{BB962C8B-B14F-4D97-AF65-F5344CB8AC3E}">
        <p14:creationId xmlns:p14="http://schemas.microsoft.com/office/powerpoint/2010/main" val="1473066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 name="TextBox 3"/>
          <p:cNvSpPr txBox="1"/>
          <p:nvPr/>
        </p:nvSpPr>
        <p:spPr>
          <a:xfrm>
            <a:off x="9195790" y="6105689"/>
            <a:ext cx="3191609" cy="646331"/>
          </a:xfrm>
          <a:prstGeom prst="rect">
            <a:avLst/>
          </a:prstGeom>
          <a:noFill/>
        </p:spPr>
        <p:txBody>
          <a:bodyPr wrap="square" rtlCol="0">
            <a:spAutoFit/>
          </a:bodyPr>
          <a:lstStyle/>
          <a:p>
            <a:r>
              <a:rPr lang="ru-RU" dirty="0">
                <a:latin typeface="Bahnschrift Light SemiCondensed" panose="020B0502040204020203" pitchFamily="34" charset="0"/>
              </a:rPr>
              <a:t>«Музеи природы и культуры города Сочи»</a:t>
            </a:r>
          </a:p>
        </p:txBody>
      </p:sp>
      <p:sp>
        <p:nvSpPr>
          <p:cNvPr id="26" name="TextBox 25"/>
          <p:cNvSpPr txBox="1"/>
          <p:nvPr/>
        </p:nvSpPr>
        <p:spPr>
          <a:xfrm>
            <a:off x="4924388" y="1801965"/>
            <a:ext cx="6670988" cy="2031325"/>
          </a:xfrm>
          <a:prstGeom prst="rect">
            <a:avLst/>
          </a:prstGeom>
          <a:noFill/>
        </p:spPr>
        <p:txBody>
          <a:bodyPr wrap="square" rtlCol="0">
            <a:spAutoFit/>
          </a:bodyPr>
          <a:lstStyle/>
          <a:p>
            <a:r>
              <a:rPr lang="ru-RU" dirty="0" smtClean="0">
                <a:latin typeface="Bahnschrift Condensed" panose="020B0502040204020203" pitchFamily="34" charset="0"/>
              </a:rPr>
              <a:t>Продолжение маршрута</a:t>
            </a:r>
          </a:p>
          <a:p>
            <a:r>
              <a:rPr lang="ru-RU" dirty="0">
                <a:latin typeface="Bahnschrift Light Condensed" panose="020B0502040204020203" pitchFamily="34" charset="0"/>
              </a:rPr>
              <a:t>Центральный стадион имени Славы Метревели- спортивная </a:t>
            </a:r>
            <a:r>
              <a:rPr lang="ru-RU" dirty="0" smtClean="0">
                <a:latin typeface="Bahnschrift Light Condensed" panose="020B0502040204020203" pitchFamily="34" charset="0"/>
              </a:rPr>
              <a:t>арена. </a:t>
            </a:r>
            <a:r>
              <a:rPr lang="ru-RU" dirty="0">
                <a:latin typeface="Bahnschrift Light Condensed" panose="020B0502040204020203" pitchFamily="34" charset="0"/>
              </a:rPr>
              <a:t>Включает в себя 2 футбольных поля. Основное поле − с натуральным травяным покрытием 105×68 м. Освещение мощностью 1400 люкс. Вместимость − 10200 зрителей. </a:t>
            </a:r>
            <a:r>
              <a:rPr lang="ru-RU" dirty="0" smtClean="0">
                <a:latin typeface="Bahnschrift Light Condensed" panose="020B0502040204020203" pitchFamily="34" charset="0"/>
              </a:rPr>
              <a:t>Носит </a:t>
            </a:r>
            <a:r>
              <a:rPr lang="ru-RU" dirty="0">
                <a:latin typeface="Bahnschrift Light Condensed" panose="020B0502040204020203" pitchFamily="34" charset="0"/>
              </a:rPr>
              <a:t>имя футболиста-сочинца Славы Метревели.</a:t>
            </a:r>
          </a:p>
        </p:txBody>
      </p:sp>
      <p:sp>
        <p:nvSpPr>
          <p:cNvPr id="28" name="TextBox 27"/>
          <p:cNvSpPr txBox="1"/>
          <p:nvPr/>
        </p:nvSpPr>
        <p:spPr>
          <a:xfrm>
            <a:off x="2482838" y="37354"/>
            <a:ext cx="8510742"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a:latin typeface="Bahnschrift Light Condensed" panose="020B0502040204020203" pitchFamily="34" charset="0"/>
              </a:rPr>
              <a:t>Центральный стадион имени Славы Метревели</a:t>
            </a:r>
            <a:r>
              <a:rPr lang="ru-RU" sz="2800" dirty="0" smtClean="0">
                <a:latin typeface="Bahnschrift Light SemiCondensed" panose="020B0502040204020203" pitchFamily="34" charset="0"/>
              </a:rPr>
              <a:t>»</a:t>
            </a:r>
            <a:endParaRPr lang="ru-RU" sz="2800" dirty="0">
              <a:latin typeface="Bahnschrift Light SemiCondensed" panose="020B0502040204020203" pitchFamily="34" charset="0"/>
            </a:endParaRPr>
          </a:p>
        </p:txBody>
      </p:sp>
      <p:pic>
        <p:nvPicPr>
          <p:cNvPr id="6" name="Рисунок 5"/>
          <p:cNvPicPr>
            <a:picLocks noChangeAspect="1"/>
          </p:cNvPicPr>
          <p:nvPr/>
        </p:nvPicPr>
        <p:blipFill>
          <a:blip r:embed="rId3"/>
          <a:stretch>
            <a:fillRect/>
          </a:stretch>
        </p:blipFill>
        <p:spPr>
          <a:xfrm>
            <a:off x="22641" y="53893"/>
            <a:ext cx="523220" cy="52322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0934" y="1562805"/>
            <a:ext cx="4683808" cy="3122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386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12192000"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43"/>
          </a:p>
        </p:txBody>
      </p:sp>
      <p:pic>
        <p:nvPicPr>
          <p:cNvPr id="3" name="Рисунок 2">
            <a:extLst>
              <a:ext uri="{FF2B5EF4-FFF2-40B4-BE49-F238E27FC236}">
                <a16:creationId xmlns:a16="http://schemas.microsoft.com/office/drawing/2014/main" id="{C5653B96-60EC-595B-CA89-5451ABE604D8}"/>
              </a:ext>
            </a:extLst>
          </p:cNvPr>
          <p:cNvPicPr>
            <a:picLocks noChangeAspect="1"/>
          </p:cNvPicPr>
          <p:nvPr/>
        </p:nvPicPr>
        <p:blipFill rotWithShape="1">
          <a:blip r:embed="rId2">
            <a:alphaModFix amt="20000"/>
          </a:blip>
          <a:srcRect r="50000"/>
          <a:stretch/>
        </p:blipFill>
        <p:spPr>
          <a:xfrm>
            <a:off x="8259882" y="589250"/>
            <a:ext cx="3832472" cy="5516439"/>
          </a:xfrm>
          <a:prstGeom prst="rect">
            <a:avLst/>
          </a:prstGeom>
        </p:spPr>
      </p:pic>
      <p:sp>
        <p:nvSpPr>
          <p:cNvPr id="4" name="TextBox 3"/>
          <p:cNvSpPr txBox="1"/>
          <p:nvPr/>
        </p:nvSpPr>
        <p:spPr>
          <a:xfrm>
            <a:off x="9195790" y="6105689"/>
            <a:ext cx="3191609" cy="646331"/>
          </a:xfrm>
          <a:prstGeom prst="rect">
            <a:avLst/>
          </a:prstGeom>
          <a:noFill/>
        </p:spPr>
        <p:txBody>
          <a:bodyPr wrap="square" rtlCol="0">
            <a:spAutoFit/>
          </a:bodyPr>
          <a:lstStyle/>
          <a:p>
            <a:r>
              <a:rPr lang="ru-RU" dirty="0">
                <a:latin typeface="Bahnschrift Light SemiCondensed" panose="020B0502040204020203" pitchFamily="34" charset="0"/>
              </a:rPr>
              <a:t>«Музеи природы и культуры города Сочи»</a:t>
            </a:r>
          </a:p>
        </p:txBody>
      </p:sp>
      <p:sp>
        <p:nvSpPr>
          <p:cNvPr id="26" name="TextBox 25"/>
          <p:cNvSpPr txBox="1"/>
          <p:nvPr/>
        </p:nvSpPr>
        <p:spPr>
          <a:xfrm>
            <a:off x="4924388" y="1801965"/>
            <a:ext cx="6670988" cy="2585323"/>
          </a:xfrm>
          <a:prstGeom prst="rect">
            <a:avLst/>
          </a:prstGeom>
          <a:noFill/>
        </p:spPr>
        <p:txBody>
          <a:bodyPr wrap="square" rtlCol="0">
            <a:spAutoFit/>
          </a:bodyPr>
          <a:lstStyle/>
          <a:p>
            <a:r>
              <a:rPr lang="ru-RU" dirty="0" smtClean="0">
                <a:latin typeface="Bahnschrift Condensed" panose="020B0502040204020203" pitchFamily="34" charset="0"/>
              </a:rPr>
              <a:t>Продолжение маршрута</a:t>
            </a:r>
          </a:p>
          <a:p>
            <a:r>
              <a:rPr lang="ru-RU" dirty="0">
                <a:latin typeface="Bahnschrift Light Condensed" panose="020B0502040204020203" pitchFamily="34" charset="0"/>
              </a:rPr>
              <a:t>Парк «Дендрарий» по праву считается одним из знаковых мест города Сочи, его часто называют «зеленым сердцем курорта», что совершенно оправдано</a:t>
            </a:r>
            <a:r>
              <a:rPr lang="ru-RU" dirty="0" smtClean="0">
                <a:latin typeface="Bahnschrift Light Condensed" panose="020B0502040204020203" pitchFamily="34" charset="0"/>
              </a:rPr>
              <a:t>.</a:t>
            </a:r>
            <a:endParaRPr lang="ru-RU" dirty="0">
              <a:latin typeface="Bahnschrift Light Condensed" panose="020B0502040204020203" pitchFamily="34" charset="0"/>
            </a:endParaRPr>
          </a:p>
          <a:p>
            <a:r>
              <a:rPr lang="ru-RU" dirty="0">
                <a:latin typeface="Bahnschrift Light Condensed" panose="020B0502040204020203" pitchFamily="34" charset="0"/>
              </a:rPr>
              <a:t>На площади в 46,4 га собраны деревья и кустарники, привезенные из самых разных уголков планеты. На сегодняшний день в живой коллекции парка более 1800 видов и форм, в том числе 66 из них — дубы, 74 — сосны, 54 — пальмы и огромное количество редких экзотов.</a:t>
            </a:r>
          </a:p>
        </p:txBody>
      </p:sp>
      <p:sp>
        <p:nvSpPr>
          <p:cNvPr id="28" name="TextBox 27"/>
          <p:cNvSpPr txBox="1"/>
          <p:nvPr/>
        </p:nvSpPr>
        <p:spPr>
          <a:xfrm>
            <a:off x="4154637" y="33015"/>
            <a:ext cx="7387004" cy="523220"/>
          </a:xfrm>
          <a:prstGeom prst="rect">
            <a:avLst/>
          </a:prstGeom>
          <a:noFill/>
        </p:spPr>
        <p:txBody>
          <a:bodyPr wrap="square" rtlCol="0">
            <a:spAutoFit/>
          </a:bodyPr>
          <a:lstStyle/>
          <a:p>
            <a:r>
              <a:rPr lang="ru-RU" sz="2800" dirty="0" smtClean="0">
                <a:latin typeface="Bahnschrift Light SemiCondensed" panose="020B0502040204020203" pitchFamily="34" charset="0"/>
              </a:rPr>
              <a:t>«</a:t>
            </a:r>
            <a:r>
              <a:rPr lang="ru-RU" sz="2800" dirty="0">
                <a:latin typeface="Bahnschrift Light Condensed" panose="020B0502040204020203" pitchFamily="34" charset="0"/>
              </a:rPr>
              <a:t>Парк «Дендрарий</a:t>
            </a:r>
            <a:r>
              <a:rPr lang="ru-RU" sz="2800" dirty="0" smtClean="0">
                <a:latin typeface="Bahnschrift Light Condensed" panose="020B0502040204020203" pitchFamily="34" charset="0"/>
              </a:rPr>
              <a:t>»</a:t>
            </a:r>
            <a:endParaRPr lang="ru-RU" sz="2800" dirty="0">
              <a:latin typeface="Bahnschrift Light SemiCondensed" panose="020B0502040204020203"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0933" y="1692464"/>
            <a:ext cx="4825563" cy="2949873"/>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stretch>
            <a:fillRect/>
          </a:stretch>
        </p:blipFill>
        <p:spPr>
          <a:xfrm>
            <a:off x="61804" y="53892"/>
            <a:ext cx="539329" cy="539329"/>
          </a:xfrm>
          <a:prstGeom prst="rect">
            <a:avLst/>
          </a:prstGeom>
        </p:spPr>
      </p:pic>
    </p:spTree>
    <p:extLst>
      <p:ext uri="{BB962C8B-B14F-4D97-AF65-F5344CB8AC3E}">
        <p14:creationId xmlns:p14="http://schemas.microsoft.com/office/powerpoint/2010/main" val="103677942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TotalTime>
  <Words>6020</Words>
  <Application>Microsoft Office PowerPoint</Application>
  <PresentationFormat>Широкоэкранный</PresentationFormat>
  <Paragraphs>937</Paragraphs>
  <Slides>74</Slides>
  <Notes>46</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74</vt:i4>
      </vt:variant>
    </vt:vector>
  </HeadingPairs>
  <TitlesOfParts>
    <vt:vector size="82" baseType="lpstr">
      <vt:lpstr>Arial</vt:lpstr>
      <vt:lpstr>Bahnschrift Condensed</vt:lpstr>
      <vt:lpstr>Bahnschrift Light Condensed</vt:lpstr>
      <vt:lpstr>Bahnschrift Light SemiCondensed</vt:lpstr>
      <vt:lpstr>Calibri</vt:lpstr>
      <vt:lpstr>Calibri Light</vt:lpstr>
      <vt:lpstr>Montserrat Black</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Спиридонов Егор Алексеевич</dc:creator>
  <cp:lastModifiedBy>Спиридонов Егор Алексеевич</cp:lastModifiedBy>
  <cp:revision>32</cp:revision>
  <dcterms:created xsi:type="dcterms:W3CDTF">2023-05-31T06:58:08Z</dcterms:created>
  <dcterms:modified xsi:type="dcterms:W3CDTF">2023-07-31T06:26:30Z</dcterms:modified>
</cp:coreProperties>
</file>