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56" r:id="rId2"/>
    <p:sldId id="303" r:id="rId3"/>
    <p:sldId id="324" r:id="rId4"/>
    <p:sldId id="325" r:id="rId5"/>
    <p:sldId id="326" r:id="rId6"/>
  </p:sldIdLst>
  <p:sldSz cx="12192000" cy="6858000"/>
  <p:notesSz cx="9939338" cy="6807200"/>
  <p:embeddedFontLst>
    <p:embeddedFont>
      <p:font typeface="Tahoma" panose="020B0604030504040204" pitchFamily="34" charset="0"/>
      <p:regular r:id="rId9"/>
      <p:bold r:id="rId10"/>
    </p:embeddedFont>
    <p:embeddedFont>
      <p:font typeface="Verdana" panose="020B0604030504040204" pitchFamily="34" charset="0"/>
      <p:regular r:id="rId11"/>
      <p:bold r:id="rId12"/>
      <p:italic r:id="rId13"/>
      <p:boldItalic r:id="rId14"/>
    </p:embeddedFont>
    <p:embeddedFont>
      <p:font typeface="Montserrat ExtraBold" panose="020B0604020202020204" charset="-52"/>
      <p:bold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Arial Black" panose="020B0A04020102020204" pitchFamily="34" charset="0"/>
      <p:bold r:id="rId2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426A"/>
    <a:srgbClr val="0946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636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theme" Target="theme/theme1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6888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9275" y="0"/>
            <a:ext cx="43084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A74C4D-4742-41DB-A637-FA923EFE4CD9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65888"/>
            <a:ext cx="4306888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9275" y="6465888"/>
            <a:ext cx="430847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89E1B5-57BB-4C2B-BBDD-AB39FF3BAE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0702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6888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9275" y="0"/>
            <a:ext cx="43084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1DA70-B08C-45F8-A78D-AF462B64E400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50900"/>
            <a:ext cx="408463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65888"/>
            <a:ext cx="4306888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9275" y="6465888"/>
            <a:ext cx="430847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C94B00-9915-4523-A0D7-DCC2787D08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017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94B00-9915-4523-A0D7-DCC2787D085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43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94B00-9915-4523-A0D7-DCC2787D085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506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94B00-9915-4523-A0D7-DCC2787D085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822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1"/>
            <a:ext cx="85344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1" i="1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16395" y="0"/>
            <a:ext cx="5975604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34458" y="0"/>
            <a:ext cx="627049" cy="6857996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37149" y="0"/>
            <a:ext cx="158494" cy="6858000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0230" y="281955"/>
            <a:ext cx="748283" cy="87335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1"/>
            <a:ext cx="530352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1"/>
            <a:ext cx="530352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6/19/2023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6/19/2023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6/19/2023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6940" y="2083053"/>
            <a:ext cx="387794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2303" y="1948460"/>
            <a:ext cx="489013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1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13584"/>
            <a:ext cx="12192000" cy="6871584"/>
            <a:chOff x="0" y="-13584"/>
            <a:chExt cx="12192000" cy="6871584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60164" y="0"/>
              <a:ext cx="2603118" cy="498043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16031" y="-13584"/>
              <a:ext cx="1899577" cy="454533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4216908"/>
              <a:ext cx="12192000" cy="264109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3887698"/>
              <a:ext cx="12191999" cy="103621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4041647"/>
              <a:ext cx="12191999" cy="376427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57198" y="4830084"/>
            <a:ext cx="11430001" cy="17543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860"/>
              </a:lnSpc>
              <a:spcBef>
                <a:spcPts val="100"/>
              </a:spcBef>
              <a:tabLst>
                <a:tab pos="2071370" algn="l"/>
              </a:tabLst>
            </a:pPr>
            <a:r>
              <a:rPr lang="ru-RU" sz="3200" spc="60" dirty="0">
                <a:solidFill>
                  <a:schemeClr val="bg1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rPr>
              <a:t>Муниципальный проект</a:t>
            </a:r>
          </a:p>
          <a:p>
            <a:pPr algn="ctr">
              <a:lnSpc>
                <a:spcPts val="2860"/>
              </a:lnSpc>
              <a:spcBef>
                <a:spcPts val="100"/>
              </a:spcBef>
              <a:tabLst>
                <a:tab pos="2071370" algn="l"/>
              </a:tabLst>
            </a:pPr>
            <a:endParaRPr lang="ru-RU" sz="3200" b="1" spc="60" dirty="0">
              <a:solidFill>
                <a:schemeClr val="bg1"/>
              </a:solidFill>
              <a:latin typeface="Montserrat ExtraBold" panose="00000900000000000000" pitchFamily="2" charset="-52"/>
              <a:cs typeface="Times New Roman" panose="02020603050405020304" pitchFamily="18" charset="0"/>
            </a:endParaRPr>
          </a:p>
          <a:p>
            <a:pPr algn="ctr"/>
            <a:r>
              <a:rPr lang="ru-RU" sz="3200" spc="60" dirty="0">
                <a:solidFill>
                  <a:schemeClr val="bg1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rPr>
              <a:t>«Точка Инвестиционного </a:t>
            </a:r>
            <a:r>
              <a:rPr lang="ru-RU" sz="3200" spc="60" dirty="0" smtClean="0">
                <a:solidFill>
                  <a:schemeClr val="bg1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rPr>
              <a:t>Развития </a:t>
            </a:r>
          </a:p>
          <a:p>
            <a:pPr algn="ctr"/>
            <a:r>
              <a:rPr lang="ru-RU" sz="3200" spc="60" dirty="0" smtClean="0">
                <a:solidFill>
                  <a:schemeClr val="bg1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rPr>
              <a:t>(</a:t>
            </a:r>
            <a:r>
              <a:rPr lang="ru-RU" sz="3200" spc="60" dirty="0">
                <a:solidFill>
                  <a:schemeClr val="bg1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rPr>
              <a:t>Дом Инвестора</a:t>
            </a:r>
            <a:r>
              <a:rPr lang="ru-RU" sz="3200" spc="60" dirty="0" smtClean="0">
                <a:solidFill>
                  <a:schemeClr val="bg1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rPr>
              <a:t>)»</a:t>
            </a:r>
            <a:endParaRPr lang="ru-RU" dirty="0"/>
          </a:p>
        </p:txBody>
      </p:sp>
      <p:grpSp>
        <p:nvGrpSpPr>
          <p:cNvPr id="11" name="object 11"/>
          <p:cNvGrpSpPr/>
          <p:nvPr/>
        </p:nvGrpSpPr>
        <p:grpSpPr>
          <a:xfrm>
            <a:off x="138684" y="0"/>
            <a:ext cx="6238240" cy="4058920"/>
            <a:chOff x="138684" y="0"/>
            <a:chExt cx="6238240" cy="4058920"/>
          </a:xfrm>
        </p:grpSpPr>
        <p:sp>
          <p:nvSpPr>
            <p:cNvPr id="12" name="object 12"/>
            <p:cNvSpPr/>
            <p:nvPr/>
          </p:nvSpPr>
          <p:spPr>
            <a:xfrm>
              <a:off x="138684" y="0"/>
              <a:ext cx="6238240" cy="4058920"/>
            </a:xfrm>
            <a:custGeom>
              <a:avLst/>
              <a:gdLst/>
              <a:ahLst/>
              <a:cxnLst/>
              <a:rect l="l" t="t" r="r" b="b"/>
              <a:pathLst>
                <a:path w="6238240" h="4058920">
                  <a:moveTo>
                    <a:pt x="6237732" y="0"/>
                  </a:moveTo>
                  <a:lnTo>
                    <a:pt x="0" y="0"/>
                  </a:lnTo>
                  <a:lnTo>
                    <a:pt x="0" y="4058412"/>
                  </a:lnTo>
                  <a:lnTo>
                    <a:pt x="4661281" y="4050665"/>
                  </a:lnTo>
                  <a:lnTo>
                    <a:pt x="62377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7828" y="182372"/>
              <a:ext cx="837931" cy="1047116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54278" y="1616204"/>
            <a:ext cx="4437438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b="0" spc="204" dirty="0" smtClean="0">
                <a:solidFill>
                  <a:srgbClr val="09436E"/>
                </a:solidFill>
                <a:latin typeface="Montserrat ExtraBold" panose="00000900000000000000" pitchFamily="2" charset="-52"/>
                <a:cs typeface="Tahoma"/>
              </a:rPr>
              <a:t>ДЕПАРТАМЕНТ ИНВЕСТИЦИЙ и РАЗВИТИЯ МСП</a:t>
            </a:r>
            <a:endParaRPr b="0" spc="150" dirty="0">
              <a:solidFill>
                <a:srgbClr val="09436E"/>
              </a:solidFill>
              <a:latin typeface="Montserrat ExtraBold" panose="00000900000000000000" pitchFamily="2" charset="-52"/>
              <a:cs typeface="Tahoma"/>
            </a:endParaRPr>
          </a:p>
        </p:txBody>
      </p:sp>
      <p:pic>
        <p:nvPicPr>
          <p:cNvPr id="1026" name="Picture 2" descr="Gambar Vektor Desain Logo Investasi Desain Bisnis, Pinjaman, Ekonomi, Kunci  PNG dan Vektor dengan Background Transparan untuk Unduh Gratis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8" t="10150" r="24832" b="11769"/>
          <a:stretch/>
        </p:blipFill>
        <p:spPr bwMode="auto">
          <a:xfrm>
            <a:off x="7410940" y="356631"/>
            <a:ext cx="3716246" cy="332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3374389" cy="6858000"/>
            <a:chOff x="0" y="0"/>
            <a:chExt cx="337439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150108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78251" y="0"/>
              <a:ext cx="595744" cy="68579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61716" y="0"/>
              <a:ext cx="158495" cy="685799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0227" y="280151"/>
              <a:ext cx="749371" cy="935881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-184001" y="3069037"/>
            <a:ext cx="3180778" cy="11285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334010" algn="ctr">
              <a:lnSpc>
                <a:spcPts val="2860"/>
              </a:lnSpc>
              <a:spcBef>
                <a:spcPts val="100"/>
              </a:spcBef>
              <a:tabLst>
                <a:tab pos="2071370" algn="l"/>
              </a:tabLst>
              <a:defRPr sz="3200" spc="60">
                <a:solidFill>
                  <a:schemeClr val="bg1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defRPr>
            </a:lvl1pPr>
          </a:lstStyle>
          <a:p>
            <a:r>
              <a:rPr lang="ru-RU" sz="2800" dirty="0"/>
              <a:t>Обоснование реализации проекта</a:t>
            </a:r>
            <a:endParaRPr sz="2800" dirty="0"/>
          </a:p>
        </p:txBody>
      </p:sp>
      <p:sp>
        <p:nvSpPr>
          <p:cNvPr id="10" name="object 3"/>
          <p:cNvSpPr/>
          <p:nvPr/>
        </p:nvSpPr>
        <p:spPr>
          <a:xfrm>
            <a:off x="4087183" y="0"/>
            <a:ext cx="7535662" cy="4572000"/>
          </a:xfrm>
          <a:custGeom>
            <a:avLst/>
            <a:gdLst/>
            <a:ahLst/>
            <a:cxnLst/>
            <a:rect l="l" t="t" r="r" b="b"/>
            <a:pathLst>
              <a:path w="8025765" h="2421890">
                <a:moveTo>
                  <a:pt x="8025383" y="0"/>
                </a:moveTo>
                <a:lnTo>
                  <a:pt x="0" y="0"/>
                </a:lnTo>
                <a:lnTo>
                  <a:pt x="0" y="2421636"/>
                </a:lnTo>
                <a:lnTo>
                  <a:pt x="8025383" y="2421636"/>
                </a:lnTo>
                <a:lnTo>
                  <a:pt x="8025383" y="0"/>
                </a:lnTo>
                <a:close/>
              </a:path>
            </a:pathLst>
          </a:custGeom>
          <a:solidFill>
            <a:srgbClr val="09436E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1" name="object 20"/>
          <p:cNvSpPr txBox="1"/>
          <p:nvPr/>
        </p:nvSpPr>
        <p:spPr>
          <a:xfrm>
            <a:off x="4142415" y="665547"/>
            <a:ext cx="7424229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Увеличение количества инвестиционных проектов </a:t>
            </a:r>
            <a:endParaRPr lang="ru-RU" sz="1600" dirty="0" smtClean="0">
              <a:solidFill>
                <a:schemeClr val="bg1"/>
              </a:solidFill>
              <a:latin typeface="Montserrat ExtraBold" panose="00000900000000000000" pitchFamily="2" charset="-52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Montserrat ExtraBold" panose="00000900000000000000" pitchFamily="2" charset="-52"/>
              </a:rPr>
              <a:t>на </a:t>
            </a:r>
            <a:r>
              <a:rPr lang="ru-RU" sz="16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территории </a:t>
            </a:r>
            <a:r>
              <a:rPr lang="ru-RU" sz="1600" dirty="0" smtClean="0">
                <a:solidFill>
                  <a:schemeClr val="bg1"/>
                </a:solidFill>
                <a:latin typeface="Montserrat ExtraBold" panose="00000900000000000000" pitchFamily="2" charset="-52"/>
              </a:rPr>
              <a:t>города Сочи</a:t>
            </a:r>
            <a:endParaRPr lang="ru-RU" sz="1600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15" name="object 25"/>
          <p:cNvSpPr/>
          <p:nvPr/>
        </p:nvSpPr>
        <p:spPr>
          <a:xfrm>
            <a:off x="8499610" y="5562464"/>
            <a:ext cx="2680668" cy="1096010"/>
          </a:xfrm>
          <a:custGeom>
            <a:avLst/>
            <a:gdLst/>
            <a:ahLst/>
            <a:cxnLst/>
            <a:rect l="l" t="t" r="r" b="b"/>
            <a:pathLst>
              <a:path w="2148840" h="1096010">
                <a:moveTo>
                  <a:pt x="2148840" y="0"/>
                </a:moveTo>
                <a:lnTo>
                  <a:pt x="0" y="0"/>
                </a:lnTo>
                <a:lnTo>
                  <a:pt x="0" y="1095755"/>
                </a:lnTo>
                <a:lnTo>
                  <a:pt x="2148840" y="1095755"/>
                </a:lnTo>
                <a:lnTo>
                  <a:pt x="2148840" y="0"/>
                </a:lnTo>
                <a:close/>
              </a:path>
            </a:pathLst>
          </a:custGeom>
          <a:solidFill>
            <a:srgbClr val="09436E"/>
          </a:solidFill>
        </p:spPr>
        <p:txBody>
          <a:bodyPr wrap="square" lIns="0" tIns="0" rIns="0" bIns="0" rtlCol="0" anchor="ctr"/>
          <a:lstStyle/>
          <a:p>
            <a:pPr marL="12700" algn="ctr">
              <a:lnSpc>
                <a:spcPct val="100000"/>
              </a:lnSpc>
              <a:spcBef>
                <a:spcPts val="1495"/>
              </a:spcBef>
            </a:pPr>
            <a:r>
              <a:rPr lang="ru-RU" sz="3200" dirty="0" smtClean="0">
                <a:solidFill>
                  <a:schemeClr val="bg1"/>
                </a:solidFill>
                <a:latin typeface="Montserrat ExtraBold" panose="00000900000000000000" pitchFamily="2" charset="-52"/>
              </a:rPr>
              <a:t>2023</a:t>
            </a:r>
            <a:endParaRPr lang="ru-RU" sz="2000" dirty="0" smtClean="0">
              <a:solidFill>
                <a:schemeClr val="bg1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16" name="object 30"/>
          <p:cNvSpPr txBox="1"/>
          <p:nvPr/>
        </p:nvSpPr>
        <p:spPr>
          <a:xfrm>
            <a:off x="8867035" y="4966912"/>
            <a:ext cx="285938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dirty="0">
                <a:solidFill>
                  <a:srgbClr val="094673"/>
                </a:solidFill>
                <a:latin typeface="Montserrat ExtraBold" panose="00000900000000000000" pitchFamily="2" charset="-52"/>
              </a:rPr>
              <a:t>Срок реализации</a:t>
            </a:r>
            <a:endParaRPr sz="2000" dirty="0">
              <a:solidFill>
                <a:srgbClr val="094673"/>
              </a:solidFill>
              <a:latin typeface="Montserrat ExtraBold" panose="00000900000000000000" pitchFamily="2" charset="-52"/>
            </a:endParaRPr>
          </a:p>
        </p:txBody>
      </p:sp>
      <p:pic>
        <p:nvPicPr>
          <p:cNvPr id="25" name="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018221" y="4912955"/>
            <a:ext cx="562929" cy="562928"/>
          </a:xfrm>
          <a:prstGeom prst="rect">
            <a:avLst/>
          </a:prstGeom>
        </p:spPr>
      </p:pic>
      <p:sp>
        <p:nvSpPr>
          <p:cNvPr id="26" name="object 25"/>
          <p:cNvSpPr/>
          <p:nvPr/>
        </p:nvSpPr>
        <p:spPr>
          <a:xfrm>
            <a:off x="4541800" y="5562464"/>
            <a:ext cx="2680669" cy="1096010"/>
          </a:xfrm>
          <a:custGeom>
            <a:avLst/>
            <a:gdLst/>
            <a:ahLst/>
            <a:cxnLst/>
            <a:rect l="l" t="t" r="r" b="b"/>
            <a:pathLst>
              <a:path w="2148840" h="1096010">
                <a:moveTo>
                  <a:pt x="2148840" y="0"/>
                </a:moveTo>
                <a:lnTo>
                  <a:pt x="0" y="0"/>
                </a:lnTo>
                <a:lnTo>
                  <a:pt x="0" y="1095755"/>
                </a:lnTo>
                <a:lnTo>
                  <a:pt x="2148840" y="1095755"/>
                </a:lnTo>
                <a:lnTo>
                  <a:pt x="2148840" y="0"/>
                </a:lnTo>
                <a:close/>
              </a:path>
            </a:pathLst>
          </a:custGeom>
          <a:solidFill>
            <a:srgbClr val="0943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30"/>
          <p:cNvSpPr txBox="1"/>
          <p:nvPr/>
        </p:nvSpPr>
        <p:spPr>
          <a:xfrm>
            <a:off x="4994410" y="4966912"/>
            <a:ext cx="2025013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000" dirty="0">
                <a:solidFill>
                  <a:srgbClr val="094673"/>
                </a:solidFill>
                <a:latin typeface="Montserrat ExtraBold" panose="00000900000000000000" pitchFamily="2" charset="-52"/>
              </a:rPr>
              <a:t>Бюджет</a:t>
            </a:r>
            <a:endParaRPr sz="2000" dirty="0">
              <a:solidFill>
                <a:srgbClr val="094673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28" name="object 29"/>
          <p:cNvSpPr txBox="1"/>
          <p:nvPr/>
        </p:nvSpPr>
        <p:spPr>
          <a:xfrm>
            <a:off x="4817592" y="5476447"/>
            <a:ext cx="2079138" cy="1038105"/>
          </a:xfrm>
          <a:prstGeom prst="rect">
            <a:avLst/>
          </a:prstGeom>
        </p:spPr>
        <p:txBody>
          <a:bodyPr vert="horz" wrap="square" lIns="0" tIns="189865" rIns="0" bIns="0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Montserrat ExtraBold" panose="00000900000000000000" pitchFamily="2" charset="-52"/>
              </a:rPr>
              <a:t>0</a:t>
            </a:r>
            <a:endParaRPr lang="ru-RU" sz="3200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  <a:p>
            <a:pPr marL="53975" algn="ctr">
              <a:lnSpc>
                <a:spcPct val="100000"/>
              </a:lnSpc>
              <a:spcBef>
                <a:spcPts val="550"/>
              </a:spcBef>
            </a:pPr>
            <a:r>
              <a:rPr lang="ru-RU" dirty="0" smtClean="0">
                <a:solidFill>
                  <a:schemeClr val="bg1"/>
                </a:solidFill>
                <a:latin typeface="Montserrat ExtraBold" panose="00000900000000000000" pitchFamily="2" charset="-52"/>
              </a:rPr>
              <a:t>рублей</a:t>
            </a:r>
            <a:endParaRPr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7" name="object 30">
            <a:extLst>
              <a:ext uri="{FF2B5EF4-FFF2-40B4-BE49-F238E27FC236}">
                <a16:creationId xmlns:a16="http://schemas.microsoft.com/office/drawing/2014/main" id="{EF64F2A0-0567-D3A7-4F8C-2AF18DA0F2E8}"/>
              </a:ext>
            </a:extLst>
          </p:cNvPr>
          <p:cNvSpPr txBox="1"/>
          <p:nvPr/>
        </p:nvSpPr>
        <p:spPr>
          <a:xfrm>
            <a:off x="6842022" y="225220"/>
            <a:ext cx="2025013" cy="32060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000" dirty="0">
                <a:solidFill>
                  <a:srgbClr val="094673"/>
                </a:solidFill>
                <a:latin typeface="Montserrat ExtraBold" panose="00000900000000000000" pitchFamily="2" charset="-52"/>
              </a:rPr>
              <a:t>Цель проекта</a:t>
            </a:r>
            <a:endParaRPr sz="2000" dirty="0">
              <a:solidFill>
                <a:srgbClr val="094673"/>
              </a:solidFill>
              <a:latin typeface="Montserrat ExtraBold" panose="00000900000000000000" pitchFamily="2" charset="-52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A02AFA1-3083-7F4C-45DD-9C3BD1F61F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823" y="4826216"/>
            <a:ext cx="601991" cy="601991"/>
          </a:xfrm>
          <a:prstGeom prst="rect">
            <a:avLst/>
          </a:prstGeom>
        </p:spPr>
      </p:pic>
      <p:sp>
        <p:nvSpPr>
          <p:cNvPr id="29" name="object 30">
            <a:extLst>
              <a:ext uri="{FF2B5EF4-FFF2-40B4-BE49-F238E27FC236}">
                <a16:creationId xmlns:a16="http://schemas.microsoft.com/office/drawing/2014/main" id="{246AE862-02F1-F05D-6F4C-13DB0DBA224D}"/>
              </a:ext>
            </a:extLst>
          </p:cNvPr>
          <p:cNvSpPr txBox="1"/>
          <p:nvPr/>
        </p:nvSpPr>
        <p:spPr>
          <a:xfrm>
            <a:off x="5368321" y="1267598"/>
            <a:ext cx="4972414" cy="32060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000" dirty="0">
                <a:solidFill>
                  <a:srgbClr val="094673"/>
                </a:solidFill>
                <a:latin typeface="Montserrat ExtraBold" panose="00000900000000000000" pitchFamily="2" charset="-52"/>
              </a:rPr>
              <a:t>Результат </a:t>
            </a:r>
            <a:r>
              <a:rPr lang="ru-RU" sz="2000" dirty="0" smtClean="0">
                <a:solidFill>
                  <a:srgbClr val="094673"/>
                </a:solidFill>
                <a:latin typeface="Montserrat ExtraBold" panose="00000900000000000000" pitchFamily="2" charset="-52"/>
              </a:rPr>
              <a:t>проекта в 2023 году</a:t>
            </a:r>
            <a:endParaRPr sz="2000" dirty="0">
              <a:solidFill>
                <a:srgbClr val="094673"/>
              </a:solidFill>
              <a:latin typeface="Montserrat ExtraBold" panose="00000900000000000000" pitchFamily="2" charset="-52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6952325"/>
              </p:ext>
            </p:extLst>
          </p:nvPr>
        </p:nvGraphicFramePr>
        <p:xfrm>
          <a:off x="4199360" y="1842910"/>
          <a:ext cx="7229108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9986">
                  <a:extLst>
                    <a:ext uri="{9D8B030D-6E8A-4147-A177-3AD203B41FA5}">
                      <a16:colId xmlns:a16="http://schemas.microsoft.com/office/drawing/2014/main" val="3891120684"/>
                    </a:ext>
                  </a:extLst>
                </a:gridCol>
                <a:gridCol w="6014854">
                  <a:extLst>
                    <a:ext uri="{9D8B030D-6E8A-4147-A177-3AD203B41FA5}">
                      <a16:colId xmlns:a16="http://schemas.microsoft.com/office/drawing/2014/main" val="3357011019"/>
                    </a:ext>
                  </a:extLst>
                </a:gridCol>
                <a:gridCol w="684268">
                  <a:extLst>
                    <a:ext uri="{9D8B030D-6E8A-4147-A177-3AD203B41FA5}">
                      <a16:colId xmlns:a16="http://schemas.microsoft.com/office/drawing/2014/main" val="1573849052"/>
                    </a:ext>
                  </a:extLst>
                </a:gridCol>
              </a:tblGrid>
              <a:tr h="125319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  <a:endParaRPr lang="ru-RU" sz="1800" b="1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реализованных инвестиционных проектов (введенных в эксплуатацию объектов) </a:t>
                      </a:r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800" b="1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240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endParaRPr lang="ru-RU" sz="1800" b="1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новых инвестиционных проектов, по которым заключены протоколы/соглашения о намерениях в сфере инвестиций 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ru-RU" sz="1800" b="1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35485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endParaRPr lang="ru-RU" sz="1800" b="1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Проведение 24 заседаний в Доме Инвестора по вопросам инвестиционной деятельности и сопровождения инвестиционных проектов на территории города Сочи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ru-RU" sz="1800" b="1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20424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8040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3"/>
          <p:cNvSpPr/>
          <p:nvPr/>
        </p:nvSpPr>
        <p:spPr>
          <a:xfrm>
            <a:off x="3322480" y="280151"/>
            <a:ext cx="8470507" cy="21472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r>
              <a:rPr lang="ru-RU" sz="2000" dirty="0">
                <a:solidFill>
                  <a:srgbClr val="094673"/>
                </a:solidFill>
                <a:latin typeface="Montserrat ExtraBold" panose="00000900000000000000" pitchFamily="2" charset="-52"/>
              </a:rPr>
              <a:t>Ключевые события муниципального проекта в 2023 году</a:t>
            </a: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1" y="12194"/>
            <a:ext cx="3006569" cy="68580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06569" y="2"/>
            <a:ext cx="153902" cy="685799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91527" y="280151"/>
            <a:ext cx="727654" cy="935881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5414289"/>
              </p:ext>
            </p:extLst>
          </p:nvPr>
        </p:nvGraphicFramePr>
        <p:xfrm>
          <a:off x="3322480" y="874777"/>
          <a:ext cx="8650133" cy="28918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028">
                  <a:extLst>
                    <a:ext uri="{9D8B030D-6E8A-4147-A177-3AD203B41FA5}">
                      <a16:colId xmlns:a16="http://schemas.microsoft.com/office/drawing/2014/main" val="1374808111"/>
                    </a:ext>
                  </a:extLst>
                </a:gridCol>
                <a:gridCol w="6865905">
                  <a:extLst>
                    <a:ext uri="{9D8B030D-6E8A-4147-A177-3AD203B41FA5}">
                      <a16:colId xmlns:a16="http://schemas.microsoft.com/office/drawing/2014/main" val="117587964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762595369"/>
                    </a:ext>
                  </a:extLst>
                </a:gridCol>
              </a:tblGrid>
              <a:tr h="39772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№ </a:t>
                      </a:r>
                      <a:endParaRPr lang="en-US" sz="1200" b="1" dirty="0" smtClean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п/п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69" marR="1069" marT="1759" marB="1759" anchor="ctr">
                    <a:solidFill>
                      <a:srgbClr val="0946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Наименование мероприятия 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69" marR="1069" marT="1759" marB="1759" anchor="ctr">
                    <a:solidFill>
                      <a:srgbClr val="0946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Контрольная </a:t>
                      </a:r>
                      <a:endParaRPr lang="en-US" sz="1200" b="1" dirty="0" smtClean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дата 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отчета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69" marR="1069" marT="1759" marB="1759" anchor="ctr">
                    <a:solidFill>
                      <a:srgbClr val="0946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076579"/>
                  </a:ext>
                </a:extLst>
              </a:tr>
              <a:tr h="861586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1.1.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69" marR="1069" marT="1759" marB="1759" anchor="ctr">
                    <a:solidFill>
                      <a:srgbClr val="0946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82563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Информирование о мерах государственной поддержки, предоставляемых инвесторам на территории города</a:t>
                      </a:r>
                      <a:r>
                        <a:rPr lang="en-US" sz="110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:</a:t>
                      </a:r>
                      <a:endParaRPr lang="ru-RU" sz="1100" dirty="0" smtClean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indent="182563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- </a:t>
                      </a:r>
                      <a:r>
                        <a:rPr lang="ru-RU" sz="110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на 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Инвестиционном портале города </a:t>
                      </a:r>
                      <a:r>
                        <a:rPr lang="ru-RU" sz="110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Сочи</a:t>
                      </a:r>
                    </a:p>
                    <a:p>
                      <a:pPr marL="0" indent="182563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-</a:t>
                      </a:r>
                      <a:r>
                        <a:rPr lang="en-US" sz="110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в 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социальных </a:t>
                      </a:r>
                      <a:r>
                        <a:rPr lang="ru-RU" sz="110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сетях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69" marR="1069" marT="1759" marB="1759" anchor="ctr">
                    <a:solidFill>
                      <a:srgbClr val="094673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182563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17 июня</a:t>
                      </a:r>
                    </a:p>
                    <a:p>
                      <a:pPr marL="182563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b="0" dirty="0" smtClean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marL="182563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3</a:t>
                      </a:r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0 </a:t>
                      </a:r>
                      <a:r>
                        <a:rPr lang="ru-RU" sz="1100" b="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июня </a:t>
                      </a:r>
                      <a:endParaRPr lang="en-US" sz="1100" b="0" dirty="0" smtClean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marL="182563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marL="182563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29 </a:t>
                      </a:r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сентября</a:t>
                      </a:r>
                      <a:endParaRPr lang="en-US" sz="1100" b="0" dirty="0" smtClean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marL="182563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marL="182563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25 </a:t>
                      </a:r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декабря</a:t>
                      </a:r>
                      <a:endParaRPr lang="en-US" sz="1100" b="0" dirty="0" smtClean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69" marR="1069" marT="1759" marB="1759" anchor="ctr">
                    <a:solidFill>
                      <a:srgbClr val="0946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2313350"/>
                  </a:ext>
                </a:extLst>
              </a:tr>
              <a:tr h="726007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1.2.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69" marR="1069" marT="1759" marB="1759" anchor="ctr">
                    <a:solidFill>
                      <a:srgbClr val="094673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11113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Информационное сопровождение заседаний Дома </a:t>
                      </a:r>
                      <a:r>
                        <a:rPr lang="ru-RU" sz="110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Инвестора</a:t>
                      </a:r>
                    </a:p>
                    <a:p>
                      <a:pPr marL="171450" indent="11113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на 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Инвестиционном портале города </a:t>
                      </a:r>
                      <a:r>
                        <a:rPr lang="ru-RU" sz="110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Сочи</a:t>
                      </a:r>
                    </a:p>
                    <a:p>
                      <a:pPr marL="171450" indent="11113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в 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социальных </a:t>
                      </a:r>
                      <a:r>
                        <a:rPr lang="ru-RU" sz="110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сетях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69" marR="1069" marT="1759" marB="1759" anchor="ctr">
                    <a:solidFill>
                      <a:srgbClr val="09467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1069" marR="1069" marT="1759" marB="1759" anchor="ctr"/>
                </a:tc>
                <a:extLst>
                  <a:ext uri="{0D108BD9-81ED-4DB2-BD59-A6C34878D82A}">
                    <a16:rowId xmlns:a16="http://schemas.microsoft.com/office/drawing/2014/main" val="2992575422"/>
                  </a:ext>
                </a:extLst>
              </a:tr>
              <a:tr h="90656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1.3.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69" marR="1069" marT="1759" marB="1759" anchor="ctr">
                    <a:solidFill>
                      <a:srgbClr val="09467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82563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Участие в публичных мероприятиях с целью привлечения инвесторов в город для реализации инвестиционных проектов,</a:t>
                      </a:r>
                      <a:r>
                        <a:rPr lang="ru-RU" sz="1100" baseline="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 в том числе:</a:t>
                      </a:r>
                    </a:p>
                    <a:p>
                      <a:pPr marL="0" indent="182563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aseline="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- участие в Питерском международном экономическом форуме (ПМЭФ);</a:t>
                      </a:r>
                    </a:p>
                    <a:p>
                      <a:pPr marL="0" indent="182563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aseline="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- заключение протоколов о намерениях и соглашений о сотрудничестве на ПМЭФ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69" marR="1069" marT="1759" marB="1759" anchor="ctr">
                    <a:solidFill>
                      <a:srgbClr val="09467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1069" marR="1069" marT="1759" marB="1759" anchor="ctr"/>
                </a:tc>
                <a:extLst>
                  <a:ext uri="{0D108BD9-81ED-4DB2-BD59-A6C34878D82A}">
                    <a16:rowId xmlns:a16="http://schemas.microsoft.com/office/drawing/2014/main" val="1320362925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52400" y="2529753"/>
            <a:ext cx="28541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 algn="ctr">
              <a:buAutoNum type="romanUcPeriod"/>
            </a:pPr>
            <a:r>
              <a:rPr lang="ru-RU" spc="60" dirty="0" smtClean="0">
                <a:solidFill>
                  <a:schemeClr val="bg1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rPr>
              <a:t>Блок </a:t>
            </a:r>
          </a:p>
          <a:p>
            <a:pPr algn="ctr"/>
            <a:endParaRPr lang="ru-RU" spc="60" dirty="0" smtClean="0">
              <a:solidFill>
                <a:schemeClr val="bg1"/>
              </a:solidFill>
              <a:latin typeface="Montserrat ExtraBold" panose="00000900000000000000" pitchFamily="2" charset="-52"/>
              <a:cs typeface="Times New Roman" panose="02020603050405020304" pitchFamily="18" charset="0"/>
            </a:endParaRPr>
          </a:p>
          <a:p>
            <a:pPr algn="ctr"/>
            <a:r>
              <a:rPr lang="ru-RU" spc="60" dirty="0" smtClean="0">
                <a:solidFill>
                  <a:schemeClr val="bg1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rPr>
              <a:t>«Обеспечивающие (общие) мероприятия»</a:t>
            </a:r>
            <a:endParaRPr lang="ru-RU" spc="60" dirty="0">
              <a:solidFill>
                <a:schemeClr val="bg1"/>
              </a:solidFill>
              <a:latin typeface="Montserrat ExtraBold" panose="00000900000000000000" pitchFamily="2" charset="-52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8349" y="3956306"/>
            <a:ext cx="4145120" cy="25908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2480" y="3962400"/>
            <a:ext cx="4124013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17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3"/>
          <p:cNvSpPr/>
          <p:nvPr/>
        </p:nvSpPr>
        <p:spPr>
          <a:xfrm>
            <a:off x="3322480" y="280151"/>
            <a:ext cx="8470507" cy="21472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r>
              <a:rPr lang="ru-RU" sz="2000" dirty="0">
                <a:solidFill>
                  <a:srgbClr val="094673"/>
                </a:solidFill>
                <a:latin typeface="Montserrat ExtraBold" panose="00000900000000000000" pitchFamily="2" charset="-52"/>
              </a:rPr>
              <a:t>Ключевые события муниципального проекта в 2023 году</a:t>
            </a: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1" y="12194"/>
            <a:ext cx="3006569" cy="68580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06569" y="2"/>
            <a:ext cx="153902" cy="685799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91527" y="280151"/>
            <a:ext cx="727654" cy="935881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6949457"/>
              </p:ext>
            </p:extLst>
          </p:nvPr>
        </p:nvGraphicFramePr>
        <p:xfrm>
          <a:off x="3313266" y="838201"/>
          <a:ext cx="8650133" cy="28862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028">
                  <a:extLst>
                    <a:ext uri="{9D8B030D-6E8A-4147-A177-3AD203B41FA5}">
                      <a16:colId xmlns:a16="http://schemas.microsoft.com/office/drawing/2014/main" val="1374808111"/>
                    </a:ext>
                  </a:extLst>
                </a:gridCol>
                <a:gridCol w="6865905">
                  <a:extLst>
                    <a:ext uri="{9D8B030D-6E8A-4147-A177-3AD203B41FA5}">
                      <a16:colId xmlns:a16="http://schemas.microsoft.com/office/drawing/2014/main" val="117587964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762595369"/>
                    </a:ext>
                  </a:extLst>
                </a:gridCol>
              </a:tblGrid>
              <a:tr h="3410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№ </a:t>
                      </a:r>
                      <a:endParaRPr lang="en-US" sz="1200" b="1" dirty="0" smtClean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п/п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69" marR="1069" marT="1759" marB="1759" anchor="ctr">
                    <a:solidFill>
                      <a:srgbClr val="0946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Наименование мероприятия 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69" marR="1069" marT="1759" marB="1759" anchor="ctr">
                    <a:solidFill>
                      <a:srgbClr val="0946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Контрольная </a:t>
                      </a:r>
                      <a:endParaRPr lang="en-US" sz="1200" b="1" dirty="0" smtClean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дата 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отчета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69" marR="1069" marT="1759" marB="1759" anchor="ctr">
                    <a:solidFill>
                      <a:srgbClr val="0946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076579"/>
                  </a:ext>
                </a:extLst>
              </a:tr>
              <a:tr h="621321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2.1</a:t>
                      </a:r>
                      <a:r>
                        <a:rPr lang="ru-RU" sz="110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69" marR="1069" marT="1759" marB="1759">
                    <a:solidFill>
                      <a:srgbClr val="09467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82563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Ведение перечня инвестиционных проектов городского </a:t>
                      </a:r>
                      <a:r>
                        <a:rPr lang="ru-RU" sz="110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портфеля по 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которым заключены протоколы/соглашения о намерениях в сфере </a:t>
                      </a:r>
                      <a:r>
                        <a:rPr lang="ru-RU" sz="110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инвестиций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69" marR="1069" marT="1759" marB="1759">
                    <a:solidFill>
                      <a:srgbClr val="094673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182563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3</a:t>
                      </a:r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0 июня </a:t>
                      </a:r>
                      <a:endParaRPr lang="en-US" sz="1100" b="0" dirty="0" smtClean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marL="182563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b="0" dirty="0" smtClean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marL="182563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29 сентября</a:t>
                      </a:r>
                      <a:endParaRPr lang="en-US" sz="1100" b="0" dirty="0" smtClean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marL="182563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b="0" dirty="0" smtClean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marL="182563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25 декабря</a:t>
                      </a:r>
                    </a:p>
                    <a:p>
                      <a:pPr marL="182563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b="0" dirty="0" smtClean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marL="182563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29 декабря</a:t>
                      </a:r>
                      <a:endParaRPr lang="en-US" sz="1100" b="0" dirty="0" smtClean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69" marR="1069" marT="1759" marB="1759" anchor="ctr">
                    <a:solidFill>
                      <a:srgbClr val="0946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2313350"/>
                  </a:ext>
                </a:extLst>
              </a:tr>
              <a:tr h="58351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2.2</a:t>
                      </a:r>
                      <a:r>
                        <a:rPr lang="ru-RU" sz="110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69" marR="1069" marT="1759" marB="1759">
                    <a:solidFill>
                      <a:srgbClr val="09467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82563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Мониторинг реализации инвестиционных проектов городского портфеля, по которым заключены протоколы/соглашения о намерениях в сфере </a:t>
                      </a:r>
                      <a:r>
                        <a:rPr lang="ru-RU" sz="110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инвестиций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69" marR="1069" marT="1759" marB="1759">
                    <a:solidFill>
                      <a:srgbClr val="09467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1069" marR="1069" marT="1759" marB="1759" anchor="ctr">
                    <a:solidFill>
                      <a:srgbClr val="0946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2575422"/>
                  </a:ext>
                </a:extLst>
              </a:tr>
              <a:tr h="58351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2.3.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69" marR="1069" marT="1759" marB="1759">
                    <a:solidFill>
                      <a:srgbClr val="09467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82563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Контроль ввода в эксплуатацию двух объектов в рамках реализации инвестиционных проектов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69" marR="1069" marT="1759" marB="1759">
                    <a:solidFill>
                      <a:srgbClr val="09467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1069" marR="1069" marT="1759" marB="1759" anchor="ctr">
                    <a:solidFill>
                      <a:srgbClr val="0946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2122671"/>
                  </a:ext>
                </a:extLst>
              </a:tr>
              <a:tr h="72862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ru-RU" sz="110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69" marR="1069" marT="1759" marB="1759">
                    <a:solidFill>
                      <a:srgbClr val="09467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82563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Проведение заседаний (совещаний) в Доме Инвестора по рассмотрению хода (стадии) реализации инвесторами проектов, входящих в состав городского инвестиционного портфеля, по которым заключены протоколы/соглашения о намерениях в сфере </a:t>
                      </a:r>
                      <a:r>
                        <a:rPr lang="ru-RU" sz="110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инвестиций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69" marR="1069" marT="1759" marB="1759">
                    <a:solidFill>
                      <a:srgbClr val="09467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1069" marR="1069" marT="1759" marB="1759" anchor="ctr">
                    <a:solidFill>
                      <a:srgbClr val="0946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362925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52400" y="2529753"/>
            <a:ext cx="28541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lang="ru-RU" spc="60" dirty="0" smtClean="0">
                <a:solidFill>
                  <a:schemeClr val="bg1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rPr>
              <a:t>. </a:t>
            </a:r>
            <a:r>
              <a:rPr lang="ru-RU" spc="60" dirty="0">
                <a:solidFill>
                  <a:schemeClr val="bg1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rPr>
              <a:t>Блок </a:t>
            </a:r>
            <a:endParaRPr lang="ru-RU" spc="60" dirty="0" smtClean="0">
              <a:solidFill>
                <a:schemeClr val="bg1"/>
              </a:solidFill>
              <a:latin typeface="Montserrat ExtraBold" panose="00000900000000000000" pitchFamily="2" charset="-52"/>
              <a:cs typeface="Times New Roman" panose="02020603050405020304" pitchFamily="18" charset="0"/>
            </a:endParaRPr>
          </a:p>
          <a:p>
            <a:pPr algn="ctr"/>
            <a:endParaRPr lang="ru-RU" spc="60" dirty="0">
              <a:solidFill>
                <a:schemeClr val="bg1"/>
              </a:solidFill>
              <a:latin typeface="Montserrat ExtraBold" panose="00000900000000000000" pitchFamily="2" charset="-52"/>
              <a:cs typeface="Times New Roman" panose="02020603050405020304" pitchFamily="18" charset="0"/>
            </a:endParaRPr>
          </a:p>
          <a:p>
            <a:pPr algn="ctr"/>
            <a:r>
              <a:rPr lang="ru-RU" spc="60" dirty="0" smtClean="0">
                <a:solidFill>
                  <a:schemeClr val="bg1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rPr>
              <a:t>«</a:t>
            </a:r>
            <a:r>
              <a:rPr lang="ru-RU" spc="60" dirty="0">
                <a:solidFill>
                  <a:schemeClr val="bg1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rPr>
              <a:t>Инвестиционные проекты на сопровождении»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8600" y="3962400"/>
            <a:ext cx="4114799" cy="25908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3633" y="3962400"/>
            <a:ext cx="4210167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595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3"/>
          <p:cNvSpPr/>
          <p:nvPr/>
        </p:nvSpPr>
        <p:spPr>
          <a:xfrm>
            <a:off x="3322480" y="280151"/>
            <a:ext cx="8470507" cy="21472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r>
              <a:rPr lang="ru-RU" sz="2000" dirty="0">
                <a:solidFill>
                  <a:srgbClr val="094673"/>
                </a:solidFill>
                <a:latin typeface="Montserrat ExtraBold" panose="00000900000000000000" pitchFamily="2" charset="-52"/>
              </a:rPr>
              <a:t>Ключевые события муниципального проекта в 2023 году</a:t>
            </a: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1" y="12194"/>
            <a:ext cx="3006569" cy="68580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06569" y="2"/>
            <a:ext cx="153902" cy="685799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91527" y="280151"/>
            <a:ext cx="727654" cy="935881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2950915"/>
              </p:ext>
            </p:extLst>
          </p:nvPr>
        </p:nvGraphicFramePr>
        <p:xfrm>
          <a:off x="3322480" y="874777"/>
          <a:ext cx="8650133" cy="30233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028">
                  <a:extLst>
                    <a:ext uri="{9D8B030D-6E8A-4147-A177-3AD203B41FA5}">
                      <a16:colId xmlns:a16="http://schemas.microsoft.com/office/drawing/2014/main" val="1374808111"/>
                    </a:ext>
                  </a:extLst>
                </a:gridCol>
                <a:gridCol w="6865905">
                  <a:extLst>
                    <a:ext uri="{9D8B030D-6E8A-4147-A177-3AD203B41FA5}">
                      <a16:colId xmlns:a16="http://schemas.microsoft.com/office/drawing/2014/main" val="117587964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762595369"/>
                    </a:ext>
                  </a:extLst>
                </a:gridCol>
              </a:tblGrid>
              <a:tr h="3573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№ </a:t>
                      </a:r>
                      <a:endParaRPr lang="en-US" sz="1200" b="1" dirty="0" smtClean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п/п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69" marR="1069" marT="1759" marB="1759" anchor="ctr">
                    <a:solidFill>
                      <a:srgbClr val="0946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Наименование мероприятия 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69" marR="1069" marT="1759" marB="1759" anchor="ctr">
                    <a:solidFill>
                      <a:srgbClr val="0946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Контрольная </a:t>
                      </a:r>
                      <a:endParaRPr lang="en-US" sz="1200" b="1" dirty="0" smtClean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дата 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отчета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69" marR="1069" marT="1759" marB="1759" anchor="ctr">
                    <a:solidFill>
                      <a:srgbClr val="0946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076579"/>
                  </a:ext>
                </a:extLst>
              </a:tr>
              <a:tr h="71013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3.1.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69" marR="1069" marT="1759" marB="1759">
                    <a:solidFill>
                      <a:srgbClr val="09467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82563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Проведение встреч/совещаний в Доме Инвестора с новыми инвесторами по рассмотрению вопросов связанных с подготовкой к подписанию протоколов/соглашений о намерениях в сфере инвестиций  и иным вопросам в сфере реализации инвестиционных проектов (консультации)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69" marR="1069" marT="1759" marB="1759">
                    <a:solidFill>
                      <a:srgbClr val="094673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182563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b="0" dirty="0" smtClean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marL="182563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3</a:t>
                      </a:r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0 </a:t>
                      </a:r>
                      <a:r>
                        <a:rPr lang="ru-RU" sz="1100" b="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июня </a:t>
                      </a:r>
                      <a:endParaRPr lang="en-US" sz="1100" b="0" dirty="0" smtClean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marL="182563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marL="182563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29 </a:t>
                      </a:r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сентября</a:t>
                      </a:r>
                    </a:p>
                    <a:p>
                      <a:pPr marL="182563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b="0" dirty="0" smtClean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marL="182563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25 декабря</a:t>
                      </a:r>
                      <a:endParaRPr lang="en-US" sz="1100" b="0" dirty="0" smtClean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marL="182563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69" marR="1069" marT="1759" marB="1759" anchor="ctr">
                    <a:solidFill>
                      <a:srgbClr val="0946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2313350"/>
                  </a:ext>
                </a:extLst>
              </a:tr>
              <a:tr h="59838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3.2.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69" marR="1069" marT="1759" marB="1759">
                    <a:solidFill>
                      <a:srgbClr val="09467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82563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Ведение перечня новых инвестиционных проектов, по которым планируется заключение протоколов/соглашений о намерениях в сфере инвестиций 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69" marR="1069" marT="1759" marB="1759">
                    <a:solidFill>
                      <a:srgbClr val="09467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5096584"/>
                  </a:ext>
                </a:extLst>
              </a:tr>
              <a:tr h="59838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3.3.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69" marR="1069" marT="1759" marB="1759">
                    <a:solidFill>
                      <a:srgbClr val="09467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82563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Мониторинг хода подготовки инвесторами материалов и документов к заключению протоколов/соглашений о намерениях в сфере инвестиций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69" marR="1069" marT="1759" marB="1759">
                    <a:solidFill>
                      <a:srgbClr val="09467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1069" marR="1069" marT="1759" marB="1759" anchor="ctr"/>
                </a:tc>
                <a:extLst>
                  <a:ext uri="{0D108BD9-81ED-4DB2-BD59-A6C34878D82A}">
                    <a16:rowId xmlns:a16="http://schemas.microsoft.com/office/drawing/2014/main" val="2992575422"/>
                  </a:ext>
                </a:extLst>
              </a:tr>
              <a:tr h="74720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3.4.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69" marR="1069" marT="1759" marB="1759">
                    <a:solidFill>
                      <a:srgbClr val="09467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82563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Заключение протоколов/соглашений о намерениях в сфере инвестиций по новым инвестиционным проектам 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69" marR="1069" marT="1759" marB="1759">
                    <a:solidFill>
                      <a:srgbClr val="09467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1069" marR="1069" marT="1759" marB="1759" anchor="ctr"/>
                </a:tc>
                <a:extLst>
                  <a:ext uri="{0D108BD9-81ED-4DB2-BD59-A6C34878D82A}">
                    <a16:rowId xmlns:a16="http://schemas.microsoft.com/office/drawing/2014/main" val="1320362925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52400" y="2529753"/>
            <a:ext cx="2854168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b="1" dirty="0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III</a:t>
            </a:r>
            <a:r>
              <a:rPr lang="ru-RU" spc="60" dirty="0" smtClean="0">
                <a:solidFill>
                  <a:schemeClr val="bg1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rPr>
              <a:t>. Блок</a:t>
            </a: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endParaRPr lang="ru-RU" b="1" spc="60" dirty="0">
              <a:solidFill>
                <a:schemeClr val="bg1"/>
              </a:solidFill>
              <a:latin typeface="Montserrat ExtraBold" panose="00000900000000000000" pitchFamily="2" charset="-52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«Новые </a:t>
            </a:r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инвестиционные проекты»</a:t>
            </a:r>
            <a:endParaRPr lang="en-US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endParaRPr lang="ru-RU" sz="1100" b="1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2480" y="4038601"/>
            <a:ext cx="2163920" cy="2667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3400" y="4419600"/>
            <a:ext cx="3819213" cy="199989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6403" y="4038601"/>
            <a:ext cx="2186993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552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1160</TotalTime>
  <Words>437</Words>
  <Application>Microsoft Office PowerPoint</Application>
  <PresentationFormat>Широкоэкранный</PresentationFormat>
  <Paragraphs>106</Paragraphs>
  <Slides>5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3" baseType="lpstr">
      <vt:lpstr>Times New Roman</vt:lpstr>
      <vt:lpstr>Tahoma</vt:lpstr>
      <vt:lpstr>Verdana</vt:lpstr>
      <vt:lpstr>Montserrat ExtraBold</vt:lpstr>
      <vt:lpstr>Calibri</vt:lpstr>
      <vt:lpstr>Arial</vt:lpstr>
      <vt:lpstr>Arial Black</vt:lpstr>
      <vt:lpstr>Office Theme</vt:lpstr>
      <vt:lpstr>ДЕПАРТАМЕНТ ИНВЕСТИЦИЙ и РАЗВИТИЯ МСП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УПРАВЛЕНИЕ  МОЛОДЕЖНОЙ  ПОЛИТИКИ</dc:title>
  <dc:creator>МКУ города Сочи «Центр развития молодежи»</dc:creator>
  <cp:lastModifiedBy>Хижняк Оксана Анатольевна</cp:lastModifiedBy>
  <cp:revision>74</cp:revision>
  <cp:lastPrinted>2023-04-11T13:49:30Z</cp:lastPrinted>
  <dcterms:created xsi:type="dcterms:W3CDTF">2023-04-03T07:58:49Z</dcterms:created>
  <dcterms:modified xsi:type="dcterms:W3CDTF">2023-06-19T13:38:21Z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2023-04-03T00:00:00Z</vt:filetime>
  </property>
</Properties>
</file>