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74" r:id="rId3"/>
    <p:sldId id="270" r:id="rId4"/>
    <p:sldId id="272" r:id="rId5"/>
    <p:sldId id="261" r:id="rId6"/>
    <p:sldId id="269" r:id="rId7"/>
    <p:sldId id="268" r:id="rId8"/>
    <p:sldId id="276" r:id="rId9"/>
    <p:sldId id="278" r:id="rId10"/>
    <p:sldId id="277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1B8"/>
    <a:srgbClr val="EBE7DC"/>
    <a:srgbClr val="F2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07237F-ACAC-42B4-9C23-1BE2F8875C8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4E5158-1C8C-41BD-966E-FD69AECAF78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временные, материальные и другие ресурсы, обеспечивающие реализацию проекта, ограничены </a:t>
          </a:r>
          <a:endParaRPr lang="ru-RU" sz="2000" b="1" dirty="0">
            <a:solidFill>
              <a:schemeClr val="accent5">
                <a:lumMod val="50000"/>
              </a:schemeClr>
            </a:solidFill>
          </a:endParaRPr>
        </a:p>
      </dgm:t>
    </dgm:pt>
    <dgm:pt modelId="{7E7CFB92-1275-40CF-BB71-0F6E460E638C}" type="parTrans" cxnId="{58AC7BDD-D5C3-40F7-865E-55DCC4BED3DF}">
      <dgm:prSet/>
      <dgm:spPr/>
      <dgm:t>
        <a:bodyPr/>
        <a:lstStyle/>
        <a:p>
          <a:endParaRPr lang="ru-RU"/>
        </a:p>
      </dgm:t>
    </dgm:pt>
    <dgm:pt modelId="{75AF3765-3783-47BF-9119-862BCC8F8E1E}" type="sibTrans" cxnId="{58AC7BDD-D5C3-40F7-865E-55DCC4BED3DF}">
      <dgm:prSet/>
      <dgm:spPr/>
      <dgm:t>
        <a:bodyPr/>
        <a:lstStyle/>
        <a:p>
          <a:endParaRPr lang="ru-RU"/>
        </a:p>
      </dgm:t>
    </dgm:pt>
    <dgm:pt modelId="{883DD863-AFED-46DA-B5F6-313EC9CF2BA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мероприятий в виде муниципального проекта принесет дополнительный положительный эффект в хозяйственной деятельности школы. </a:t>
          </a:r>
          <a:endParaRPr lang="ru-RU" sz="2000" b="1" dirty="0">
            <a:solidFill>
              <a:schemeClr val="accent5">
                <a:lumMod val="50000"/>
              </a:schemeClr>
            </a:solidFill>
          </a:endParaRPr>
        </a:p>
      </dgm:t>
    </dgm:pt>
    <dgm:pt modelId="{76074133-685A-4CED-AA7E-2A732B22227D}" type="parTrans" cxnId="{25F9500C-D58C-4402-B8F2-BB946DD135D1}">
      <dgm:prSet/>
      <dgm:spPr/>
      <dgm:t>
        <a:bodyPr/>
        <a:lstStyle/>
        <a:p>
          <a:endParaRPr lang="ru-RU"/>
        </a:p>
      </dgm:t>
    </dgm:pt>
    <dgm:pt modelId="{E46B5F05-CB5B-44F2-9512-E0BB1F010CAC}" type="sibTrans" cxnId="{25F9500C-D58C-4402-B8F2-BB946DD135D1}">
      <dgm:prSet/>
      <dgm:spPr/>
      <dgm:t>
        <a:bodyPr/>
        <a:lstStyle/>
        <a:p>
          <a:endParaRPr lang="ru-RU"/>
        </a:p>
      </dgm:t>
    </dgm:pt>
    <dgm:pt modelId="{4061E32F-8F80-4022-9148-DC9EB50D60F9}">
      <dgm:prSet custT="1"/>
      <dgm:spPr/>
      <dgm:t>
        <a:bodyPr/>
        <a:lstStyle/>
        <a:p>
          <a:r>
            <a: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городе Сочи отсутствует опыт реализации аналогичных муниципальных проектов</a:t>
          </a:r>
          <a:endParaRPr lang="ru-RU" sz="2000" b="1" dirty="0">
            <a:solidFill>
              <a:schemeClr val="accent5">
                <a:lumMod val="50000"/>
              </a:schemeClr>
            </a:solidFill>
          </a:endParaRPr>
        </a:p>
      </dgm:t>
    </dgm:pt>
    <dgm:pt modelId="{99C13198-0F2A-494F-BFFD-BBFFD1E73267}" type="parTrans" cxnId="{CB236CBA-246E-451D-B00A-AB578DB829A6}">
      <dgm:prSet/>
      <dgm:spPr/>
      <dgm:t>
        <a:bodyPr/>
        <a:lstStyle/>
        <a:p>
          <a:endParaRPr lang="ru-RU"/>
        </a:p>
      </dgm:t>
    </dgm:pt>
    <dgm:pt modelId="{0242D3FE-040A-417B-9D12-7264BF3D22A2}" type="sibTrans" cxnId="{CB236CBA-246E-451D-B00A-AB578DB829A6}">
      <dgm:prSet/>
      <dgm:spPr/>
      <dgm:t>
        <a:bodyPr/>
        <a:lstStyle/>
        <a:p>
          <a:endParaRPr lang="ru-RU"/>
        </a:p>
      </dgm:t>
    </dgm:pt>
    <dgm:pt modelId="{01A6C6B5-36BD-4DCE-A706-4AB327EE2D96}" type="pres">
      <dgm:prSet presAssocID="{DD07237F-ACAC-42B4-9C23-1BE2F8875C8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8B81702-A2B5-456D-8A45-EB5ECE3A9AFD}" type="pres">
      <dgm:prSet presAssocID="{F84E5158-1C8C-41BD-966E-FD69AECAF78A}" presName="composite" presStyleCnt="0"/>
      <dgm:spPr/>
    </dgm:pt>
    <dgm:pt modelId="{18DD2218-1443-4ECD-A96E-96C0F4385DD0}" type="pres">
      <dgm:prSet presAssocID="{F84E5158-1C8C-41BD-966E-FD69AECAF78A}" presName="Parent1" presStyleLbl="node1" presStyleIdx="0" presStyleCnt="6" custScaleX="300181" custScaleY="113311" custLinFactNeighborX="66741" custLinFactNeighborY="-1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990C4-2083-4163-8F1E-4544A065FA16}" type="pres">
      <dgm:prSet presAssocID="{F84E5158-1C8C-41BD-966E-FD69AECAF78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E8432-B4C2-48F4-9F6D-A8426F92B3B0}" type="pres">
      <dgm:prSet presAssocID="{F84E5158-1C8C-41BD-966E-FD69AECAF78A}" presName="BalanceSpacing" presStyleCnt="0"/>
      <dgm:spPr/>
    </dgm:pt>
    <dgm:pt modelId="{3BFC7DE9-4871-4DE4-8A3B-7E7C7799BB3F}" type="pres">
      <dgm:prSet presAssocID="{F84E5158-1C8C-41BD-966E-FD69AECAF78A}" presName="BalanceSpacing1" presStyleCnt="0"/>
      <dgm:spPr/>
    </dgm:pt>
    <dgm:pt modelId="{049414A8-5B0B-4ECA-A8B5-1A1C049385C8}" type="pres">
      <dgm:prSet presAssocID="{75AF3765-3783-47BF-9119-862BCC8F8E1E}" presName="Accent1Text" presStyleLbl="node1" presStyleIdx="1" presStyleCnt="6" custLinFactX="-7798" custLinFactY="93815" custLinFactNeighborX="-100000" custLinFactNeighborY="100000"/>
      <dgm:spPr/>
      <dgm:t>
        <a:bodyPr/>
        <a:lstStyle/>
        <a:p>
          <a:endParaRPr lang="ru-RU"/>
        </a:p>
      </dgm:t>
    </dgm:pt>
    <dgm:pt modelId="{C4B7CF7E-D49F-4827-95BB-BA02438D06C7}" type="pres">
      <dgm:prSet presAssocID="{75AF3765-3783-47BF-9119-862BCC8F8E1E}" presName="spaceBetweenRectangles" presStyleCnt="0"/>
      <dgm:spPr/>
    </dgm:pt>
    <dgm:pt modelId="{9A3DCC26-1C71-43FE-833F-E61E07DE7B03}" type="pres">
      <dgm:prSet presAssocID="{883DD863-AFED-46DA-B5F6-313EC9CF2BA3}" presName="composite" presStyleCnt="0"/>
      <dgm:spPr/>
    </dgm:pt>
    <dgm:pt modelId="{ED2FA0DE-2AB8-4FD8-9ABC-938FF48BA3F4}" type="pres">
      <dgm:prSet presAssocID="{883DD863-AFED-46DA-B5F6-313EC9CF2BA3}" presName="Parent1" presStyleLbl="node1" presStyleIdx="2" presStyleCnt="6" custScaleX="470927" custScaleY="1174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219F9-26AC-4240-BB3C-B4CC417BC278}" type="pres">
      <dgm:prSet presAssocID="{883DD863-AFED-46DA-B5F6-313EC9CF2BA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20344-2B63-4C64-A0E9-E847CF9650F6}" type="pres">
      <dgm:prSet presAssocID="{883DD863-AFED-46DA-B5F6-313EC9CF2BA3}" presName="BalanceSpacing" presStyleCnt="0"/>
      <dgm:spPr/>
    </dgm:pt>
    <dgm:pt modelId="{D8BC846B-25D5-458C-968A-BF195F051915}" type="pres">
      <dgm:prSet presAssocID="{883DD863-AFED-46DA-B5F6-313EC9CF2BA3}" presName="BalanceSpacing1" presStyleCnt="0"/>
      <dgm:spPr/>
    </dgm:pt>
    <dgm:pt modelId="{499014D3-F829-4ACB-9BF1-CE75166AD3F0}" type="pres">
      <dgm:prSet presAssocID="{E46B5F05-CB5B-44F2-9512-E0BB1F010CAC}" presName="Accent1Text" presStyleLbl="node1" presStyleIdx="3" presStyleCnt="6" custLinFactX="82737" custLinFactNeighborX="100000" custLinFactNeighborY="349"/>
      <dgm:spPr/>
      <dgm:t>
        <a:bodyPr/>
        <a:lstStyle/>
        <a:p>
          <a:endParaRPr lang="ru-RU"/>
        </a:p>
      </dgm:t>
    </dgm:pt>
    <dgm:pt modelId="{1D8BD934-83C5-49BC-9509-D5423D6C0564}" type="pres">
      <dgm:prSet presAssocID="{E46B5F05-CB5B-44F2-9512-E0BB1F010CAC}" presName="spaceBetweenRectangles" presStyleCnt="0"/>
      <dgm:spPr/>
    </dgm:pt>
    <dgm:pt modelId="{AE845988-AAEB-4C1A-802B-E8B7A9FE3622}" type="pres">
      <dgm:prSet presAssocID="{4061E32F-8F80-4022-9148-DC9EB50D60F9}" presName="composite" presStyleCnt="0"/>
      <dgm:spPr/>
    </dgm:pt>
    <dgm:pt modelId="{04CCA47C-88E1-4194-BDCA-F095BACA6CC0}" type="pres">
      <dgm:prSet presAssocID="{4061E32F-8F80-4022-9148-DC9EB50D60F9}" presName="Parent1" presStyleLbl="node1" presStyleIdx="4" presStyleCnt="6" custScaleX="284594" custScaleY="104249" custLinFactNeighborX="99360" custLinFactNeighborY="-164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AB769-9A8B-4272-AE67-41DAE994E40F}" type="pres">
      <dgm:prSet presAssocID="{4061E32F-8F80-4022-9148-DC9EB50D60F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E7612CDB-04B7-4EC7-8DDC-2134CF4655F8}" type="pres">
      <dgm:prSet presAssocID="{4061E32F-8F80-4022-9148-DC9EB50D60F9}" presName="BalanceSpacing" presStyleCnt="0"/>
      <dgm:spPr/>
    </dgm:pt>
    <dgm:pt modelId="{A401A25E-91E7-4E53-A373-B3E02B277DCD}" type="pres">
      <dgm:prSet presAssocID="{4061E32F-8F80-4022-9148-DC9EB50D60F9}" presName="BalanceSpacing1" presStyleCnt="0"/>
      <dgm:spPr/>
    </dgm:pt>
    <dgm:pt modelId="{DFE845EE-78D0-4376-8496-290D582C1E57}" type="pres">
      <dgm:prSet presAssocID="{0242D3FE-040A-417B-9D12-7264BF3D22A2}" presName="Accent1Text" presStyleLbl="node1" presStyleIdx="5" presStyleCnt="6" custLinFactX="-14737" custLinFactY="-63624" custLinFactNeighborX="-100000" custLinFactNeighborY="-100000"/>
      <dgm:spPr/>
      <dgm:t>
        <a:bodyPr/>
        <a:lstStyle/>
        <a:p>
          <a:endParaRPr lang="ru-RU"/>
        </a:p>
      </dgm:t>
    </dgm:pt>
  </dgm:ptLst>
  <dgm:cxnLst>
    <dgm:cxn modelId="{902BA5D7-C506-45BD-A274-B61564711F90}" type="presOf" srcId="{F84E5158-1C8C-41BD-966E-FD69AECAF78A}" destId="{18DD2218-1443-4ECD-A96E-96C0F4385DD0}" srcOrd="0" destOrd="0" presId="urn:microsoft.com/office/officeart/2008/layout/AlternatingHexagons"/>
    <dgm:cxn modelId="{B85FBCFE-5280-41D9-B889-1273242867B0}" type="presOf" srcId="{75AF3765-3783-47BF-9119-862BCC8F8E1E}" destId="{049414A8-5B0B-4ECA-A8B5-1A1C049385C8}" srcOrd="0" destOrd="0" presId="urn:microsoft.com/office/officeart/2008/layout/AlternatingHexagons"/>
    <dgm:cxn modelId="{7399C79E-9D3C-4E9A-9113-CE8F6CAE309E}" type="presOf" srcId="{883DD863-AFED-46DA-B5F6-313EC9CF2BA3}" destId="{ED2FA0DE-2AB8-4FD8-9ABC-938FF48BA3F4}" srcOrd="0" destOrd="0" presId="urn:microsoft.com/office/officeart/2008/layout/AlternatingHexagons"/>
    <dgm:cxn modelId="{25F9500C-D58C-4402-B8F2-BB946DD135D1}" srcId="{DD07237F-ACAC-42B4-9C23-1BE2F8875C87}" destId="{883DD863-AFED-46DA-B5F6-313EC9CF2BA3}" srcOrd="1" destOrd="0" parTransId="{76074133-685A-4CED-AA7E-2A732B22227D}" sibTransId="{E46B5F05-CB5B-44F2-9512-E0BB1F010CAC}"/>
    <dgm:cxn modelId="{33F38496-12FB-4C4D-BDC6-BB35FB114CC9}" type="presOf" srcId="{4061E32F-8F80-4022-9148-DC9EB50D60F9}" destId="{04CCA47C-88E1-4194-BDCA-F095BACA6CC0}" srcOrd="0" destOrd="0" presId="urn:microsoft.com/office/officeart/2008/layout/AlternatingHexagons"/>
    <dgm:cxn modelId="{CB236CBA-246E-451D-B00A-AB578DB829A6}" srcId="{DD07237F-ACAC-42B4-9C23-1BE2F8875C87}" destId="{4061E32F-8F80-4022-9148-DC9EB50D60F9}" srcOrd="2" destOrd="0" parTransId="{99C13198-0F2A-494F-BFFD-BBFFD1E73267}" sibTransId="{0242D3FE-040A-417B-9D12-7264BF3D22A2}"/>
    <dgm:cxn modelId="{FE29758B-D565-41C9-AE5E-206E8823ABA7}" type="presOf" srcId="{E46B5F05-CB5B-44F2-9512-E0BB1F010CAC}" destId="{499014D3-F829-4ACB-9BF1-CE75166AD3F0}" srcOrd="0" destOrd="0" presId="urn:microsoft.com/office/officeart/2008/layout/AlternatingHexagons"/>
    <dgm:cxn modelId="{479B2D38-B41A-481F-818E-9FD10159D518}" type="presOf" srcId="{0242D3FE-040A-417B-9D12-7264BF3D22A2}" destId="{DFE845EE-78D0-4376-8496-290D582C1E57}" srcOrd="0" destOrd="0" presId="urn:microsoft.com/office/officeart/2008/layout/AlternatingHexagons"/>
    <dgm:cxn modelId="{58AC7BDD-D5C3-40F7-865E-55DCC4BED3DF}" srcId="{DD07237F-ACAC-42B4-9C23-1BE2F8875C87}" destId="{F84E5158-1C8C-41BD-966E-FD69AECAF78A}" srcOrd="0" destOrd="0" parTransId="{7E7CFB92-1275-40CF-BB71-0F6E460E638C}" sibTransId="{75AF3765-3783-47BF-9119-862BCC8F8E1E}"/>
    <dgm:cxn modelId="{FC38FFFB-5F26-4D8F-8AC6-26C7E04D8FAE}" type="presOf" srcId="{DD07237F-ACAC-42B4-9C23-1BE2F8875C87}" destId="{01A6C6B5-36BD-4DCE-A706-4AB327EE2D96}" srcOrd="0" destOrd="0" presId="urn:microsoft.com/office/officeart/2008/layout/AlternatingHexagons"/>
    <dgm:cxn modelId="{BCC9BC33-9A3F-4421-8144-D8A7EC63F945}" type="presParOf" srcId="{01A6C6B5-36BD-4DCE-A706-4AB327EE2D96}" destId="{98B81702-A2B5-456D-8A45-EB5ECE3A9AFD}" srcOrd="0" destOrd="0" presId="urn:microsoft.com/office/officeart/2008/layout/AlternatingHexagons"/>
    <dgm:cxn modelId="{22D439C9-7E0D-4E9A-B3CB-C52947593C60}" type="presParOf" srcId="{98B81702-A2B5-456D-8A45-EB5ECE3A9AFD}" destId="{18DD2218-1443-4ECD-A96E-96C0F4385DD0}" srcOrd="0" destOrd="0" presId="urn:microsoft.com/office/officeart/2008/layout/AlternatingHexagons"/>
    <dgm:cxn modelId="{2F892A8D-FFD2-45F4-A119-EE7B55237E37}" type="presParOf" srcId="{98B81702-A2B5-456D-8A45-EB5ECE3A9AFD}" destId="{63C990C4-2083-4163-8F1E-4544A065FA16}" srcOrd="1" destOrd="0" presId="urn:microsoft.com/office/officeart/2008/layout/AlternatingHexagons"/>
    <dgm:cxn modelId="{4C85F71A-11E8-476F-958A-04E9BE38A1AF}" type="presParOf" srcId="{98B81702-A2B5-456D-8A45-EB5ECE3A9AFD}" destId="{5F4E8432-B4C2-48F4-9F6D-A8426F92B3B0}" srcOrd="2" destOrd="0" presId="urn:microsoft.com/office/officeart/2008/layout/AlternatingHexagons"/>
    <dgm:cxn modelId="{42BECC4F-67BD-43B8-A1E7-448CE30165AD}" type="presParOf" srcId="{98B81702-A2B5-456D-8A45-EB5ECE3A9AFD}" destId="{3BFC7DE9-4871-4DE4-8A3B-7E7C7799BB3F}" srcOrd="3" destOrd="0" presId="urn:microsoft.com/office/officeart/2008/layout/AlternatingHexagons"/>
    <dgm:cxn modelId="{3B969ECC-3EBE-4DAA-AC7D-F1E459564FAA}" type="presParOf" srcId="{98B81702-A2B5-456D-8A45-EB5ECE3A9AFD}" destId="{049414A8-5B0B-4ECA-A8B5-1A1C049385C8}" srcOrd="4" destOrd="0" presId="urn:microsoft.com/office/officeart/2008/layout/AlternatingHexagons"/>
    <dgm:cxn modelId="{11D21B9F-CBB0-4D27-9151-FE706915DC4C}" type="presParOf" srcId="{01A6C6B5-36BD-4DCE-A706-4AB327EE2D96}" destId="{C4B7CF7E-D49F-4827-95BB-BA02438D06C7}" srcOrd="1" destOrd="0" presId="urn:microsoft.com/office/officeart/2008/layout/AlternatingHexagons"/>
    <dgm:cxn modelId="{D991EBD2-81AE-4645-BC0B-03FE6DD7F7BB}" type="presParOf" srcId="{01A6C6B5-36BD-4DCE-A706-4AB327EE2D96}" destId="{9A3DCC26-1C71-43FE-833F-E61E07DE7B03}" srcOrd="2" destOrd="0" presId="urn:microsoft.com/office/officeart/2008/layout/AlternatingHexagons"/>
    <dgm:cxn modelId="{5951DC61-AF22-43DB-B43E-B39129C9932B}" type="presParOf" srcId="{9A3DCC26-1C71-43FE-833F-E61E07DE7B03}" destId="{ED2FA0DE-2AB8-4FD8-9ABC-938FF48BA3F4}" srcOrd="0" destOrd="0" presId="urn:microsoft.com/office/officeart/2008/layout/AlternatingHexagons"/>
    <dgm:cxn modelId="{E10791C0-E54E-423A-A1B6-D32C173D2FA3}" type="presParOf" srcId="{9A3DCC26-1C71-43FE-833F-E61E07DE7B03}" destId="{3F7219F9-26AC-4240-BB3C-B4CC417BC278}" srcOrd="1" destOrd="0" presId="urn:microsoft.com/office/officeart/2008/layout/AlternatingHexagons"/>
    <dgm:cxn modelId="{C98C5625-DD46-489D-899D-2EFF3F826E52}" type="presParOf" srcId="{9A3DCC26-1C71-43FE-833F-E61E07DE7B03}" destId="{FE120344-2B63-4C64-A0E9-E847CF9650F6}" srcOrd="2" destOrd="0" presId="urn:microsoft.com/office/officeart/2008/layout/AlternatingHexagons"/>
    <dgm:cxn modelId="{3D927B0E-52AE-438B-BD66-0068C3BA10D1}" type="presParOf" srcId="{9A3DCC26-1C71-43FE-833F-E61E07DE7B03}" destId="{D8BC846B-25D5-458C-968A-BF195F051915}" srcOrd="3" destOrd="0" presId="urn:microsoft.com/office/officeart/2008/layout/AlternatingHexagons"/>
    <dgm:cxn modelId="{26945C56-A43A-4ED6-B038-99ECC1B2E06E}" type="presParOf" srcId="{9A3DCC26-1C71-43FE-833F-E61E07DE7B03}" destId="{499014D3-F829-4ACB-9BF1-CE75166AD3F0}" srcOrd="4" destOrd="0" presId="urn:microsoft.com/office/officeart/2008/layout/AlternatingHexagons"/>
    <dgm:cxn modelId="{B3D53A10-916A-4074-9E5B-529659FC9F64}" type="presParOf" srcId="{01A6C6B5-36BD-4DCE-A706-4AB327EE2D96}" destId="{1D8BD934-83C5-49BC-9509-D5423D6C0564}" srcOrd="3" destOrd="0" presId="urn:microsoft.com/office/officeart/2008/layout/AlternatingHexagons"/>
    <dgm:cxn modelId="{14FF0160-D37C-417C-816A-975EBA4AA014}" type="presParOf" srcId="{01A6C6B5-36BD-4DCE-A706-4AB327EE2D96}" destId="{AE845988-AAEB-4C1A-802B-E8B7A9FE3622}" srcOrd="4" destOrd="0" presId="urn:microsoft.com/office/officeart/2008/layout/AlternatingHexagons"/>
    <dgm:cxn modelId="{0EF773CF-5913-413C-BE7A-BF68231A63B7}" type="presParOf" srcId="{AE845988-AAEB-4C1A-802B-E8B7A9FE3622}" destId="{04CCA47C-88E1-4194-BDCA-F095BACA6CC0}" srcOrd="0" destOrd="0" presId="urn:microsoft.com/office/officeart/2008/layout/AlternatingHexagons"/>
    <dgm:cxn modelId="{33BE6270-CC46-43C7-8846-76BDDC2B25D7}" type="presParOf" srcId="{AE845988-AAEB-4C1A-802B-E8B7A9FE3622}" destId="{7FAAB769-9A8B-4272-AE67-41DAE994E40F}" srcOrd="1" destOrd="0" presId="urn:microsoft.com/office/officeart/2008/layout/AlternatingHexagons"/>
    <dgm:cxn modelId="{11D94880-744B-4EE0-AA8A-176DA00E7617}" type="presParOf" srcId="{AE845988-AAEB-4C1A-802B-E8B7A9FE3622}" destId="{E7612CDB-04B7-4EC7-8DDC-2134CF4655F8}" srcOrd="2" destOrd="0" presId="urn:microsoft.com/office/officeart/2008/layout/AlternatingHexagons"/>
    <dgm:cxn modelId="{D0EC860C-5CD6-4259-8F1A-F70C01A3C60A}" type="presParOf" srcId="{AE845988-AAEB-4C1A-802B-E8B7A9FE3622}" destId="{A401A25E-91E7-4E53-A373-B3E02B277DCD}" srcOrd="3" destOrd="0" presId="urn:microsoft.com/office/officeart/2008/layout/AlternatingHexagons"/>
    <dgm:cxn modelId="{DE5E7E46-7876-4D18-8802-4AA8C118071E}" type="presParOf" srcId="{AE845988-AAEB-4C1A-802B-E8B7A9FE3622}" destId="{DFE845EE-78D0-4376-8496-290D582C1E5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D2218-1443-4ECD-A96E-96C0F4385DD0}">
      <dsp:nvSpPr>
        <dsp:cNvPr id="0" name=""/>
        <dsp:cNvSpPr/>
      </dsp:nvSpPr>
      <dsp:spPr>
        <a:xfrm rot="5400000">
          <a:off x="5840551" y="-1242074"/>
          <a:ext cx="1903876" cy="438802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временные, материальные и другие ресурсы, обеспечивающие реализацию проекта, ограничены </a:t>
          </a:r>
          <a:endParaRPr lang="ru-RU" sz="2000" b="1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5329814" y="317313"/>
        <a:ext cx="2925350" cy="1269250"/>
      </dsp:txXfrm>
    </dsp:sp>
    <dsp:sp modelId="{63C990C4-2083-4163-8F1E-4544A065FA16}">
      <dsp:nvSpPr>
        <dsp:cNvPr id="0" name=""/>
        <dsp:cNvSpPr/>
      </dsp:nvSpPr>
      <dsp:spPr>
        <a:xfrm>
          <a:off x="6592128" y="449947"/>
          <a:ext cx="1875127" cy="1008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414A8-5B0B-4ECA-A8B5-1A1C049385C8}">
      <dsp:nvSpPr>
        <dsp:cNvPr id="0" name=""/>
        <dsp:cNvSpPr/>
      </dsp:nvSpPr>
      <dsp:spPr>
        <a:xfrm rot="5400000">
          <a:off x="1822242" y="3479639"/>
          <a:ext cx="1680222" cy="146179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159252" y="3632260"/>
        <a:ext cx="1006201" cy="1156552"/>
      </dsp:txXfrm>
    </dsp:sp>
    <dsp:sp modelId="{ED2FA0DE-2AB8-4FD8-9ABC-938FF48BA3F4}">
      <dsp:nvSpPr>
        <dsp:cNvPr id="0" name=""/>
        <dsp:cNvSpPr/>
      </dsp:nvSpPr>
      <dsp:spPr>
        <a:xfrm rot="5400000">
          <a:off x="4455534" y="-803158"/>
          <a:ext cx="1973857" cy="68839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мероприятий в виде муниципального проекта принесет дополнительный положительный эффект в хозяйственной деятельности школы. </a:t>
          </a:r>
          <a:endParaRPr lang="ru-RU" sz="2000" b="1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3147804" y="1980878"/>
        <a:ext cx="4589318" cy="1315905"/>
      </dsp:txXfrm>
    </dsp:sp>
    <dsp:sp modelId="{3F7219F9-26AC-4240-BB3C-B4CC417BC278}">
      <dsp:nvSpPr>
        <dsp:cNvPr id="0" name=""/>
        <dsp:cNvSpPr/>
      </dsp:nvSpPr>
      <dsp:spPr>
        <a:xfrm>
          <a:off x="2836439" y="2134764"/>
          <a:ext cx="1814639" cy="1008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014D3-F829-4ACB-9BF1-CE75166AD3F0}">
      <dsp:nvSpPr>
        <dsp:cNvPr id="0" name=""/>
        <dsp:cNvSpPr/>
      </dsp:nvSpPr>
      <dsp:spPr>
        <a:xfrm rot="5400000">
          <a:off x="8852326" y="1913798"/>
          <a:ext cx="1680222" cy="146179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9189336" y="2066419"/>
        <a:ext cx="1006201" cy="1156552"/>
      </dsp:txXfrm>
    </dsp:sp>
    <dsp:sp modelId="{04CCA47C-88E1-4194-BDCA-F095BACA6CC0}">
      <dsp:nvSpPr>
        <dsp:cNvPr id="0" name=""/>
        <dsp:cNvSpPr/>
      </dsp:nvSpPr>
      <dsp:spPr>
        <a:xfrm rot="5400000">
          <a:off x="6393504" y="1891134"/>
          <a:ext cx="1751614" cy="41601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городе Сочи отсутствует опыт реализации аналогичных муниципальных проектов</a:t>
          </a:r>
          <a:endParaRPr lang="ru-RU" sz="2000" b="1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5882586" y="3387351"/>
        <a:ext cx="2773450" cy="1167742"/>
      </dsp:txXfrm>
    </dsp:sp>
    <dsp:sp modelId="{7FAAB769-9A8B-4272-AE67-41DAE994E40F}">
      <dsp:nvSpPr>
        <dsp:cNvPr id="0" name=""/>
        <dsp:cNvSpPr/>
      </dsp:nvSpPr>
      <dsp:spPr>
        <a:xfrm>
          <a:off x="6592128" y="3743451"/>
          <a:ext cx="1875127" cy="1008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845EE-78D0-4376-8496-290D582C1E57}">
      <dsp:nvSpPr>
        <dsp:cNvPr id="0" name=""/>
        <dsp:cNvSpPr/>
      </dsp:nvSpPr>
      <dsp:spPr>
        <a:xfrm rot="5400000">
          <a:off x="1720808" y="767374"/>
          <a:ext cx="1680222" cy="146179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057818" y="919995"/>
        <a:ext cx="1006201" cy="1156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8D91A-DFA3-429E-9A8D-F24FC85322E9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C70ED-0CD0-4C56-BBB1-99E4FBF5C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8641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01B32-4578-4925-9D32-1FADFBDF1A7C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6F2CB-A0AD-4497-ACC6-1F92D2FB3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8291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министрация 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5355578" y="6374584"/>
            <a:ext cx="2743200" cy="365125"/>
          </a:xfrm>
        </p:spPr>
        <p:txBody>
          <a:bodyPr/>
          <a:lstStyle/>
          <a:p>
            <a:fld id="{DA674562-2FB9-49AD-8358-88D8ADB2391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1262356" y="2565174"/>
            <a:ext cx="10929644" cy="342293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ru-RU" dirty="0" smtClean="0"/>
              <a:t>Описание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45747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министрация 2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62356" y="1033371"/>
            <a:ext cx="1092964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1262356" y="2674596"/>
            <a:ext cx="5028526" cy="34955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ru-RU" dirty="0" smtClean="0"/>
              <a:t>Рисунок 1</a:t>
            </a:r>
            <a:endParaRPr lang="ru-RU" dirty="0"/>
          </a:p>
        </p:txBody>
      </p:sp>
      <p:sp>
        <p:nvSpPr>
          <p:cNvPr id="7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7163474" y="2672194"/>
            <a:ext cx="5028526" cy="34979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Рисунок 2</a:t>
            </a:r>
            <a:endParaRPr lang="ru-RU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8045786" y="6170159"/>
            <a:ext cx="3739983" cy="40481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Подпись рисунка</a:t>
            </a:r>
          </a:p>
          <a:p>
            <a:pPr lvl="0"/>
            <a:endParaRPr lang="ru-RU" dirty="0" smtClean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1495882" y="5590249"/>
            <a:ext cx="3713163" cy="420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ru-RU" dirty="0" smtClean="0"/>
              <a:t>Подпись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66022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министрация 2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2" hasCustomPrompt="1"/>
          </p:nvPr>
        </p:nvSpPr>
        <p:spPr>
          <a:xfrm>
            <a:off x="838200" y="1878013"/>
            <a:ext cx="5001552" cy="358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Диаграмма</a:t>
            </a:r>
            <a:endParaRPr lang="ru-RU" dirty="0"/>
          </a:p>
        </p:txBody>
      </p:sp>
      <p:sp>
        <p:nvSpPr>
          <p:cNvPr id="7" name="Диаграмма 5"/>
          <p:cNvSpPr>
            <a:spLocks noGrp="1"/>
          </p:cNvSpPr>
          <p:nvPr>
            <p:ph type="chart" sz="quarter" idx="13" hasCustomPrompt="1"/>
          </p:nvPr>
        </p:nvSpPr>
        <p:spPr>
          <a:xfrm>
            <a:off x="6352248" y="1878013"/>
            <a:ext cx="5001552" cy="358457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ru-RU" dirty="0" smtClean="0"/>
              <a:t>Диаграмма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1482394" y="5607051"/>
            <a:ext cx="3713163" cy="420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ru-RU" dirty="0" smtClean="0"/>
              <a:t>Подпись диаграммы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996442" y="5607051"/>
            <a:ext cx="3713163" cy="420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ru-RU" dirty="0" smtClean="0"/>
              <a:t>Подпись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164691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министраци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2" hasCustomPrompt="1"/>
          </p:nvPr>
        </p:nvSpPr>
        <p:spPr>
          <a:xfrm>
            <a:off x="838200" y="1878013"/>
            <a:ext cx="10515600" cy="358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Диаграмма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782093" y="5612199"/>
            <a:ext cx="6627813" cy="4891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ru-RU" dirty="0" smtClean="0"/>
              <a:t>Подпись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361706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министрация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797050"/>
            <a:ext cx="10515600" cy="3697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Рисунок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2231" y="5600700"/>
            <a:ext cx="6967538" cy="4937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ru-RU" dirty="0" smtClean="0"/>
              <a:t>Подпись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34262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министрация Те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78013"/>
            <a:ext cx="10515600" cy="36083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ru-RU" dirty="0" smtClean="0"/>
              <a:t>Основной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33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942593"/>
            <a:ext cx="5473588" cy="3519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6850" y="1933575"/>
            <a:ext cx="4806950" cy="3529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1718412" y="5577744"/>
            <a:ext cx="3713163" cy="420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ru-RU" dirty="0" smtClean="0"/>
              <a:t>Подпись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5905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-1" y="0"/>
            <a:ext cx="930584" cy="1762551"/>
          </a:xfrm>
          <a:prstGeom prst="rect">
            <a:avLst/>
          </a:prstGeom>
          <a:solidFill>
            <a:srgbClr val="EBE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2692" y="2769465"/>
            <a:ext cx="109296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Образование в цифрах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593454" y="6374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4562-2FB9-49AD-8358-88D8ADB2391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0" y="3714"/>
            <a:ext cx="769242" cy="86465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>
            <a:off x="1262356" y="835663"/>
            <a:ext cx="1092964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593454" y="0"/>
            <a:ext cx="763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</a:t>
            </a:r>
            <a:r>
              <a:rPr lang="ru-RU" sz="2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СОЧИ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9" t="425" r="48403" b="-425"/>
          <a:stretch/>
        </p:blipFill>
        <p:spPr>
          <a:xfrm>
            <a:off x="0" y="1316332"/>
            <a:ext cx="930583" cy="522258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5899150"/>
            <a:ext cx="930584" cy="958850"/>
          </a:xfrm>
          <a:prstGeom prst="rect">
            <a:avLst/>
          </a:prstGeom>
          <a:solidFill>
            <a:srgbClr val="EBE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7"/>
          <p:cNvSpPr txBox="1">
            <a:spLocks/>
          </p:cNvSpPr>
          <p:nvPr userDrawn="1"/>
        </p:nvSpPr>
        <p:spPr>
          <a:xfrm>
            <a:off x="1262357" y="379576"/>
            <a:ext cx="10929644" cy="423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ОБРАЗОВАНИЮ И НАУКЕ</a:t>
            </a:r>
          </a:p>
        </p:txBody>
      </p:sp>
    </p:spTree>
    <p:extLst>
      <p:ext uri="{BB962C8B-B14F-4D97-AF65-F5344CB8AC3E}">
        <p14:creationId xmlns:p14="http://schemas.microsoft.com/office/powerpoint/2010/main" val="33782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356" y="892701"/>
            <a:ext cx="10929644" cy="2984355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МУНИЦИПАЛЬНЫЙ ПРОЕКТ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8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</a:rPr>
              <a:t>Солнечные школы»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6200000" flipV="1">
            <a:off x="-2952208" y="2952202"/>
            <a:ext cx="6858000" cy="95359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66" y="97091"/>
            <a:ext cx="837452" cy="10468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53590" y="0"/>
            <a:ext cx="11238410" cy="930366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r"/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505" y="3612140"/>
            <a:ext cx="4428580" cy="2945006"/>
          </a:xfrm>
          <a:prstGeom prst="rect">
            <a:avLst/>
          </a:prstGeom>
        </p:spPr>
      </p:pic>
      <p:pic>
        <p:nvPicPr>
          <p:cNvPr id="8" name="Picture 2" descr="https://sch2124.mskobr.ru/files/Social_service/adyan-ultrasound-ghaziabad-1453464513-56a21bc1dd78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907" y="1083203"/>
            <a:ext cx="1253067" cy="132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145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5355578" y="6382748"/>
            <a:ext cx="2743200" cy="365125"/>
          </a:xfrm>
        </p:spPr>
        <p:txBody>
          <a:bodyPr/>
          <a:lstStyle/>
          <a:p>
            <a:fld id="{DA674562-2FB9-49AD-8358-88D8ADB23915}" type="slidenum">
              <a:rPr lang="ru-RU" smtClean="0"/>
              <a:t>10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 flipV="1">
            <a:off x="-2952208" y="2952202"/>
            <a:ext cx="6858000" cy="95359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66" y="93367"/>
            <a:ext cx="837452" cy="10468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53590" y="-8752"/>
            <a:ext cx="11238410" cy="930366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2" name="TextBox 1"/>
          <p:cNvSpPr txBox="1"/>
          <p:nvPr/>
        </p:nvSpPr>
        <p:spPr>
          <a:xfrm>
            <a:off x="1876425" y="3013502"/>
            <a:ext cx="8186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58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t>2</a:t>
            </a:fld>
            <a:endParaRPr lang="ru-RU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1028599" y="1042750"/>
            <a:ext cx="10929937" cy="5066219"/>
          </a:xfrm>
        </p:spPr>
        <p:txBody>
          <a:bodyPr/>
          <a:lstStyle/>
          <a:p>
            <a:pPr algn="just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- </a:t>
            </a:r>
          </a:p>
          <a:p>
            <a:pPr algn="just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возможность применения существующих методов использования солнечной энергии для освещения и обогрева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</a:p>
          <a:p>
            <a:pPr algn="just"/>
            <a:endParaRPr lang="ru-RU" sz="3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 flipV="1">
            <a:off x="-2952208" y="2952202"/>
            <a:ext cx="6858000" cy="95359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66" y="197870"/>
            <a:ext cx="837452" cy="10468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53590" y="-8752"/>
            <a:ext cx="11238410" cy="930366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r"/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3365177"/>
            <a:ext cx="9944100" cy="314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10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356" y="866739"/>
            <a:ext cx="10929644" cy="78422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Задачи проекта: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t>3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345543" y="1571105"/>
            <a:ext cx="10350464" cy="5079077"/>
          </a:xfrm>
        </p:spPr>
        <p:txBody>
          <a:bodyPr anchor="ctr"/>
          <a:lstStyle/>
          <a:p>
            <a:pPr algn="l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algn="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3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 algn="just"/>
            <a:r>
              <a:rPr lang="ru-RU" sz="3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вовлечение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в реальную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(проектную)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исследованию способов экономии электроэнергии и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энергоресурсов;</a:t>
            </a:r>
          </a:p>
          <a:p>
            <a:pPr indent="355600" algn="just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воспитание экологического сознания у школьников;</a:t>
            </a:r>
          </a:p>
          <a:p>
            <a:pPr indent="355600" algn="just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привлечение внимания к проблеме использования энергии, экономии энергоресурсов и охране окружающей среды;</a:t>
            </a:r>
          </a:p>
          <a:p>
            <a:pPr indent="355600" algn="just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формирование финансовой грамотности обучающихся </a:t>
            </a:r>
          </a:p>
          <a:p>
            <a:pPr algn="l"/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6200000" flipV="1">
            <a:off x="-2952208" y="2952202"/>
            <a:ext cx="6858000" cy="95359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66" y="106430"/>
            <a:ext cx="837452" cy="104681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53590" y="-8752"/>
            <a:ext cx="11238410" cy="930366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779347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356" y="1033372"/>
            <a:ext cx="10929644" cy="15983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Срок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реализации: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5300" dirty="0" smtClean="0">
                <a:solidFill>
                  <a:schemeClr val="accent5">
                    <a:lumMod val="50000"/>
                  </a:schemeClr>
                </a:solidFill>
              </a:rPr>
              <a:t>10.06.2023-01.07.2024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t>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93000" y="2358934"/>
            <a:ext cx="90683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 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каждого ребенка» «Социальная активность»</a:t>
            </a:r>
          </a:p>
          <a:p>
            <a:pPr algn="ctr"/>
            <a:endParaRPr lang="ru-RU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190" y="1033371"/>
            <a:ext cx="723810" cy="6666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03" y="2745551"/>
            <a:ext cx="1503593" cy="12117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 flipV="1">
            <a:off x="-2952208" y="2952202"/>
            <a:ext cx="6858000" cy="953593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66" y="106430"/>
            <a:ext cx="837452" cy="104681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53590" y="-8752"/>
            <a:ext cx="11238410" cy="930366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058755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356" y="1044574"/>
            <a:ext cx="10929644" cy="1325563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Финансовое обеспечение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t>5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262356" y="2370137"/>
            <a:ext cx="10929644" cy="4004447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Ежемесячный арендный платеж </a:t>
            </a:r>
          </a:p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ru-RU" sz="4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4,5 тыс. руб. </a:t>
            </a:r>
          </a:p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2024г. 9,0 тыс. </a:t>
            </a:r>
            <a:r>
              <a:rPr lang="ru-RU" sz="4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56" y="4704869"/>
            <a:ext cx="1657315" cy="10496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 flipV="1">
            <a:off x="-2505856" y="3398553"/>
            <a:ext cx="5965298" cy="95359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286" y="184807"/>
            <a:ext cx="837452" cy="10468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53590" y="-8752"/>
            <a:ext cx="11238410" cy="930366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123104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356" y="1322614"/>
            <a:ext cx="10929644" cy="328350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Направления расходования: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t>6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103860" y="1590771"/>
            <a:ext cx="10929644" cy="514893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4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солнечной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электростанции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генерирует 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солнечную энергию, превращая ее в 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 flipV="1">
            <a:off x="-2952208" y="2952202"/>
            <a:ext cx="6858000" cy="95359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66" y="106430"/>
            <a:ext cx="837452" cy="10468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53590" y="-8752"/>
            <a:ext cx="11238410" cy="930366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6" y="4352926"/>
            <a:ext cx="6515100" cy="202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05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853" y="974499"/>
            <a:ext cx="10929644" cy="7581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Соответствие критериям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6374319"/>
              </p:ext>
            </p:extLst>
          </p:nvPr>
        </p:nvGraphicFramePr>
        <p:xfrm>
          <a:off x="1306286" y="1732599"/>
          <a:ext cx="10885713" cy="512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 flipV="1">
            <a:off x="-2952208" y="2952202"/>
            <a:ext cx="6858000" cy="953593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066" y="132556"/>
            <a:ext cx="837452" cy="10468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53590" y="-8752"/>
            <a:ext cx="11238410" cy="930366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05652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5355578" y="6382748"/>
            <a:ext cx="2743200" cy="365125"/>
          </a:xfrm>
        </p:spPr>
        <p:txBody>
          <a:bodyPr/>
          <a:lstStyle/>
          <a:p>
            <a:fld id="{DA674562-2FB9-49AD-8358-88D8ADB23915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586881"/>
              </p:ext>
            </p:extLst>
          </p:nvPr>
        </p:nvGraphicFramePr>
        <p:xfrm>
          <a:off x="924415" y="2572128"/>
          <a:ext cx="11296760" cy="4285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939">
                  <a:extLst>
                    <a:ext uri="{9D8B030D-6E8A-4147-A177-3AD203B41FA5}">
                      <a16:colId xmlns:a16="http://schemas.microsoft.com/office/drawing/2014/main" val="261678965"/>
                    </a:ext>
                  </a:extLst>
                </a:gridCol>
                <a:gridCol w="1461407">
                  <a:extLst>
                    <a:ext uri="{9D8B030D-6E8A-4147-A177-3AD203B41FA5}">
                      <a16:colId xmlns:a16="http://schemas.microsoft.com/office/drawing/2014/main" val="1944108893"/>
                    </a:ext>
                  </a:extLst>
                </a:gridCol>
                <a:gridCol w="1787978">
                  <a:extLst>
                    <a:ext uri="{9D8B030D-6E8A-4147-A177-3AD203B41FA5}">
                      <a16:colId xmlns:a16="http://schemas.microsoft.com/office/drawing/2014/main" val="766920314"/>
                    </a:ext>
                  </a:extLst>
                </a:gridCol>
                <a:gridCol w="1747157">
                  <a:extLst>
                    <a:ext uri="{9D8B030D-6E8A-4147-A177-3AD203B41FA5}">
                      <a16:colId xmlns:a16="http://schemas.microsoft.com/office/drawing/2014/main" val="4082710956"/>
                    </a:ext>
                  </a:extLst>
                </a:gridCol>
                <a:gridCol w="1592036">
                  <a:extLst>
                    <a:ext uri="{9D8B030D-6E8A-4147-A177-3AD203B41FA5}">
                      <a16:colId xmlns:a16="http://schemas.microsoft.com/office/drawing/2014/main" val="906478328"/>
                    </a:ext>
                  </a:extLst>
                </a:gridCol>
                <a:gridCol w="1575707">
                  <a:extLst>
                    <a:ext uri="{9D8B030D-6E8A-4147-A177-3AD203B41FA5}">
                      <a16:colId xmlns:a16="http://schemas.microsoft.com/office/drawing/2014/main" val="4138880519"/>
                    </a:ext>
                  </a:extLst>
                </a:gridCol>
                <a:gridCol w="1782536">
                  <a:extLst>
                    <a:ext uri="{9D8B030D-6E8A-4147-A177-3AD203B41FA5}">
                      <a16:colId xmlns:a16="http://schemas.microsoft.com/office/drawing/2014/main" val="1968847633"/>
                    </a:ext>
                  </a:extLst>
                </a:gridCol>
              </a:tblGrid>
              <a:tr h="1269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2023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 2023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2023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2023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2023-июль 2024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2023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Июль 2024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883010"/>
                  </a:ext>
                </a:extLst>
              </a:tr>
              <a:tr h="3015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технического задания</a:t>
                      </a:r>
                      <a:endParaRPr lang="ru-RU" sz="15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ПСД, Согласование проекта с </a:t>
                      </a:r>
                      <a:r>
                        <a:rPr lang="ru-RU" sz="15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Ростехнадзором</a:t>
                      </a:r>
                      <a:r>
                        <a:rPr lang="ru-RU" sz="15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Кубаньэнерго </a:t>
                      </a:r>
                      <a:endParaRPr lang="ru-RU" sz="15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договора аренды </a:t>
                      </a:r>
                      <a:endParaRPr lang="ru-RU" sz="15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солнечных батарей на кровле МОБУ СОШ № 82</a:t>
                      </a:r>
                      <a:endParaRPr lang="ru-RU" sz="15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снятия показателей потребления электроэнергии </a:t>
                      </a:r>
                      <a:endParaRPr lang="ru-RU" sz="15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дополнительной образовательной программы </a:t>
                      </a:r>
                      <a:endParaRPr lang="ru-RU" sz="15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Принятие решения об эффективности или неэффективности использования солнечных батарей для масштабирования, размещение информации в СМИ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19167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 flipV="1">
            <a:off x="-2952208" y="2952202"/>
            <a:ext cx="6858000" cy="95359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66" y="93367"/>
            <a:ext cx="837452" cy="10468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53590" y="-8752"/>
            <a:ext cx="11238410" cy="930366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62356" y="1044574"/>
            <a:ext cx="10929644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Ключевые события муниципального проекта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6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356" y="1044574"/>
            <a:ext cx="10929644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Ожидаемый результат проекта: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t>9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262356" y="2773815"/>
            <a:ext cx="10929644" cy="3422931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  <a:endParaRPr lang="ru-RU" sz="6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Просветительский Образовательный </a:t>
            </a:r>
          </a:p>
        </p:txBody>
      </p:sp>
      <p:sp>
        <p:nvSpPr>
          <p:cNvPr id="5" name="Прямоугольник 4"/>
          <p:cNvSpPr/>
          <p:nvPr/>
        </p:nvSpPr>
        <p:spPr>
          <a:xfrm rot="16200000" flipV="1">
            <a:off x="-2952208" y="2952202"/>
            <a:ext cx="6858000" cy="95359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66" y="132556"/>
            <a:ext cx="837452" cy="10468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53590" y="-8752"/>
            <a:ext cx="11238410" cy="930366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640132344"/>
      </p:ext>
    </p:extLst>
  </p:cSld>
  <p:clrMapOvr>
    <a:masterClrMapping/>
  </p:clrMapOvr>
</p:sld>
</file>

<file path=ppt/theme/theme1.xml><?xml version="1.0" encoding="utf-8"?>
<a:theme xmlns:a="http://schemas.openxmlformats.org/drawingml/2006/main" name="Администрация Соч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4531</TotalTime>
  <Words>273</Words>
  <Application>Microsoft Office PowerPoint</Application>
  <PresentationFormat>Широкоэкранный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Администрация Сочи</vt:lpstr>
      <vt:lpstr>МУНИЦИПАЛЬНЫЙ ПРОЕКТ  «Солнечные школы»</vt:lpstr>
      <vt:lpstr>Презентация PowerPoint</vt:lpstr>
      <vt:lpstr>Задачи проекта:</vt:lpstr>
      <vt:lpstr>    Срок реализации:  10.06.2023-01.07.2024 </vt:lpstr>
      <vt:lpstr>Финансовое обеспечение</vt:lpstr>
      <vt:lpstr> Направления расходования:</vt:lpstr>
      <vt:lpstr> Соответствие критериям: </vt:lpstr>
      <vt:lpstr>Ключевые события муниципального проекта</vt:lpstr>
      <vt:lpstr>Ожидаемый результат проекта: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Ивченко Владислав Сергеевич</dc:creator>
  <cp:lastModifiedBy>Хижняк Оксана Анатольевна</cp:lastModifiedBy>
  <cp:revision>180</cp:revision>
  <cp:lastPrinted>2023-06-09T09:35:36Z</cp:lastPrinted>
  <dcterms:created xsi:type="dcterms:W3CDTF">2020-10-06T12:59:06Z</dcterms:created>
  <dcterms:modified xsi:type="dcterms:W3CDTF">2023-06-09T09:35:57Z</dcterms:modified>
</cp:coreProperties>
</file>