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81" r:id="rId2"/>
    <p:sldId id="270" r:id="rId3"/>
    <p:sldId id="271" r:id="rId4"/>
    <p:sldId id="273" r:id="rId5"/>
    <p:sldId id="274" r:id="rId6"/>
    <p:sldId id="256" r:id="rId7"/>
    <p:sldId id="258" r:id="rId8"/>
    <p:sldId id="259" r:id="rId9"/>
    <p:sldId id="272" r:id="rId10"/>
    <p:sldId id="275" r:id="rId11"/>
    <p:sldId id="277" r:id="rId12"/>
    <p:sldId id="278" r:id="rId13"/>
    <p:sldId id="280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CCFF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7" d="100"/>
          <a:sy n="107" d="100"/>
        </p:scale>
        <p:origin x="714" y="7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2ABECE-58D1-43D2-B776-FA9A5154E021}" type="datetimeFigureOut">
              <a:rPr lang="ru-RU" smtClean="0"/>
              <a:t>09.06.2023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3242C9-10CF-41A0-A24F-12844B78DE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41479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8267C5-F8C5-46D5-9449-C631F5A9DEB1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31692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8267C5-F8C5-46D5-9449-C631F5A9DEB1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22798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657F4-BC76-4129-915C-14FE16A4A0FA}" type="datetimeFigureOut">
              <a:rPr lang="ru-RU" smtClean="0"/>
              <a:t>09.06.2023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27998-99D3-4665-A861-0AD748242C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86785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657F4-BC76-4129-915C-14FE16A4A0FA}" type="datetimeFigureOut">
              <a:rPr lang="ru-RU" smtClean="0"/>
              <a:t>09.06.2023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27998-99D3-4665-A861-0AD748242C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13846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657F4-BC76-4129-915C-14FE16A4A0FA}" type="datetimeFigureOut">
              <a:rPr lang="ru-RU" smtClean="0"/>
              <a:t>09.06.2023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27998-99D3-4665-A861-0AD748242C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99337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657F4-BC76-4129-915C-14FE16A4A0FA}" type="datetimeFigureOut">
              <a:rPr lang="ru-RU" smtClean="0"/>
              <a:t>09.06.2023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27998-99D3-4665-A861-0AD748242C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89282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657F4-BC76-4129-915C-14FE16A4A0FA}" type="datetimeFigureOut">
              <a:rPr lang="ru-RU" smtClean="0"/>
              <a:t>09.06.2023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27998-99D3-4665-A861-0AD748242C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9656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657F4-BC76-4129-915C-14FE16A4A0FA}" type="datetimeFigureOut">
              <a:rPr lang="ru-RU" smtClean="0"/>
              <a:t>09.06.2023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27998-99D3-4665-A861-0AD748242C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61701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657F4-BC76-4129-915C-14FE16A4A0FA}" type="datetimeFigureOut">
              <a:rPr lang="ru-RU" smtClean="0"/>
              <a:t>09.06.2023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27998-99D3-4665-A861-0AD748242C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35173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657F4-BC76-4129-915C-14FE16A4A0FA}" type="datetimeFigureOut">
              <a:rPr lang="ru-RU" smtClean="0"/>
              <a:t>09.06.2023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27998-99D3-4665-A861-0AD748242C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52948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657F4-BC76-4129-915C-14FE16A4A0FA}" type="datetimeFigureOut">
              <a:rPr lang="ru-RU" smtClean="0"/>
              <a:t>09.06.2023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27998-99D3-4665-A861-0AD748242C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23457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657F4-BC76-4129-915C-14FE16A4A0FA}" type="datetimeFigureOut">
              <a:rPr lang="ru-RU" smtClean="0"/>
              <a:t>09.06.2023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27998-99D3-4665-A861-0AD748242C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05777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657F4-BC76-4129-915C-14FE16A4A0FA}" type="datetimeFigureOut">
              <a:rPr lang="ru-RU" smtClean="0"/>
              <a:t>09.06.2023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27998-99D3-4665-A861-0AD748242C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90757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0657F4-BC76-4129-915C-14FE16A4A0FA}" type="datetimeFigureOut">
              <a:rPr lang="ru-RU" smtClean="0"/>
              <a:t>09.06.2023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627998-99D3-4665-A861-0AD748242C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71131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microsoft.com/office/2007/relationships/hdphoto" Target="../media/hdphoto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3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3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image" Target="../media/image27.jpeg"/><Relationship Id="rId4" Type="http://schemas.openxmlformats.org/officeDocument/2006/relationships/image" Target="../media/image2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7" Type="http://schemas.openxmlformats.org/officeDocument/2006/relationships/image" Target="../media/image9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gif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7" Type="http://schemas.openxmlformats.org/officeDocument/2006/relationships/image" Target="../media/image11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gif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3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3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3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3.emf"/><Relationship Id="rId7" Type="http://schemas.openxmlformats.org/officeDocument/2006/relationships/image" Target="../media/image17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7.png"/><Relationship Id="rId10" Type="http://schemas.openxmlformats.org/officeDocument/2006/relationships/image" Target="../media/image20.png"/><Relationship Id="rId4" Type="http://schemas.openxmlformats.org/officeDocument/2006/relationships/image" Target="../media/image6.png"/><Relationship Id="rId9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" y="0"/>
            <a:ext cx="12191999" cy="3883937"/>
          </a:xfrm>
          <a:prstGeom prst="rect">
            <a:avLst/>
          </a:prstGeom>
          <a:blipFill dpi="0" rotWithShape="1">
            <a:blip r:embed="rId3" cstate="print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noAutofit/>
          </a:bodyPr>
          <a:lstStyle/>
          <a:p>
            <a:pPr algn="ctr"/>
            <a:endParaRPr lang="ru-RU" sz="240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4" r="2848" b="10204"/>
          <a:stretch>
            <a:fillRect/>
          </a:stretch>
        </p:blipFill>
        <p:spPr>
          <a:xfrm>
            <a:off x="1" y="3794877"/>
            <a:ext cx="12192001" cy="178120"/>
          </a:xfrm>
          <a:prstGeom prst="rect">
            <a:avLst/>
          </a:prstGeom>
          <a:effectLst>
            <a:outerShdw blurRad="190500" dist="38100" dir="5400000" sx="177000" sy="177000" algn="t" rotWithShape="0">
              <a:prstClr val="black">
                <a:alpha val="10000"/>
              </a:prst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2197" y="184807"/>
            <a:ext cx="837452" cy="104681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1312920"/>
            <a:ext cx="1219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МУНИЦИПАЛЬНЫЙ ПРОЕКТ </a:t>
            </a:r>
          </a:p>
          <a:p>
            <a:pPr algn="ctr"/>
            <a:r>
              <a:rPr lang="ru-RU" sz="36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«Инициативное бюджетирование»</a:t>
            </a:r>
          </a:p>
        </p:txBody>
      </p:sp>
      <p:pic>
        <p:nvPicPr>
          <p:cNvPr id="1026" name="Picture 2" descr="https://www.rionegro.gub.uy/wp-content/uploads/2021/08/diversidad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231623"/>
            <a:ext cx="11430000" cy="750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9367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7000"/>
    </mc:Choice>
    <mc:Fallback xmlns="">
      <p:transition advClick="0" advTm="57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13"/>
          <p:cNvSpPr/>
          <p:nvPr/>
        </p:nvSpPr>
        <p:spPr>
          <a:xfrm rot="10800000" flipH="1">
            <a:off x="-14513" y="0"/>
            <a:ext cx="1700702" cy="6858000"/>
          </a:xfrm>
          <a:custGeom>
            <a:avLst/>
            <a:gdLst>
              <a:gd name="connsiteX0" fmla="*/ 0 w 2772031"/>
              <a:gd name="connsiteY0" fmla="*/ 0 h 6858000"/>
              <a:gd name="connsiteX1" fmla="*/ 2772031 w 2772031"/>
              <a:gd name="connsiteY1" fmla="*/ 0 h 6858000"/>
              <a:gd name="connsiteX2" fmla="*/ 2772031 w 2772031"/>
              <a:gd name="connsiteY2" fmla="*/ 6858000 h 6858000"/>
              <a:gd name="connsiteX3" fmla="*/ 0 w 2772031"/>
              <a:gd name="connsiteY3" fmla="*/ 6858000 h 6858000"/>
              <a:gd name="connsiteX4" fmla="*/ 0 w 2772031"/>
              <a:gd name="connsiteY4" fmla="*/ 0 h 6858000"/>
              <a:gd name="connsiteX0" fmla="*/ 0 w 2772031"/>
              <a:gd name="connsiteY0" fmla="*/ 0 h 6858000"/>
              <a:gd name="connsiteX1" fmla="*/ 841631 w 2772031"/>
              <a:gd name="connsiteY1" fmla="*/ 0 h 6858000"/>
              <a:gd name="connsiteX2" fmla="*/ 2772031 w 2772031"/>
              <a:gd name="connsiteY2" fmla="*/ 6858000 h 6858000"/>
              <a:gd name="connsiteX3" fmla="*/ 0 w 2772031"/>
              <a:gd name="connsiteY3" fmla="*/ 6858000 h 6858000"/>
              <a:gd name="connsiteX4" fmla="*/ 0 w 2772031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72031" h="6858000">
                <a:moveTo>
                  <a:pt x="0" y="0"/>
                </a:moveTo>
                <a:lnTo>
                  <a:pt x="841631" y="0"/>
                </a:lnTo>
                <a:lnTo>
                  <a:pt x="2772031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0" sx="100000" sy="100000" flip="none" algn="b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D021ABC-112F-4A46-9ADE-B111C61C82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4" y="67927"/>
            <a:ext cx="748307" cy="935384"/>
          </a:xfrm>
          <a:prstGeom prst="rect">
            <a:avLst/>
          </a:prstGeom>
        </p:spPr>
      </p:pic>
      <p:sp>
        <p:nvSpPr>
          <p:cNvPr id="6" name="Прямоугольный треугольник 5"/>
          <p:cNvSpPr/>
          <p:nvPr/>
        </p:nvSpPr>
        <p:spPr>
          <a:xfrm rot="10800000" flipV="1">
            <a:off x="10210692" y="18150"/>
            <a:ext cx="1914751" cy="6858000"/>
          </a:xfrm>
          <a:prstGeom prst="rtTriangle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0" sx="100000" sy="100000" flip="none" algn="b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783239" flipH="1" flipV="1">
            <a:off x="-2317561" y="3355908"/>
            <a:ext cx="6969359" cy="146457"/>
          </a:xfrm>
          <a:prstGeom prst="rect">
            <a:avLst/>
          </a:prstGeom>
          <a:effectLst>
            <a:outerShdw blurRad="203200" dist="38100" dir="10800000" sx="104000" sy="104000" algn="r" rotWithShape="0">
              <a:prstClr val="black">
                <a:alpha val="40000"/>
              </a:prst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7142250" flipH="1" flipV="1">
            <a:off x="7694262" y="3380955"/>
            <a:ext cx="7137743" cy="149996"/>
          </a:xfrm>
          <a:prstGeom prst="rect">
            <a:avLst/>
          </a:prstGeom>
          <a:effectLst>
            <a:outerShdw blurRad="292100" dist="38100" sx="107000" sy="107000" algn="l" rotWithShape="0">
              <a:prstClr val="black">
                <a:alpha val="40000"/>
              </a:prst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1316456" y="823273"/>
            <a:ext cx="970705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cap="all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Дополнительная информация</a:t>
            </a:r>
            <a:endParaRPr lang="ru-RU" sz="2000" cap="all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Прямоугольник 50"/>
          <p:cNvSpPr/>
          <p:nvPr/>
        </p:nvSpPr>
        <p:spPr>
          <a:xfrm>
            <a:off x="1439811" y="1232457"/>
            <a:ext cx="9528775" cy="24468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700" dirty="0" smtClean="0">
                <a:latin typeface="Montserrat Black" panose="00000A00000000000000"/>
              </a:rPr>
              <a:t>         </a:t>
            </a:r>
            <a:r>
              <a:rPr lang="ru-RU" sz="17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</a:t>
            </a:r>
            <a:r>
              <a:rPr lang="ru-RU" sz="17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реализуется в соответствии со статьей 26.1 Федерального закона от 06.10.2003 № 131-ФЗ «Об общих принципах организации местного самоуправления в Российской Федерации», статьей 17.1 Устава муниципального образования городской округ город-курорт Сочи Краснодарского края, постановлением администрации муниципального образования городской округ город-курорт Сочи Краснодарского края от 13.03.2023 № 606 «Об итогах конкурсного отбора инициативных проектов в муниципальном образовании городской округ город-курорт Сочи Краснодарского края в 2023 году»  и направлен на реализацию мероприятий, имеющих приоритетное значение для жителей города Сочи или его части, по решению вопросов местного значения. </a:t>
            </a:r>
          </a:p>
        </p:txBody>
      </p:sp>
      <p:sp>
        <p:nvSpPr>
          <p:cNvPr id="52" name="Прямоугольник 51"/>
          <p:cNvSpPr/>
          <p:nvPr/>
        </p:nvSpPr>
        <p:spPr>
          <a:xfrm>
            <a:off x="1167118" y="3679281"/>
            <a:ext cx="9140921" cy="24468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700" i="1" dirty="0">
                <a:latin typeface="Montserrat Black" panose="00000A00000000000000"/>
              </a:rPr>
              <a:t>         </a:t>
            </a:r>
            <a:r>
              <a:rPr lang="ru-RU" sz="17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Отбор инициативных проектов производится в соответствии с Положением о порядке выдвижения, внесения, обсуждения, рассмотрения инициативных проектов, а также проведения их конкурсного отбора в муниципальном образовании городской округ город-курорт Сочи Краснодарского края, утвержденным решением Городского Собрания Сочи муниципального образования городской округ город-курорт Сочи Краснодарского края от 27 мая 2021 года № 59, и постановлением администрации муниципального образования городской округ город-курорт Сочи Краснодарского края от 20.01.2023 № 167 «О проведении конкурсного отбора инициативных проектов в муниципальном образовании городской округ город-курорт Сочи Краснодарского края в 2023 году».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908716" y="158525"/>
            <a:ext cx="97070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cap="all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«Инициативные </a:t>
            </a:r>
            <a:r>
              <a:rPr lang="ru-RU" sz="2400" b="1" cap="all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проекты 2023</a:t>
            </a:r>
            <a:r>
              <a:rPr lang="ru-RU" sz="2400" b="1" cap="all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400" b="1" cap="all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7290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4" r="2848" b="10204"/>
          <a:stretch>
            <a:fillRect/>
          </a:stretch>
        </p:blipFill>
        <p:spPr>
          <a:xfrm rot="16200000">
            <a:off x="-1903830" y="3323201"/>
            <a:ext cx="6858000" cy="211599"/>
          </a:xfrm>
          <a:prstGeom prst="rect">
            <a:avLst/>
          </a:prstGeom>
          <a:effectLst>
            <a:outerShdw blurRad="292100" dist="38100" sx="107000" sy="107000" algn="l" rotWithShape="0">
              <a:prstClr val="black">
                <a:alpha val="40000"/>
              </a:prst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 rot="16200000" flipV="1">
            <a:off x="-2721223" y="2721217"/>
            <a:ext cx="6858001" cy="1415562"/>
          </a:xfrm>
          <a:prstGeom prst="rect">
            <a:avLst/>
          </a:prstGeom>
          <a:blipFill dpi="0" rotWithShape="1">
            <a:blip r:embed="rId3" cstate="print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noAutofit/>
          </a:bodyPr>
          <a:lstStyle/>
          <a:p>
            <a:pPr algn="ctr"/>
            <a:endParaRPr lang="ru-RU" sz="240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7286" y="184807"/>
            <a:ext cx="837452" cy="1046816"/>
          </a:xfrm>
          <a:prstGeom prst="rect">
            <a:avLst/>
          </a:prstGeom>
        </p:spPr>
      </p:pic>
      <p:sp>
        <p:nvSpPr>
          <p:cNvPr id="3" name="Google Shape;477;p29">
            <a:extLst>
              <a:ext uri="{FF2B5EF4-FFF2-40B4-BE49-F238E27FC236}">
                <a16:creationId xmlns:a16="http://schemas.microsoft.com/office/drawing/2014/main" id="{F1BB6814-4705-C3AA-CC0E-3FD2DB5B797D}"/>
              </a:ext>
            </a:extLst>
          </p:cNvPr>
          <p:cNvSpPr txBox="1"/>
          <p:nvPr/>
        </p:nvSpPr>
        <p:spPr>
          <a:xfrm>
            <a:off x="2456669" y="332498"/>
            <a:ext cx="4273744" cy="549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>
                <a:solidFill>
                  <a:schemeClr val="bg1"/>
                </a:solidFill>
                <a:latin typeface="Montserrat ExtraBold" panose="00000900000000000000" pitchFamily="2" charset="-52"/>
                <a:ea typeface="Roboto"/>
                <a:cs typeface="Roboto"/>
                <a:sym typeface="Roboto"/>
              </a:rPr>
              <a:t>Закрепление наставников</a:t>
            </a:r>
          </a:p>
        </p:txBody>
      </p:sp>
      <p:sp>
        <p:nvSpPr>
          <p:cNvPr id="28" name="Прямоугольник: скругленные углы 27">
            <a:extLst>
              <a:ext uri="{FF2B5EF4-FFF2-40B4-BE49-F238E27FC236}">
                <a16:creationId xmlns:a16="http://schemas.microsoft.com/office/drawing/2014/main" id="{10104762-49BE-6C66-426D-14E57F2541F7}"/>
              </a:ext>
            </a:extLst>
          </p:cNvPr>
          <p:cNvSpPr/>
          <p:nvPr/>
        </p:nvSpPr>
        <p:spPr>
          <a:xfrm rot="10800000" flipV="1">
            <a:off x="2039815" y="860237"/>
            <a:ext cx="9260830" cy="2512396"/>
          </a:xfrm>
          <a:prstGeom prst="roundRect">
            <a:avLst>
              <a:gd name="adj" fmla="val 10896"/>
            </a:avLst>
          </a:prstGeom>
          <a:blipFill dpi="0" rotWithShape="1">
            <a:blip r:embed="rId3" cstate="print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noAutofit/>
          </a:bodyPr>
          <a:lstStyle/>
          <a:p>
            <a:pPr algn="ctr"/>
            <a:endParaRPr lang="ru-RU" sz="2400"/>
          </a:p>
        </p:txBody>
      </p:sp>
      <p:pic>
        <p:nvPicPr>
          <p:cNvPr id="21" name="Google Shape;82;p14">
            <a:extLst>
              <a:ext uri="{FF2B5EF4-FFF2-40B4-BE49-F238E27FC236}">
                <a16:creationId xmlns:a16="http://schemas.microsoft.com/office/drawing/2014/main" id="{BD6E0C48-CD41-4131-868A-100BE74A8AE2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21024" t="86551" r="69074" b="2666"/>
          <a:stretch/>
        </p:blipFill>
        <p:spPr>
          <a:xfrm>
            <a:off x="2086766" y="860237"/>
            <a:ext cx="844634" cy="847525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105;p14">
            <a:extLst>
              <a:ext uri="{FF2B5EF4-FFF2-40B4-BE49-F238E27FC236}">
                <a16:creationId xmlns:a16="http://schemas.microsoft.com/office/drawing/2014/main" id="{72FD11F1-4E3F-A21E-7FA4-B2C7BF90AFC4}"/>
              </a:ext>
            </a:extLst>
          </p:cNvPr>
          <p:cNvSpPr txBox="1"/>
          <p:nvPr/>
        </p:nvSpPr>
        <p:spPr>
          <a:xfrm>
            <a:off x="2978351" y="978262"/>
            <a:ext cx="4693539" cy="492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1" dirty="0" smtClean="0">
                <a:solidFill>
                  <a:schemeClr val="lt1"/>
                </a:solidFill>
                <a:latin typeface="Montserrat ExtraBold" panose="00000900000000000000" pitchFamily="2" charset="-52"/>
                <a:ea typeface="Roboto"/>
                <a:cs typeface="Roboto"/>
                <a:sym typeface="Roboto"/>
              </a:rPr>
              <a:t>Цель</a:t>
            </a:r>
            <a:endParaRPr sz="2000" b="1" dirty="0">
              <a:solidFill>
                <a:schemeClr val="lt1"/>
              </a:solidFill>
              <a:latin typeface="Montserrat ExtraBold" panose="00000900000000000000" pitchFamily="2" charset="-52"/>
              <a:ea typeface="Roboto"/>
              <a:cs typeface="Roboto"/>
              <a:sym typeface="Roboto"/>
            </a:endParaRPr>
          </a:p>
        </p:txBody>
      </p:sp>
      <p:sp>
        <p:nvSpPr>
          <p:cNvPr id="26" name="Google Shape;110;p14">
            <a:extLst>
              <a:ext uri="{FF2B5EF4-FFF2-40B4-BE49-F238E27FC236}">
                <a16:creationId xmlns:a16="http://schemas.microsoft.com/office/drawing/2014/main" id="{918F24DF-D5A0-4F51-2B45-F0D9F7BE6C79}"/>
              </a:ext>
            </a:extLst>
          </p:cNvPr>
          <p:cNvSpPr/>
          <p:nvPr/>
        </p:nvSpPr>
        <p:spPr>
          <a:xfrm>
            <a:off x="2931400" y="1455618"/>
            <a:ext cx="8202400" cy="113842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 dirty="0">
                <a:solidFill>
                  <a:srgbClr val="0C3257"/>
                </a:solidFill>
                <a:latin typeface="Montserrat ExtraBold" panose="00000900000000000000" pitchFamily="2" charset="-52"/>
                <a:ea typeface="Roboto"/>
                <a:cs typeface="Roboto"/>
                <a:sym typeface="Roboto"/>
              </a:rPr>
              <a:t>Содействие формированию гражданской компетентности и активной жизненной позиции молодежи путем организации участия молодежи в определении приоритетов расходования средств местного бюджета, направленных на решение вопросов в рамках реализации молодежной политики на территории города </a:t>
            </a:r>
            <a:r>
              <a:rPr lang="ru-RU" sz="1400" b="1" dirty="0" smtClean="0">
                <a:solidFill>
                  <a:srgbClr val="0C3257"/>
                </a:solidFill>
                <a:latin typeface="Montserrat ExtraBold" panose="00000900000000000000" pitchFamily="2" charset="-52"/>
                <a:ea typeface="Roboto"/>
                <a:cs typeface="Roboto"/>
                <a:sym typeface="Roboto"/>
              </a:rPr>
              <a:t>Сочи</a:t>
            </a:r>
            <a:endParaRPr lang="ru-RU" sz="1400" dirty="0">
              <a:solidFill>
                <a:srgbClr val="0C3257"/>
              </a:solidFill>
              <a:latin typeface="Montserrat ExtraBold" panose="00000900000000000000" pitchFamily="2" charset="-52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356BC04-FD5A-D9D9-5F00-44B922579EF2}"/>
              </a:ext>
            </a:extLst>
          </p:cNvPr>
          <p:cNvSpPr txBox="1"/>
          <p:nvPr/>
        </p:nvSpPr>
        <p:spPr>
          <a:xfrm>
            <a:off x="2697431" y="3805775"/>
            <a:ext cx="9279416" cy="2954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>
              <a:defRPr lang="ru-RU"/>
            </a:defPPr>
            <a:lvl1pPr algn="ctr">
              <a:defRPr sz="2000" b="1">
                <a:solidFill>
                  <a:srgbClr val="0C3257"/>
                </a:solidFill>
                <a:latin typeface="Montserrat ExtraBold" panose="00000900000000000000" pitchFamily="2" charset="-52"/>
                <a:ea typeface="Roboto"/>
                <a:cs typeface="Roboto"/>
              </a:defRPr>
            </a:lvl1pPr>
          </a:lstStyle>
          <a:p>
            <a:pPr marL="285750" indent="-285750" algn="l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1400" b="0" dirty="0"/>
              <a:t>вовлечение молодежи в бюджетный процесс города</a:t>
            </a:r>
          </a:p>
          <a:p>
            <a:pPr marL="285750" indent="-285750" algn="l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1400" b="0" dirty="0"/>
              <a:t>финансовая и организационная поддержка проектных предложений, выдвинутых и отобранных молодежью</a:t>
            </a:r>
          </a:p>
          <a:p>
            <a:pPr marL="285750" indent="-285750" algn="l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1400" b="0" dirty="0"/>
              <a:t>стимулирование развития креативных способностей молодежи</a:t>
            </a:r>
          </a:p>
          <a:p>
            <a:pPr marL="285750" indent="-285750" algn="l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1400" b="0" dirty="0"/>
              <a:t>приобретение навыков коммуникации, умения работать в команде</a:t>
            </a:r>
          </a:p>
          <a:p>
            <a:pPr marL="285750" indent="-285750" algn="l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1400" b="0" dirty="0"/>
              <a:t>повышение финансовой грамотности молодежи</a:t>
            </a:r>
          </a:p>
          <a:p>
            <a:pPr marL="285750" indent="-285750" algn="l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1400" b="0" dirty="0"/>
              <a:t>повышение заинтересованности молодежи в решении вопросов местного значения</a:t>
            </a:r>
          </a:p>
          <a:p>
            <a:pPr marL="285750" indent="-285750" algn="l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1400" b="0" dirty="0"/>
              <a:t>укрепление взаимного доверия молодежи и власти</a:t>
            </a:r>
          </a:p>
          <a:p>
            <a:pPr marL="285750" indent="-285750" algn="l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1400" b="0" dirty="0"/>
              <a:t>вовлечение молодежного сообщества в принятие бюджетных решений, позволяющих изменить к лучшему территорию и инфраструктуру города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05957CB-39B5-6EA9-1BE4-3010AB26CA51}"/>
              </a:ext>
            </a:extLst>
          </p:cNvPr>
          <p:cNvSpPr txBox="1"/>
          <p:nvPr/>
        </p:nvSpPr>
        <p:spPr>
          <a:xfrm>
            <a:off x="2841879" y="3372633"/>
            <a:ext cx="1640839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>
              <a:defRPr lang="ru-RU"/>
            </a:defPPr>
            <a:lvl1pPr algn="ctr">
              <a:defRPr sz="2400" b="1">
                <a:solidFill>
                  <a:srgbClr val="0C3257"/>
                </a:solidFill>
                <a:latin typeface="Montserrat ExtraBold" panose="00000900000000000000" pitchFamily="2" charset="-52"/>
                <a:ea typeface="Roboto"/>
                <a:cs typeface="Roboto"/>
              </a:defRPr>
            </a:lvl1pPr>
          </a:lstStyle>
          <a:p>
            <a:pPr algn="l"/>
            <a:r>
              <a:rPr lang="ru-RU" b="0" dirty="0"/>
              <a:t>Задачи:</a:t>
            </a:r>
          </a:p>
        </p:txBody>
      </p:sp>
      <p:sp>
        <p:nvSpPr>
          <p:cNvPr id="29" name="Google Shape;105;p14">
            <a:extLst>
              <a:ext uri="{FF2B5EF4-FFF2-40B4-BE49-F238E27FC236}">
                <a16:creationId xmlns:a16="http://schemas.microsoft.com/office/drawing/2014/main" id="{BBAB0D3B-8729-B614-B95B-3C9B93D585C7}"/>
              </a:ext>
            </a:extLst>
          </p:cNvPr>
          <p:cNvSpPr txBox="1"/>
          <p:nvPr/>
        </p:nvSpPr>
        <p:spPr>
          <a:xfrm>
            <a:off x="3557820" y="2800386"/>
            <a:ext cx="2980960" cy="492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1" dirty="0">
                <a:solidFill>
                  <a:schemeClr val="lt1"/>
                </a:solidFill>
                <a:latin typeface="Montserrat ExtraBold" panose="00000900000000000000" pitchFamily="2" charset="-52"/>
                <a:ea typeface="Roboto"/>
                <a:cs typeface="Roboto"/>
                <a:sym typeface="Roboto"/>
              </a:rPr>
              <a:t>Срок реализации</a:t>
            </a:r>
            <a:endParaRPr sz="2000" b="1" dirty="0">
              <a:solidFill>
                <a:schemeClr val="lt1"/>
              </a:solidFill>
              <a:latin typeface="Montserrat ExtraBold" panose="00000900000000000000" pitchFamily="2" charset="-52"/>
              <a:ea typeface="Roboto"/>
              <a:cs typeface="Roboto"/>
              <a:sym typeface="Roboto"/>
            </a:endParaRPr>
          </a:p>
        </p:txBody>
      </p:sp>
      <p:sp>
        <p:nvSpPr>
          <p:cNvPr id="30" name="Google Shape;105;p14">
            <a:extLst>
              <a:ext uri="{FF2B5EF4-FFF2-40B4-BE49-F238E27FC236}">
                <a16:creationId xmlns:a16="http://schemas.microsoft.com/office/drawing/2014/main" id="{E3836509-8C6F-F266-0C04-AC4E4F1543D0}"/>
              </a:ext>
            </a:extLst>
          </p:cNvPr>
          <p:cNvSpPr txBox="1"/>
          <p:nvPr/>
        </p:nvSpPr>
        <p:spPr>
          <a:xfrm>
            <a:off x="6110713" y="2778810"/>
            <a:ext cx="2576912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 b="1" dirty="0">
                <a:solidFill>
                  <a:schemeClr val="lt1"/>
                </a:solidFill>
                <a:latin typeface="Montserrat ExtraBold" panose="00000900000000000000" pitchFamily="2" charset="-52"/>
                <a:ea typeface="Roboto"/>
                <a:cs typeface="Roboto"/>
                <a:sym typeface="Roboto"/>
              </a:rPr>
              <a:t>2023-2025 г.</a:t>
            </a:r>
            <a:endParaRPr sz="2400" b="1" dirty="0">
              <a:solidFill>
                <a:schemeClr val="lt1"/>
              </a:solidFill>
              <a:latin typeface="Montserrat ExtraBold" panose="00000900000000000000" pitchFamily="2" charset="-52"/>
              <a:ea typeface="Roboto"/>
              <a:cs typeface="Roboto"/>
              <a:sym typeface="Roboto"/>
            </a:endParaRPr>
          </a:p>
        </p:txBody>
      </p:sp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2194E7B9-7DB3-077E-BB3B-989D0EA6E1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54497" y="2693434"/>
            <a:ext cx="507801" cy="50780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B2F3743-9670-8B0F-E27D-44B039E6534B}"/>
              </a:ext>
            </a:extLst>
          </p:cNvPr>
          <p:cNvSpPr txBox="1"/>
          <p:nvPr/>
        </p:nvSpPr>
        <p:spPr>
          <a:xfrm>
            <a:off x="3408397" y="106279"/>
            <a:ext cx="7548793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>
              <a:defRPr lang="ru-RU"/>
            </a:defPPr>
            <a:lvl1pPr>
              <a:defRPr sz="2400" b="0">
                <a:solidFill>
                  <a:srgbClr val="0C3257"/>
                </a:solidFill>
                <a:latin typeface="Montserrat ExtraBold" panose="00000900000000000000" pitchFamily="2" charset="-52"/>
                <a:ea typeface="Roboto"/>
                <a:cs typeface="Roboto"/>
              </a:defRPr>
            </a:lvl1pPr>
          </a:lstStyle>
          <a:p>
            <a:pPr algn="ctr"/>
            <a:r>
              <a:rPr lang="ru-RU" b="1" dirty="0" smtClean="0"/>
              <a:t>Молодежное инициативное бюджетирование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621277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7000"/>
    </mc:Choice>
    <mc:Fallback xmlns="">
      <p:transition advClick="0" advTm="57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A1E2596-AA9E-FBA9-2BA5-039515A1DA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7034" y="3219059"/>
            <a:ext cx="4851919" cy="3638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Google Shape;487;p29">
            <a:extLst>
              <a:ext uri="{FF2B5EF4-FFF2-40B4-BE49-F238E27FC236}">
                <a16:creationId xmlns:a16="http://schemas.microsoft.com/office/drawing/2014/main" id="{34A1D13D-950F-6CDD-54AE-6D2CE070F95A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33476" r="2845"/>
          <a:stretch/>
        </p:blipFill>
        <p:spPr>
          <a:xfrm>
            <a:off x="4882379" y="2410648"/>
            <a:ext cx="4371349" cy="4447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6">
            <a:extLst>
              <a:ext uri="{FF2B5EF4-FFF2-40B4-BE49-F238E27FC236}">
                <a16:creationId xmlns:a16="http://schemas.microsoft.com/office/drawing/2014/main" id="{B62833D0-6002-CD97-B7D6-BB4FAA8A00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11" b="4845"/>
          <a:stretch/>
        </p:blipFill>
        <p:spPr bwMode="auto">
          <a:xfrm>
            <a:off x="6802729" y="-12441"/>
            <a:ext cx="5389271" cy="3231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с одним вырезанным углом 1">
            <a:extLst>
              <a:ext uri="{FF2B5EF4-FFF2-40B4-BE49-F238E27FC236}">
                <a16:creationId xmlns:a16="http://schemas.microsoft.com/office/drawing/2014/main" id="{3F61CE6A-F290-3305-B7F7-9479164FD54D}"/>
              </a:ext>
            </a:extLst>
          </p:cNvPr>
          <p:cNvSpPr/>
          <p:nvPr/>
        </p:nvSpPr>
        <p:spPr>
          <a:xfrm rot="10800000" flipH="1">
            <a:off x="-14512" y="-4"/>
            <a:ext cx="7691323" cy="6858001"/>
          </a:xfrm>
          <a:custGeom>
            <a:avLst/>
            <a:gdLst>
              <a:gd name="connsiteX0" fmla="*/ 0 w 7968342"/>
              <a:gd name="connsiteY0" fmla="*/ 0 h 6858000"/>
              <a:gd name="connsiteX1" fmla="*/ 6126763 w 7968342"/>
              <a:gd name="connsiteY1" fmla="*/ 0 h 6858000"/>
              <a:gd name="connsiteX2" fmla="*/ 7968342 w 7968342"/>
              <a:gd name="connsiteY2" fmla="*/ 1841579 h 6858000"/>
              <a:gd name="connsiteX3" fmla="*/ 7968342 w 7968342"/>
              <a:gd name="connsiteY3" fmla="*/ 6858000 h 6858000"/>
              <a:gd name="connsiteX4" fmla="*/ 0 w 7968342"/>
              <a:gd name="connsiteY4" fmla="*/ 6858000 h 6858000"/>
              <a:gd name="connsiteX5" fmla="*/ 0 w 7968342"/>
              <a:gd name="connsiteY5" fmla="*/ 0 h 6858000"/>
              <a:gd name="connsiteX0" fmla="*/ 0 w 7968342"/>
              <a:gd name="connsiteY0" fmla="*/ 0 h 6858000"/>
              <a:gd name="connsiteX1" fmla="*/ 6126763 w 7968342"/>
              <a:gd name="connsiteY1" fmla="*/ 0 h 6858000"/>
              <a:gd name="connsiteX2" fmla="*/ 6752018 w 7968342"/>
              <a:gd name="connsiteY2" fmla="*/ 2333284 h 6858000"/>
              <a:gd name="connsiteX3" fmla="*/ 7968342 w 7968342"/>
              <a:gd name="connsiteY3" fmla="*/ 6858000 h 6858000"/>
              <a:gd name="connsiteX4" fmla="*/ 0 w 7968342"/>
              <a:gd name="connsiteY4" fmla="*/ 6858000 h 6858000"/>
              <a:gd name="connsiteX5" fmla="*/ 0 w 7968342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68342" h="6858000">
                <a:moveTo>
                  <a:pt x="0" y="0"/>
                </a:moveTo>
                <a:lnTo>
                  <a:pt x="6126763" y="0"/>
                </a:lnTo>
                <a:lnTo>
                  <a:pt x="6752018" y="2333284"/>
                </a:lnTo>
                <a:lnTo>
                  <a:pt x="7968342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6"/>
            <a:srcRect/>
            <a:tile tx="0" ty="0" sx="100000" sy="100000" flip="none" algn="b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12">
            <a:extLst>
              <a:ext uri="{FF2B5EF4-FFF2-40B4-BE49-F238E27FC236}">
                <a16:creationId xmlns:a16="http://schemas.microsoft.com/office/drawing/2014/main" id="{84B23F9F-FC69-1666-863D-E48059F871AF}"/>
              </a:ext>
            </a:extLst>
          </p:cNvPr>
          <p:cNvSpPr/>
          <p:nvPr/>
        </p:nvSpPr>
        <p:spPr>
          <a:xfrm>
            <a:off x="354842" y="313899"/>
            <a:ext cx="6857171" cy="6318914"/>
          </a:xfrm>
          <a:custGeom>
            <a:avLst/>
            <a:gdLst>
              <a:gd name="connsiteX0" fmla="*/ 0 w 7688613"/>
              <a:gd name="connsiteY0" fmla="*/ 0 h 6679972"/>
              <a:gd name="connsiteX1" fmla="*/ 7688613 w 7688613"/>
              <a:gd name="connsiteY1" fmla="*/ 0 h 6679972"/>
              <a:gd name="connsiteX2" fmla="*/ 7688613 w 7688613"/>
              <a:gd name="connsiteY2" fmla="*/ 6679972 h 6679972"/>
              <a:gd name="connsiteX3" fmla="*/ 0 w 7688613"/>
              <a:gd name="connsiteY3" fmla="*/ 6679972 h 6679972"/>
              <a:gd name="connsiteX4" fmla="*/ 0 w 7688613"/>
              <a:gd name="connsiteY4" fmla="*/ 0 h 6679972"/>
              <a:gd name="connsiteX0" fmla="*/ 0 w 7688613"/>
              <a:gd name="connsiteY0" fmla="*/ 0 h 6679972"/>
              <a:gd name="connsiteX1" fmla="*/ 7688613 w 7688613"/>
              <a:gd name="connsiteY1" fmla="*/ 0 h 6679972"/>
              <a:gd name="connsiteX2" fmla="*/ 5745513 w 7688613"/>
              <a:gd name="connsiteY2" fmla="*/ 6667272 h 6679972"/>
              <a:gd name="connsiteX3" fmla="*/ 0 w 7688613"/>
              <a:gd name="connsiteY3" fmla="*/ 6679972 h 6679972"/>
              <a:gd name="connsiteX4" fmla="*/ 0 w 7688613"/>
              <a:gd name="connsiteY4" fmla="*/ 0 h 6679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88613" h="6679972">
                <a:moveTo>
                  <a:pt x="0" y="0"/>
                </a:moveTo>
                <a:lnTo>
                  <a:pt x="7688613" y="0"/>
                </a:lnTo>
                <a:lnTo>
                  <a:pt x="5745513" y="6667272"/>
                </a:lnTo>
                <a:lnTo>
                  <a:pt x="0" y="6679972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 молодежная акция «Снежный десант»</a:t>
            </a:r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FD021ABC-112F-4A46-9ADE-B111C61C825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3370" y="534092"/>
            <a:ext cx="748308" cy="93538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9B82033-173B-63E9-D67D-EF04CAD4D41A}"/>
              </a:ext>
            </a:extLst>
          </p:cNvPr>
          <p:cNvSpPr txBox="1"/>
          <p:nvPr/>
        </p:nvSpPr>
        <p:spPr>
          <a:xfrm>
            <a:off x="553370" y="2340868"/>
            <a:ext cx="5312834" cy="4647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>
              <a:defRPr lang="ru-RU"/>
            </a:defPPr>
            <a:lvl1pPr marL="285750" indent="-285750">
              <a:spcAft>
                <a:spcPts val="600"/>
              </a:spcAft>
              <a:buFont typeface="Wingdings" panose="05000000000000000000" pitchFamily="2" charset="2"/>
              <a:buChar char="ü"/>
              <a:defRPr sz="1400" b="0">
                <a:solidFill>
                  <a:srgbClr val="0C3257"/>
                </a:solidFill>
                <a:latin typeface="Montserrat ExtraBold" panose="00000900000000000000" pitchFamily="2" charset="-52"/>
                <a:ea typeface="Roboto"/>
                <a:cs typeface="Roboto"/>
              </a:defRPr>
            </a:lvl1pPr>
          </a:lstStyle>
          <a:p>
            <a:pPr>
              <a:spcAft>
                <a:spcPts val="1000"/>
              </a:spcAft>
            </a:pPr>
            <a:r>
              <a:rPr lang="ru-RU" sz="1600" dirty="0"/>
              <a:t>техническое оснащение и переоснащение объектов муниципальных учреждений</a:t>
            </a:r>
          </a:p>
          <a:p>
            <a:pPr>
              <a:spcAft>
                <a:spcPts val="1000"/>
              </a:spcAft>
            </a:pPr>
            <a:r>
              <a:rPr lang="ru-RU" sz="1600" dirty="0"/>
              <a:t>проведение ремонта помещений</a:t>
            </a:r>
          </a:p>
          <a:p>
            <a:pPr>
              <a:spcAft>
                <a:spcPts val="1000"/>
              </a:spcAft>
            </a:pPr>
            <a:r>
              <a:rPr lang="ru-RU" sz="1600" dirty="0"/>
              <a:t>организация мероприятий, направленных на реализацию различных направлений в рамках реализации молодежной политики </a:t>
            </a:r>
          </a:p>
          <a:p>
            <a:pPr>
              <a:spcAft>
                <a:spcPts val="1000"/>
              </a:spcAft>
            </a:pPr>
            <a:r>
              <a:rPr lang="ru-RU" sz="1600" dirty="0"/>
              <a:t>создание арт-объектов инфраструктуры, в том числе приобретение оборудования, материалов и техники</a:t>
            </a:r>
          </a:p>
          <a:p>
            <a:pPr>
              <a:spcAft>
                <a:spcPts val="1000"/>
              </a:spcAft>
            </a:pPr>
            <a:r>
              <a:rPr lang="ru-RU" sz="1600" dirty="0"/>
              <a:t>создание условий для организации досуга, массового отдыха и проведения культурно-массовых мероприятий</a:t>
            </a:r>
          </a:p>
          <a:p>
            <a:pPr>
              <a:spcAft>
                <a:spcPts val="1000"/>
              </a:spcAft>
            </a:pPr>
            <a:r>
              <a:rPr lang="ru-RU" sz="1600" dirty="0"/>
              <a:t>создание и развитие арт-кластеров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B2F3743-9670-8B0F-E27D-44B039E6534B}"/>
              </a:ext>
            </a:extLst>
          </p:cNvPr>
          <p:cNvSpPr txBox="1"/>
          <p:nvPr/>
        </p:nvSpPr>
        <p:spPr>
          <a:xfrm>
            <a:off x="677667" y="1654048"/>
            <a:ext cx="5802237" cy="7694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>
              <a:defRPr lang="ru-RU"/>
            </a:defPPr>
            <a:lvl1pPr>
              <a:defRPr sz="2400" b="0">
                <a:solidFill>
                  <a:srgbClr val="0C3257"/>
                </a:solidFill>
                <a:latin typeface="Montserrat ExtraBold" panose="00000900000000000000" pitchFamily="2" charset="-52"/>
                <a:ea typeface="Roboto"/>
                <a:cs typeface="Roboto"/>
              </a:defRPr>
            </a:lvl1pPr>
          </a:lstStyle>
          <a:p>
            <a:pPr algn="ctr"/>
            <a:r>
              <a:rPr lang="ru-RU" sz="1900" dirty="0"/>
              <a:t>Направления реализации проектных предложений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E94DD2C-280D-73DB-4C71-13979686A70F}"/>
              </a:ext>
            </a:extLst>
          </p:cNvPr>
          <p:cNvSpPr txBox="1"/>
          <p:nvPr/>
        </p:nvSpPr>
        <p:spPr>
          <a:xfrm>
            <a:off x="-335931" y="343010"/>
            <a:ext cx="9113466" cy="492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>
              <a:defRPr lang="ru-RU"/>
            </a:defPPr>
            <a:lvl1pPr>
              <a:defRPr sz="2400" b="0">
                <a:solidFill>
                  <a:srgbClr val="0C3257"/>
                </a:solidFill>
                <a:latin typeface="Montserrat ExtraBold" panose="00000900000000000000" pitchFamily="2" charset="-52"/>
                <a:ea typeface="Roboto"/>
                <a:cs typeface="Roboto"/>
              </a:defRPr>
            </a:lvl1pPr>
          </a:lstStyle>
          <a:p>
            <a:pPr algn="ctr"/>
            <a:r>
              <a:rPr lang="ru-RU" sz="2000" b="1" dirty="0" smtClean="0"/>
              <a:t>Молодежное инициативное бюджетирование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3975607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4" r="2848" b="10204"/>
          <a:stretch>
            <a:fillRect/>
          </a:stretch>
        </p:blipFill>
        <p:spPr>
          <a:xfrm rot="16200000">
            <a:off x="-1494109" y="3323200"/>
            <a:ext cx="6858000" cy="211599"/>
          </a:xfrm>
          <a:prstGeom prst="rect">
            <a:avLst/>
          </a:prstGeom>
          <a:effectLst>
            <a:outerShdw blurRad="292100" dist="38100" sx="107000" sy="107000" algn="l" rotWithShape="0">
              <a:prstClr val="black">
                <a:alpha val="40000"/>
              </a:prst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 rot="16200000" flipV="1">
            <a:off x="-2500888" y="2500882"/>
            <a:ext cx="6858001" cy="1856232"/>
          </a:xfrm>
          <a:prstGeom prst="rect">
            <a:avLst/>
          </a:prstGeom>
          <a:blipFill dpi="0" rotWithShape="1">
            <a:blip r:embed="rId3" cstate="print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noAutofit/>
          </a:bodyPr>
          <a:lstStyle/>
          <a:p>
            <a:pPr algn="ctr"/>
            <a:endParaRPr lang="ru-RU" sz="240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7286" y="184807"/>
            <a:ext cx="837452" cy="1046816"/>
          </a:xfrm>
          <a:prstGeom prst="rect">
            <a:avLst/>
          </a:prstGeom>
        </p:spPr>
      </p:pic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659E9E0C-C10F-D5FA-FDAC-19EE88D16F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726919"/>
              </p:ext>
            </p:extLst>
          </p:nvPr>
        </p:nvGraphicFramePr>
        <p:xfrm>
          <a:off x="2375880" y="1794879"/>
          <a:ext cx="9730169" cy="457473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97765">
                  <a:extLst>
                    <a:ext uri="{9D8B030D-6E8A-4147-A177-3AD203B41FA5}">
                      <a16:colId xmlns:a16="http://schemas.microsoft.com/office/drawing/2014/main" val="2932198219"/>
                    </a:ext>
                  </a:extLst>
                </a:gridCol>
                <a:gridCol w="2065537">
                  <a:extLst>
                    <a:ext uri="{9D8B030D-6E8A-4147-A177-3AD203B41FA5}">
                      <a16:colId xmlns:a16="http://schemas.microsoft.com/office/drawing/2014/main" val="2055789136"/>
                    </a:ext>
                  </a:extLst>
                </a:gridCol>
                <a:gridCol w="1893856">
                  <a:extLst>
                    <a:ext uri="{9D8B030D-6E8A-4147-A177-3AD203B41FA5}">
                      <a16:colId xmlns:a16="http://schemas.microsoft.com/office/drawing/2014/main" val="1415606093"/>
                    </a:ext>
                  </a:extLst>
                </a:gridCol>
                <a:gridCol w="1850650">
                  <a:extLst>
                    <a:ext uri="{9D8B030D-6E8A-4147-A177-3AD203B41FA5}">
                      <a16:colId xmlns:a16="http://schemas.microsoft.com/office/drawing/2014/main" val="3735718398"/>
                    </a:ext>
                  </a:extLst>
                </a:gridCol>
                <a:gridCol w="2122361">
                  <a:extLst>
                    <a:ext uri="{9D8B030D-6E8A-4147-A177-3AD203B41FA5}">
                      <a16:colId xmlns:a16="http://schemas.microsoft.com/office/drawing/2014/main" val="1433024198"/>
                    </a:ext>
                  </a:extLst>
                </a:gridCol>
              </a:tblGrid>
              <a:tr h="80843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0" dirty="0">
                          <a:solidFill>
                            <a:schemeClr val="bg1"/>
                          </a:solidFill>
                          <a:effectLst/>
                          <a:latin typeface="Montserrat ExtraBold" panose="00000900000000000000" pitchFamily="2" charset="-52"/>
                        </a:rPr>
                        <a:t>Наименование риска</a:t>
                      </a:r>
                      <a:endParaRPr lang="ru-RU" sz="1200" b="0" dirty="0">
                        <a:solidFill>
                          <a:schemeClr val="bg1"/>
                        </a:solidFill>
                        <a:effectLst/>
                        <a:latin typeface="Montserrat ExtraBold" panose="000009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C325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0" dirty="0">
                          <a:solidFill>
                            <a:schemeClr val="bg1"/>
                          </a:solidFill>
                          <a:effectLst/>
                          <a:latin typeface="Montserrat ExtraBold" panose="00000900000000000000" pitchFamily="2" charset="-52"/>
                        </a:rPr>
                        <a:t>Ожидаемые последствия</a:t>
                      </a:r>
                      <a:endParaRPr lang="ru-RU" sz="1200" b="0" dirty="0">
                        <a:solidFill>
                          <a:schemeClr val="bg1"/>
                        </a:solidFill>
                        <a:effectLst/>
                        <a:latin typeface="Montserrat ExtraBold" panose="000009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C325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0" dirty="0">
                          <a:solidFill>
                            <a:schemeClr val="bg1"/>
                          </a:solidFill>
                          <a:effectLst/>
                          <a:latin typeface="Montserrat ExtraBold" panose="00000900000000000000" pitchFamily="2" charset="-52"/>
                        </a:rPr>
                        <a:t>Мероприятия по реагированию</a:t>
                      </a:r>
                      <a:endParaRPr lang="ru-RU" sz="1200" b="0" dirty="0">
                        <a:solidFill>
                          <a:schemeClr val="bg1"/>
                        </a:solidFill>
                        <a:effectLst/>
                        <a:latin typeface="Montserrat ExtraBold" panose="000009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C325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0" dirty="0">
                          <a:solidFill>
                            <a:schemeClr val="bg1"/>
                          </a:solidFill>
                          <a:effectLst/>
                          <a:latin typeface="Montserrat ExtraBold" panose="00000900000000000000" pitchFamily="2" charset="-52"/>
                        </a:rPr>
                        <a:t>Вероятность наступления</a:t>
                      </a:r>
                      <a:endParaRPr lang="ru-RU" sz="1200" b="0" dirty="0">
                        <a:solidFill>
                          <a:schemeClr val="bg1"/>
                        </a:solidFill>
                        <a:effectLst/>
                        <a:latin typeface="Montserrat ExtraBold" panose="000009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C325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0" dirty="0">
                          <a:solidFill>
                            <a:schemeClr val="bg1"/>
                          </a:solidFill>
                          <a:effectLst/>
                          <a:latin typeface="Montserrat ExtraBold" panose="00000900000000000000" pitchFamily="2" charset="-52"/>
                        </a:rPr>
                        <a:t>Уровень влияния на муниципальный проект</a:t>
                      </a:r>
                      <a:endParaRPr lang="ru-RU" sz="1200" b="0" dirty="0">
                        <a:solidFill>
                          <a:schemeClr val="bg1"/>
                        </a:solidFill>
                        <a:effectLst/>
                        <a:latin typeface="Montserrat ExtraBold" panose="000009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C325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9705968"/>
                  </a:ext>
                </a:extLst>
              </a:tr>
              <a:tr h="149937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solidFill>
                            <a:srgbClr val="0C3257"/>
                          </a:solidFill>
                          <a:effectLst/>
                          <a:latin typeface="Montserrat ExtraBold" panose="00000900000000000000" pitchFamily="2" charset="-52"/>
                        </a:rPr>
                        <a:t>Отсутствие достаточного количества проектов надлежащего качества</a:t>
                      </a:r>
                      <a:endParaRPr lang="ru-RU" sz="1100" dirty="0">
                        <a:solidFill>
                          <a:srgbClr val="0C3257"/>
                        </a:solidFill>
                        <a:effectLst/>
                        <a:latin typeface="Montserrat ExtraBold" panose="000009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solidFill>
                            <a:srgbClr val="0C3257"/>
                          </a:solidFill>
                          <a:effectLst/>
                          <a:latin typeface="Montserrat ExtraBold" panose="00000900000000000000" pitchFamily="2" charset="-52"/>
                        </a:rPr>
                        <a:t>Не выполнение целевого показателя</a:t>
                      </a:r>
                      <a:endParaRPr lang="ru-RU" sz="1100" dirty="0">
                        <a:solidFill>
                          <a:srgbClr val="0C3257"/>
                        </a:solidFill>
                        <a:effectLst/>
                        <a:latin typeface="Montserrat ExtraBold" panose="00000900000000000000" pitchFamily="2" charset="-52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solidFill>
                          <a:srgbClr val="0C3257"/>
                        </a:solidFill>
                        <a:effectLst/>
                        <a:latin typeface="Montserrat ExtraBold" panose="00000900000000000000" pitchFamily="2" charset="-52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 smtClean="0">
                          <a:solidFill>
                            <a:srgbClr val="0C3257"/>
                          </a:solidFill>
                          <a:effectLst/>
                          <a:latin typeface="Montserrat ExtraBold" panose="00000900000000000000" pitchFamily="2" charset="-52"/>
                        </a:rPr>
                        <a:t>Не </a:t>
                      </a:r>
                      <a:r>
                        <a:rPr lang="ru-RU" sz="1400" dirty="0">
                          <a:solidFill>
                            <a:srgbClr val="0C3257"/>
                          </a:solidFill>
                          <a:effectLst/>
                          <a:latin typeface="Montserrat ExtraBold" panose="00000900000000000000" pitchFamily="2" charset="-52"/>
                        </a:rPr>
                        <a:t>освоение средств</a:t>
                      </a:r>
                      <a:endParaRPr lang="ru-RU" sz="1100" dirty="0">
                        <a:solidFill>
                          <a:srgbClr val="0C3257"/>
                        </a:solidFill>
                        <a:effectLst/>
                        <a:latin typeface="Montserrat ExtraBold" panose="000009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solidFill>
                            <a:srgbClr val="0C3257"/>
                          </a:solidFill>
                          <a:effectLst/>
                          <a:latin typeface="Montserrat ExtraBold" panose="00000900000000000000" pitchFamily="2" charset="-52"/>
                        </a:rPr>
                        <a:t>Проведение обучающих семинаров для </a:t>
                      </a:r>
                      <a:r>
                        <a:rPr lang="ru-RU" sz="1400" dirty="0" smtClean="0">
                          <a:solidFill>
                            <a:srgbClr val="0C3257"/>
                          </a:solidFill>
                          <a:effectLst/>
                          <a:latin typeface="Montserrat ExtraBold" panose="00000900000000000000" pitchFamily="2" charset="-52"/>
                        </a:rPr>
                        <a:t>молодежи по инициативному</a:t>
                      </a:r>
                      <a:r>
                        <a:rPr lang="ru-RU" sz="1400" baseline="0" dirty="0" smtClean="0">
                          <a:solidFill>
                            <a:srgbClr val="0C3257"/>
                          </a:solidFill>
                          <a:effectLst/>
                          <a:latin typeface="Montserrat ExtraBold" panose="00000900000000000000" pitchFamily="2" charset="-52"/>
                        </a:rPr>
                        <a:t> бюджетированию</a:t>
                      </a:r>
                      <a:endParaRPr lang="ru-RU" sz="1100" dirty="0">
                        <a:solidFill>
                          <a:srgbClr val="0C3257"/>
                        </a:solidFill>
                        <a:effectLst/>
                        <a:latin typeface="Montserrat ExtraBold" panose="000009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200" dirty="0" smtClean="0">
                          <a:solidFill>
                            <a:srgbClr val="0C3257"/>
                          </a:solidFill>
                          <a:effectLst/>
                          <a:latin typeface="Montserrat ExtraBold" panose="00000900000000000000" pitchFamily="2" charset="-52"/>
                          <a:ea typeface="+mn-ea"/>
                          <a:cs typeface="+mn-cs"/>
                        </a:rPr>
                        <a:t>Средний</a:t>
                      </a:r>
                      <a:endParaRPr lang="ru-RU" sz="1400" kern="1200" dirty="0">
                        <a:solidFill>
                          <a:srgbClr val="0C3257"/>
                        </a:solidFill>
                        <a:effectLst/>
                        <a:latin typeface="Montserrat ExtraBold" panose="00000900000000000000" pitchFamily="2" charset="-52"/>
                        <a:ea typeface="+mn-ea"/>
                        <a:cs typeface="+mn-cs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 smtClean="0">
                          <a:solidFill>
                            <a:srgbClr val="0C3257"/>
                          </a:solidFill>
                          <a:effectLst/>
                          <a:latin typeface="Montserrat ExtraBold" panose="00000900000000000000" pitchFamily="2" charset="-52"/>
                        </a:rPr>
                        <a:t>Высокий</a:t>
                      </a:r>
                      <a:endParaRPr lang="ru-RU" sz="1100" dirty="0">
                        <a:solidFill>
                          <a:srgbClr val="0C3257"/>
                        </a:solidFill>
                        <a:effectLst/>
                        <a:latin typeface="Montserrat ExtraBold" panose="000009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08356658"/>
                  </a:ext>
                </a:extLst>
              </a:tr>
              <a:tr h="195999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solidFill>
                            <a:srgbClr val="0C3257"/>
                          </a:solidFill>
                          <a:effectLst/>
                          <a:latin typeface="Montserrat ExtraBold" panose="00000900000000000000" pitchFamily="2" charset="-52"/>
                        </a:rPr>
                        <a:t>Недостаточное финансовое обеспечение</a:t>
                      </a:r>
                      <a:endParaRPr lang="ru-RU" sz="1100" dirty="0">
                        <a:solidFill>
                          <a:srgbClr val="0C3257"/>
                        </a:solidFill>
                        <a:effectLst/>
                        <a:latin typeface="Montserrat ExtraBold" panose="000009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solidFill>
                            <a:srgbClr val="0C3257"/>
                          </a:solidFill>
                          <a:effectLst/>
                          <a:latin typeface="Montserrat ExtraBold" panose="00000900000000000000" pitchFamily="2" charset="-52"/>
                        </a:rPr>
                        <a:t>Невозможность проведения мероприятия </a:t>
                      </a:r>
                      <a:endParaRPr lang="ru-RU" sz="1100" dirty="0">
                        <a:solidFill>
                          <a:srgbClr val="0C3257"/>
                        </a:solidFill>
                        <a:effectLst/>
                        <a:latin typeface="Montserrat ExtraBold" panose="000009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 smtClean="0">
                          <a:solidFill>
                            <a:srgbClr val="0C3257"/>
                          </a:solidFill>
                          <a:effectLst/>
                          <a:latin typeface="Montserrat ExtraBold" panose="00000900000000000000" pitchFamily="2" charset="-52"/>
                        </a:rPr>
                        <a:t>Изыскание </a:t>
                      </a:r>
                      <a:r>
                        <a:rPr lang="ru-RU" sz="1400" dirty="0">
                          <a:solidFill>
                            <a:srgbClr val="0C3257"/>
                          </a:solidFill>
                          <a:effectLst/>
                          <a:latin typeface="Montserrat ExtraBold" panose="00000900000000000000" pitchFamily="2" charset="-52"/>
                        </a:rPr>
                        <a:t>внебюджетных источников</a:t>
                      </a:r>
                      <a:endParaRPr lang="ru-RU" sz="1100" dirty="0">
                        <a:solidFill>
                          <a:srgbClr val="0C3257"/>
                        </a:solidFill>
                        <a:effectLst/>
                        <a:latin typeface="Montserrat ExtraBold" panose="000009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200" dirty="0" smtClean="0">
                          <a:solidFill>
                            <a:srgbClr val="0C3257"/>
                          </a:solidFill>
                          <a:effectLst/>
                          <a:latin typeface="Montserrat ExtraBold" panose="00000900000000000000" pitchFamily="2" charset="-52"/>
                          <a:ea typeface="+mn-ea"/>
                          <a:cs typeface="+mn-cs"/>
                        </a:rPr>
                        <a:t>Высокий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 kern="1200" dirty="0">
                        <a:solidFill>
                          <a:srgbClr val="0C3257"/>
                        </a:solidFill>
                        <a:effectLst/>
                        <a:latin typeface="Montserrat ExtraBold" panose="00000900000000000000" pitchFamily="2" charset="-52"/>
                        <a:ea typeface="+mn-ea"/>
                        <a:cs typeface="+mn-cs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 smtClean="0">
                          <a:solidFill>
                            <a:srgbClr val="0C3257"/>
                          </a:solidFill>
                          <a:effectLst/>
                          <a:latin typeface="Montserrat ExtraBold" panose="00000900000000000000" pitchFamily="2" charset="-52"/>
                        </a:rPr>
                        <a:t>Высокий</a:t>
                      </a:r>
                      <a:endParaRPr lang="ru-RU" sz="1100" dirty="0">
                        <a:solidFill>
                          <a:srgbClr val="0C3257"/>
                        </a:solidFill>
                        <a:effectLst/>
                        <a:latin typeface="Montserrat ExtraBold" panose="000009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60123544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4E94DD2C-280D-73DB-4C71-13979686A70F}"/>
              </a:ext>
            </a:extLst>
          </p:cNvPr>
          <p:cNvSpPr txBox="1"/>
          <p:nvPr/>
        </p:nvSpPr>
        <p:spPr>
          <a:xfrm>
            <a:off x="-700439" y="1139449"/>
            <a:ext cx="9113466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>
              <a:defRPr lang="ru-RU"/>
            </a:defPPr>
            <a:lvl1pPr>
              <a:defRPr sz="2400" b="0">
                <a:solidFill>
                  <a:srgbClr val="0C3257"/>
                </a:solidFill>
                <a:latin typeface="Montserrat ExtraBold" panose="00000900000000000000" pitchFamily="2" charset="-52"/>
                <a:ea typeface="Roboto"/>
                <a:cs typeface="Roboto"/>
              </a:defRPr>
            </a:lvl1pPr>
          </a:lstStyle>
          <a:p>
            <a:pPr algn="ctr"/>
            <a:r>
              <a:rPr lang="ru-RU" dirty="0"/>
              <a:t>Вероятные </a:t>
            </a:r>
            <a:r>
              <a:rPr lang="ru-RU" dirty="0" smtClean="0"/>
              <a:t>риски</a:t>
            </a:r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E94DD2C-280D-73DB-4C71-13979686A70F}"/>
              </a:ext>
            </a:extLst>
          </p:cNvPr>
          <p:cNvSpPr txBox="1"/>
          <p:nvPr/>
        </p:nvSpPr>
        <p:spPr>
          <a:xfrm>
            <a:off x="2992583" y="184807"/>
            <a:ext cx="9113466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>
              <a:defRPr lang="ru-RU"/>
            </a:defPPr>
            <a:lvl1pPr>
              <a:defRPr sz="2400" b="0">
                <a:solidFill>
                  <a:srgbClr val="0C3257"/>
                </a:solidFill>
                <a:latin typeface="Montserrat ExtraBold" panose="00000900000000000000" pitchFamily="2" charset="-52"/>
                <a:ea typeface="Roboto"/>
                <a:cs typeface="Roboto"/>
              </a:defRPr>
            </a:lvl1pPr>
          </a:lstStyle>
          <a:p>
            <a:pPr algn="ctr"/>
            <a:r>
              <a:rPr lang="ru-RU" sz="2800" b="1" dirty="0" smtClean="0"/>
              <a:t>Молодежное инициативное бюджетирование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1283513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7000"/>
    </mc:Choice>
    <mc:Fallback xmlns="">
      <p:transition advClick="0" advTm="57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13"/>
          <p:cNvSpPr/>
          <p:nvPr/>
        </p:nvSpPr>
        <p:spPr>
          <a:xfrm rot="10800000" flipH="1">
            <a:off x="-14513" y="0"/>
            <a:ext cx="1700702" cy="6858000"/>
          </a:xfrm>
          <a:custGeom>
            <a:avLst/>
            <a:gdLst>
              <a:gd name="connsiteX0" fmla="*/ 0 w 2772031"/>
              <a:gd name="connsiteY0" fmla="*/ 0 h 6858000"/>
              <a:gd name="connsiteX1" fmla="*/ 2772031 w 2772031"/>
              <a:gd name="connsiteY1" fmla="*/ 0 h 6858000"/>
              <a:gd name="connsiteX2" fmla="*/ 2772031 w 2772031"/>
              <a:gd name="connsiteY2" fmla="*/ 6858000 h 6858000"/>
              <a:gd name="connsiteX3" fmla="*/ 0 w 2772031"/>
              <a:gd name="connsiteY3" fmla="*/ 6858000 h 6858000"/>
              <a:gd name="connsiteX4" fmla="*/ 0 w 2772031"/>
              <a:gd name="connsiteY4" fmla="*/ 0 h 6858000"/>
              <a:gd name="connsiteX0" fmla="*/ 0 w 2772031"/>
              <a:gd name="connsiteY0" fmla="*/ 0 h 6858000"/>
              <a:gd name="connsiteX1" fmla="*/ 841631 w 2772031"/>
              <a:gd name="connsiteY1" fmla="*/ 0 h 6858000"/>
              <a:gd name="connsiteX2" fmla="*/ 2772031 w 2772031"/>
              <a:gd name="connsiteY2" fmla="*/ 6858000 h 6858000"/>
              <a:gd name="connsiteX3" fmla="*/ 0 w 2772031"/>
              <a:gd name="connsiteY3" fmla="*/ 6858000 h 6858000"/>
              <a:gd name="connsiteX4" fmla="*/ 0 w 2772031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72031" h="6858000">
                <a:moveTo>
                  <a:pt x="0" y="0"/>
                </a:moveTo>
                <a:lnTo>
                  <a:pt x="841631" y="0"/>
                </a:lnTo>
                <a:lnTo>
                  <a:pt x="2772031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0" sx="100000" sy="100000" flip="none" algn="b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D021ABC-112F-4A46-9ADE-B111C61C82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4" y="67927"/>
            <a:ext cx="748307" cy="935384"/>
          </a:xfrm>
          <a:prstGeom prst="rect">
            <a:avLst/>
          </a:prstGeom>
        </p:spPr>
      </p:pic>
      <p:sp>
        <p:nvSpPr>
          <p:cNvPr id="6" name="Прямоугольный треугольник 5"/>
          <p:cNvSpPr/>
          <p:nvPr/>
        </p:nvSpPr>
        <p:spPr>
          <a:xfrm rot="10800000" flipV="1">
            <a:off x="10277250" y="1"/>
            <a:ext cx="1914751" cy="6858000"/>
          </a:xfrm>
          <a:prstGeom prst="rtTriangle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0" sx="100000" sy="100000" flip="none" algn="b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783239" flipH="1" flipV="1">
            <a:off x="-2317561" y="3355908"/>
            <a:ext cx="6969359" cy="146457"/>
          </a:xfrm>
          <a:prstGeom prst="rect">
            <a:avLst/>
          </a:prstGeom>
          <a:effectLst>
            <a:outerShdw blurRad="203200" dist="38100" dir="10800000" sx="104000" sy="104000" algn="r" rotWithShape="0">
              <a:prstClr val="black">
                <a:alpha val="40000"/>
              </a:prst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7142250" flipH="1" flipV="1">
            <a:off x="7665753" y="3380955"/>
            <a:ext cx="7137743" cy="149996"/>
          </a:xfrm>
          <a:prstGeom prst="rect">
            <a:avLst/>
          </a:prstGeom>
          <a:effectLst>
            <a:outerShdw blurRad="292100" dist="38100" sx="107000" sy="107000" algn="l" rotWithShape="0">
              <a:prstClr val="black">
                <a:alpha val="40000"/>
              </a:prst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1954905" y="274009"/>
            <a:ext cx="97070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C3257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</a:rPr>
              <a:t>«Инициативные проекты 2023»</a:t>
            </a:r>
            <a:endParaRPr lang="en-US" sz="2800" b="1" dirty="0">
              <a:solidFill>
                <a:srgbClr val="0C3257"/>
              </a:solidFill>
              <a:latin typeface="Times New Roman" panose="02020603050405020304" pitchFamily="18" charset="0"/>
              <a:ea typeface="Roboto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897347" y="1249446"/>
            <a:ext cx="5654539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en-US" sz="24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2000" b="1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ктивизация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участия жителей города Сочи в определении приоритетов расходования средств бюджета города Сочи и поддержка инициатив жителей в решении вопросов по благоустройству территорий города Соч</a:t>
            </a:r>
            <a:r>
              <a:rPr lang="ru-RU" dirty="0">
                <a:latin typeface="Montserrat Black" panose="00000A00000000000000"/>
              </a:rPr>
              <a:t>и </a:t>
            </a:r>
          </a:p>
        </p:txBody>
      </p:sp>
      <p:pic>
        <p:nvPicPr>
          <p:cNvPr id="10" name="Google Shape;1276;p77"/>
          <p:cNvPicPr preferRelativeResize="0"/>
          <p:nvPr/>
        </p:nvPicPr>
        <p:blipFill rotWithShape="1">
          <a:blip r:embed="rId6">
            <a:alphaModFix/>
          </a:blip>
          <a:srcRect t="11708" b="17967"/>
          <a:stretch/>
        </p:blipFill>
        <p:spPr>
          <a:xfrm>
            <a:off x="1686190" y="3805881"/>
            <a:ext cx="3803344" cy="2822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268;p77"/>
          <p:cNvPicPr preferRelativeResize="0"/>
          <p:nvPr/>
        </p:nvPicPr>
        <p:blipFill rotWithShape="1">
          <a:blip r:embed="rId7">
            <a:alphaModFix/>
          </a:blip>
          <a:srcRect t="16540" b="16547"/>
          <a:stretch/>
        </p:blipFill>
        <p:spPr>
          <a:xfrm>
            <a:off x="6124378" y="3808061"/>
            <a:ext cx="3803344" cy="2820453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484;p45"/>
          <p:cNvSpPr txBox="1"/>
          <p:nvPr/>
        </p:nvSpPr>
        <p:spPr>
          <a:xfrm>
            <a:off x="2287173" y="1308471"/>
            <a:ext cx="2282588" cy="216487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20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Bebas Neue"/>
              <a:ea typeface="Bebas Neue"/>
              <a:cs typeface="Bebas Neue"/>
              <a:sym typeface="Bebas Neue"/>
            </a:endParaRPr>
          </a:p>
        </p:txBody>
      </p:sp>
      <p:grpSp>
        <p:nvGrpSpPr>
          <p:cNvPr id="21" name="Google Shape;491;p45"/>
          <p:cNvGrpSpPr/>
          <p:nvPr/>
        </p:nvGrpSpPr>
        <p:grpSpPr>
          <a:xfrm>
            <a:off x="2865494" y="1771072"/>
            <a:ext cx="1237870" cy="1076977"/>
            <a:chOff x="4206763" y="2450951"/>
            <a:chExt cx="322151" cy="322374"/>
          </a:xfrm>
        </p:grpSpPr>
        <p:sp>
          <p:nvSpPr>
            <p:cNvPr id="22" name="Google Shape;492;p45"/>
            <p:cNvSpPr/>
            <p:nvPr/>
          </p:nvSpPr>
          <p:spPr>
            <a:xfrm>
              <a:off x="4206763" y="2571650"/>
              <a:ext cx="322151" cy="201675"/>
            </a:xfrm>
            <a:custGeom>
              <a:avLst/>
              <a:gdLst/>
              <a:ahLst/>
              <a:cxnLst/>
              <a:rect l="l" t="t" r="r" b="b"/>
              <a:pathLst>
                <a:path w="10121" h="6336" extrusionOk="0">
                  <a:moveTo>
                    <a:pt x="2691" y="2847"/>
                  </a:moveTo>
                  <a:lnTo>
                    <a:pt x="2691" y="6037"/>
                  </a:lnTo>
                  <a:lnTo>
                    <a:pt x="1393" y="6037"/>
                  </a:lnTo>
                  <a:lnTo>
                    <a:pt x="1393" y="2847"/>
                  </a:lnTo>
                  <a:close/>
                  <a:moveTo>
                    <a:pt x="5703" y="2049"/>
                  </a:moveTo>
                  <a:lnTo>
                    <a:pt x="5703" y="6037"/>
                  </a:lnTo>
                  <a:lnTo>
                    <a:pt x="4406" y="6037"/>
                  </a:lnTo>
                  <a:lnTo>
                    <a:pt x="4406" y="2049"/>
                  </a:lnTo>
                  <a:close/>
                  <a:moveTo>
                    <a:pt x="8704" y="299"/>
                  </a:moveTo>
                  <a:lnTo>
                    <a:pt x="8704" y="6037"/>
                  </a:lnTo>
                  <a:lnTo>
                    <a:pt x="7406" y="6037"/>
                  </a:lnTo>
                  <a:lnTo>
                    <a:pt x="7406" y="299"/>
                  </a:lnTo>
                  <a:close/>
                  <a:moveTo>
                    <a:pt x="7275" y="1"/>
                  </a:moveTo>
                  <a:cubicBezTo>
                    <a:pt x="7192" y="1"/>
                    <a:pt x="7132" y="61"/>
                    <a:pt x="7132" y="156"/>
                  </a:cubicBezTo>
                  <a:lnTo>
                    <a:pt x="7132" y="6037"/>
                  </a:lnTo>
                  <a:lnTo>
                    <a:pt x="6001" y="6037"/>
                  </a:lnTo>
                  <a:lnTo>
                    <a:pt x="6001" y="1894"/>
                  </a:lnTo>
                  <a:cubicBezTo>
                    <a:pt x="6001" y="1811"/>
                    <a:pt x="5941" y="1751"/>
                    <a:pt x="5846" y="1751"/>
                  </a:cubicBezTo>
                  <a:lnTo>
                    <a:pt x="4275" y="1751"/>
                  </a:lnTo>
                  <a:cubicBezTo>
                    <a:pt x="4179" y="1751"/>
                    <a:pt x="4120" y="1811"/>
                    <a:pt x="4120" y="1894"/>
                  </a:cubicBezTo>
                  <a:lnTo>
                    <a:pt x="4120" y="6037"/>
                  </a:lnTo>
                  <a:lnTo>
                    <a:pt x="2989" y="6037"/>
                  </a:lnTo>
                  <a:lnTo>
                    <a:pt x="2989" y="2704"/>
                  </a:lnTo>
                  <a:cubicBezTo>
                    <a:pt x="2989" y="2608"/>
                    <a:pt x="2929" y="2549"/>
                    <a:pt x="2846" y="2549"/>
                  </a:cubicBezTo>
                  <a:lnTo>
                    <a:pt x="1262" y="2549"/>
                  </a:lnTo>
                  <a:cubicBezTo>
                    <a:pt x="1167" y="2549"/>
                    <a:pt x="1119" y="2608"/>
                    <a:pt x="1119" y="2704"/>
                  </a:cubicBezTo>
                  <a:lnTo>
                    <a:pt x="1119" y="6037"/>
                  </a:lnTo>
                  <a:lnTo>
                    <a:pt x="143" y="6037"/>
                  </a:lnTo>
                  <a:cubicBezTo>
                    <a:pt x="60" y="6037"/>
                    <a:pt x="0" y="6097"/>
                    <a:pt x="0" y="6180"/>
                  </a:cubicBezTo>
                  <a:cubicBezTo>
                    <a:pt x="0" y="6276"/>
                    <a:pt x="60" y="6335"/>
                    <a:pt x="143" y="6335"/>
                  </a:cubicBezTo>
                  <a:lnTo>
                    <a:pt x="9966" y="6335"/>
                  </a:lnTo>
                  <a:cubicBezTo>
                    <a:pt x="10061" y="6335"/>
                    <a:pt x="10121" y="6276"/>
                    <a:pt x="10121" y="6180"/>
                  </a:cubicBezTo>
                  <a:cubicBezTo>
                    <a:pt x="10121" y="6109"/>
                    <a:pt x="10049" y="6037"/>
                    <a:pt x="9966" y="6037"/>
                  </a:cubicBezTo>
                  <a:lnTo>
                    <a:pt x="9001" y="6037"/>
                  </a:lnTo>
                  <a:lnTo>
                    <a:pt x="9001" y="156"/>
                  </a:lnTo>
                  <a:cubicBezTo>
                    <a:pt x="9001" y="61"/>
                    <a:pt x="8942" y="1"/>
                    <a:pt x="88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493;p45"/>
            <p:cNvSpPr/>
            <p:nvPr/>
          </p:nvSpPr>
          <p:spPr>
            <a:xfrm>
              <a:off x="4210933" y="2450951"/>
              <a:ext cx="308878" cy="185537"/>
            </a:xfrm>
            <a:custGeom>
              <a:avLst/>
              <a:gdLst/>
              <a:ahLst/>
              <a:cxnLst/>
              <a:rect l="l" t="t" r="r" b="b"/>
              <a:pathLst>
                <a:path w="9704" h="5829" extrusionOk="0">
                  <a:moveTo>
                    <a:pt x="9212" y="1"/>
                  </a:moveTo>
                  <a:cubicBezTo>
                    <a:pt x="9189" y="1"/>
                    <a:pt x="9167" y="3"/>
                    <a:pt x="9144" y="7"/>
                  </a:cubicBezTo>
                  <a:lnTo>
                    <a:pt x="7870" y="162"/>
                  </a:lnTo>
                  <a:cubicBezTo>
                    <a:pt x="7620" y="197"/>
                    <a:pt x="7442" y="435"/>
                    <a:pt x="7477" y="685"/>
                  </a:cubicBezTo>
                  <a:cubicBezTo>
                    <a:pt x="7500" y="920"/>
                    <a:pt x="7711" y="1092"/>
                    <a:pt x="7944" y="1092"/>
                  </a:cubicBezTo>
                  <a:cubicBezTo>
                    <a:pt x="7959" y="1092"/>
                    <a:pt x="7974" y="1092"/>
                    <a:pt x="7989" y="1090"/>
                  </a:cubicBezTo>
                  <a:lnTo>
                    <a:pt x="8096" y="1066"/>
                  </a:lnTo>
                  <a:lnTo>
                    <a:pt x="8096" y="1066"/>
                  </a:lnTo>
                  <a:cubicBezTo>
                    <a:pt x="6537" y="2876"/>
                    <a:pt x="4691" y="3805"/>
                    <a:pt x="3382" y="4269"/>
                  </a:cubicBezTo>
                  <a:cubicBezTo>
                    <a:pt x="1739" y="4853"/>
                    <a:pt x="476" y="4912"/>
                    <a:pt x="465" y="4912"/>
                  </a:cubicBezTo>
                  <a:cubicBezTo>
                    <a:pt x="203" y="4924"/>
                    <a:pt x="0" y="5138"/>
                    <a:pt x="12" y="5388"/>
                  </a:cubicBezTo>
                  <a:cubicBezTo>
                    <a:pt x="36" y="5638"/>
                    <a:pt x="226" y="5829"/>
                    <a:pt x="476" y="5829"/>
                  </a:cubicBezTo>
                  <a:lnTo>
                    <a:pt x="488" y="5829"/>
                  </a:lnTo>
                  <a:cubicBezTo>
                    <a:pt x="548" y="5829"/>
                    <a:pt x="1893" y="5793"/>
                    <a:pt x="3667" y="5150"/>
                  </a:cubicBezTo>
                  <a:cubicBezTo>
                    <a:pt x="4656" y="4793"/>
                    <a:pt x="5596" y="4317"/>
                    <a:pt x="6442" y="3745"/>
                  </a:cubicBezTo>
                  <a:cubicBezTo>
                    <a:pt x="6525" y="3710"/>
                    <a:pt x="6537" y="3614"/>
                    <a:pt x="6489" y="3543"/>
                  </a:cubicBezTo>
                  <a:cubicBezTo>
                    <a:pt x="6458" y="3497"/>
                    <a:pt x="6413" y="3471"/>
                    <a:pt x="6365" y="3471"/>
                  </a:cubicBezTo>
                  <a:cubicBezTo>
                    <a:pt x="6339" y="3471"/>
                    <a:pt x="6312" y="3478"/>
                    <a:pt x="6287" y="3495"/>
                  </a:cubicBezTo>
                  <a:cubicBezTo>
                    <a:pt x="5453" y="4067"/>
                    <a:pt x="4537" y="4519"/>
                    <a:pt x="3560" y="4865"/>
                  </a:cubicBezTo>
                  <a:cubicBezTo>
                    <a:pt x="1834" y="5484"/>
                    <a:pt x="536" y="5519"/>
                    <a:pt x="476" y="5531"/>
                  </a:cubicBezTo>
                  <a:cubicBezTo>
                    <a:pt x="393" y="5531"/>
                    <a:pt x="310" y="5460"/>
                    <a:pt x="310" y="5377"/>
                  </a:cubicBezTo>
                  <a:cubicBezTo>
                    <a:pt x="310" y="5281"/>
                    <a:pt x="393" y="5210"/>
                    <a:pt x="476" y="5198"/>
                  </a:cubicBezTo>
                  <a:cubicBezTo>
                    <a:pt x="488" y="5198"/>
                    <a:pt x="1798" y="5150"/>
                    <a:pt x="3489" y="4543"/>
                  </a:cubicBezTo>
                  <a:cubicBezTo>
                    <a:pt x="4894" y="4031"/>
                    <a:pt x="6918" y="3007"/>
                    <a:pt x="8573" y="947"/>
                  </a:cubicBezTo>
                  <a:cubicBezTo>
                    <a:pt x="8664" y="856"/>
                    <a:pt x="8579" y="709"/>
                    <a:pt x="8456" y="709"/>
                  </a:cubicBezTo>
                  <a:cubicBezTo>
                    <a:pt x="8451" y="709"/>
                    <a:pt x="8447" y="709"/>
                    <a:pt x="8442" y="709"/>
                  </a:cubicBezTo>
                  <a:lnTo>
                    <a:pt x="7966" y="769"/>
                  </a:lnTo>
                  <a:cubicBezTo>
                    <a:pt x="7951" y="772"/>
                    <a:pt x="7937" y="774"/>
                    <a:pt x="7924" y="774"/>
                  </a:cubicBezTo>
                  <a:cubicBezTo>
                    <a:pt x="7850" y="774"/>
                    <a:pt x="7797" y="720"/>
                    <a:pt x="7787" y="650"/>
                  </a:cubicBezTo>
                  <a:cubicBezTo>
                    <a:pt x="7751" y="554"/>
                    <a:pt x="7835" y="459"/>
                    <a:pt x="7930" y="447"/>
                  </a:cubicBezTo>
                  <a:lnTo>
                    <a:pt x="9204" y="281"/>
                  </a:lnTo>
                  <a:cubicBezTo>
                    <a:pt x="9210" y="280"/>
                    <a:pt x="9216" y="280"/>
                    <a:pt x="9222" y="280"/>
                  </a:cubicBezTo>
                  <a:cubicBezTo>
                    <a:pt x="9311" y="280"/>
                    <a:pt x="9394" y="358"/>
                    <a:pt x="9394" y="447"/>
                  </a:cubicBezTo>
                  <a:lnTo>
                    <a:pt x="9394" y="1709"/>
                  </a:lnTo>
                  <a:cubicBezTo>
                    <a:pt x="9394" y="1805"/>
                    <a:pt x="9323" y="1876"/>
                    <a:pt x="9228" y="1876"/>
                  </a:cubicBezTo>
                  <a:cubicBezTo>
                    <a:pt x="9132" y="1876"/>
                    <a:pt x="9061" y="1805"/>
                    <a:pt x="9061" y="1709"/>
                  </a:cubicBezTo>
                  <a:lnTo>
                    <a:pt x="9061" y="1328"/>
                  </a:lnTo>
                  <a:cubicBezTo>
                    <a:pt x="9061" y="1269"/>
                    <a:pt x="9025" y="1209"/>
                    <a:pt x="8978" y="1186"/>
                  </a:cubicBezTo>
                  <a:cubicBezTo>
                    <a:pt x="8963" y="1183"/>
                    <a:pt x="8948" y="1181"/>
                    <a:pt x="8932" y="1181"/>
                  </a:cubicBezTo>
                  <a:cubicBezTo>
                    <a:pt x="8882" y="1181"/>
                    <a:pt x="8829" y="1197"/>
                    <a:pt x="8811" y="1233"/>
                  </a:cubicBezTo>
                  <a:cubicBezTo>
                    <a:pt x="8263" y="1924"/>
                    <a:pt x="7620" y="2531"/>
                    <a:pt x="6930" y="3067"/>
                  </a:cubicBezTo>
                  <a:cubicBezTo>
                    <a:pt x="6870" y="3114"/>
                    <a:pt x="6858" y="3210"/>
                    <a:pt x="6906" y="3269"/>
                  </a:cubicBezTo>
                  <a:cubicBezTo>
                    <a:pt x="6936" y="3307"/>
                    <a:pt x="6985" y="3330"/>
                    <a:pt x="7032" y="3330"/>
                  </a:cubicBezTo>
                  <a:cubicBezTo>
                    <a:pt x="7060" y="3330"/>
                    <a:pt x="7086" y="3322"/>
                    <a:pt x="7108" y="3305"/>
                  </a:cubicBezTo>
                  <a:cubicBezTo>
                    <a:pt x="7704" y="2840"/>
                    <a:pt x="8275" y="2305"/>
                    <a:pt x="8775" y="1745"/>
                  </a:cubicBezTo>
                  <a:cubicBezTo>
                    <a:pt x="8799" y="1995"/>
                    <a:pt x="8989" y="2186"/>
                    <a:pt x="9239" y="2186"/>
                  </a:cubicBezTo>
                  <a:cubicBezTo>
                    <a:pt x="9490" y="2186"/>
                    <a:pt x="9704" y="1983"/>
                    <a:pt x="9704" y="1721"/>
                  </a:cubicBezTo>
                  <a:lnTo>
                    <a:pt x="9704" y="459"/>
                  </a:lnTo>
                  <a:cubicBezTo>
                    <a:pt x="9680" y="328"/>
                    <a:pt x="9620" y="209"/>
                    <a:pt x="9513" y="126"/>
                  </a:cubicBezTo>
                  <a:cubicBezTo>
                    <a:pt x="9425" y="47"/>
                    <a:pt x="9319" y="1"/>
                    <a:pt x="92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905648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13"/>
          <p:cNvSpPr/>
          <p:nvPr/>
        </p:nvSpPr>
        <p:spPr>
          <a:xfrm rot="10800000" flipH="1">
            <a:off x="-14513" y="0"/>
            <a:ext cx="1700702" cy="6858000"/>
          </a:xfrm>
          <a:custGeom>
            <a:avLst/>
            <a:gdLst>
              <a:gd name="connsiteX0" fmla="*/ 0 w 2772031"/>
              <a:gd name="connsiteY0" fmla="*/ 0 h 6858000"/>
              <a:gd name="connsiteX1" fmla="*/ 2772031 w 2772031"/>
              <a:gd name="connsiteY1" fmla="*/ 0 h 6858000"/>
              <a:gd name="connsiteX2" fmla="*/ 2772031 w 2772031"/>
              <a:gd name="connsiteY2" fmla="*/ 6858000 h 6858000"/>
              <a:gd name="connsiteX3" fmla="*/ 0 w 2772031"/>
              <a:gd name="connsiteY3" fmla="*/ 6858000 h 6858000"/>
              <a:gd name="connsiteX4" fmla="*/ 0 w 2772031"/>
              <a:gd name="connsiteY4" fmla="*/ 0 h 6858000"/>
              <a:gd name="connsiteX0" fmla="*/ 0 w 2772031"/>
              <a:gd name="connsiteY0" fmla="*/ 0 h 6858000"/>
              <a:gd name="connsiteX1" fmla="*/ 841631 w 2772031"/>
              <a:gd name="connsiteY1" fmla="*/ 0 h 6858000"/>
              <a:gd name="connsiteX2" fmla="*/ 2772031 w 2772031"/>
              <a:gd name="connsiteY2" fmla="*/ 6858000 h 6858000"/>
              <a:gd name="connsiteX3" fmla="*/ 0 w 2772031"/>
              <a:gd name="connsiteY3" fmla="*/ 6858000 h 6858000"/>
              <a:gd name="connsiteX4" fmla="*/ 0 w 2772031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72031" h="6858000">
                <a:moveTo>
                  <a:pt x="0" y="0"/>
                </a:moveTo>
                <a:lnTo>
                  <a:pt x="841631" y="0"/>
                </a:lnTo>
                <a:lnTo>
                  <a:pt x="2772031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0" sx="100000" sy="100000" flip="none" algn="b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D021ABC-112F-4A46-9ADE-B111C61C82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4" y="67927"/>
            <a:ext cx="748307" cy="935384"/>
          </a:xfrm>
          <a:prstGeom prst="rect">
            <a:avLst/>
          </a:prstGeom>
        </p:spPr>
      </p:pic>
      <p:sp>
        <p:nvSpPr>
          <p:cNvPr id="6" name="Прямоугольный треугольник 5"/>
          <p:cNvSpPr/>
          <p:nvPr/>
        </p:nvSpPr>
        <p:spPr>
          <a:xfrm rot="10800000" flipV="1">
            <a:off x="10277250" y="1"/>
            <a:ext cx="1914751" cy="6858000"/>
          </a:xfrm>
          <a:prstGeom prst="rtTriangle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0" sx="100000" sy="100000" flip="none" algn="b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783239" flipH="1" flipV="1">
            <a:off x="-2317561" y="3355908"/>
            <a:ext cx="6969359" cy="146457"/>
          </a:xfrm>
          <a:prstGeom prst="rect">
            <a:avLst/>
          </a:prstGeom>
          <a:effectLst>
            <a:outerShdw blurRad="203200" dist="38100" dir="10800000" sx="104000" sy="104000" algn="r" rotWithShape="0">
              <a:prstClr val="black">
                <a:alpha val="40000"/>
              </a:prst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7142250" flipH="1" flipV="1">
            <a:off x="7665753" y="3380955"/>
            <a:ext cx="7137743" cy="149996"/>
          </a:xfrm>
          <a:prstGeom prst="rect">
            <a:avLst/>
          </a:prstGeom>
          <a:effectLst>
            <a:outerShdw blurRad="292100" dist="38100" sx="107000" sy="107000" algn="l" rotWithShape="0">
              <a:prstClr val="black">
                <a:alpha val="40000"/>
              </a:prst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2354973" y="428125"/>
            <a:ext cx="97070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cap="all" dirty="0" smtClean="0">
                <a:solidFill>
                  <a:schemeClr val="tx2">
                    <a:lumMod val="50000"/>
                  </a:schemeClr>
                </a:solidFill>
                <a:latin typeface="Montserrat Black" panose="00000A00000000000000" pitchFamily="2" charset="-52"/>
              </a:rPr>
              <a:t> </a:t>
            </a:r>
            <a:r>
              <a:rPr lang="ru-RU" sz="2400" b="1" cap="all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«Инициативные проекты 2023</a:t>
            </a:r>
            <a:r>
              <a:rPr lang="ru-RU" sz="2400" b="1" cap="all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2400" b="1" cap="all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b="1" cap="all" dirty="0" smtClean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477530" y="1793161"/>
            <a:ext cx="8866904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открытости и эффективности расходования бюджетных средств;</a:t>
            </a:r>
          </a:p>
          <a:p>
            <a:pPr algn="just"/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развитие взаимодействия администраций внутригородских районов города Сочи и населения города Сочи; </a:t>
            </a:r>
          </a:p>
          <a:p>
            <a:pPr algn="just"/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повышение открытости деятельности органов местного самоуправления;</a:t>
            </a:r>
          </a:p>
          <a:p>
            <a:pPr algn="just"/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увеличение количества благоустроенных объектов по итогам конкурсного отбора инициативных проектов в муниципальном образовании городской округ город-курорт Сочи Краснодарского края;</a:t>
            </a:r>
          </a:p>
          <a:p>
            <a:pPr algn="just"/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повышение комфортных условий проживания граждан, улучшение эстетического состояния территории города Сочи;</a:t>
            </a:r>
          </a:p>
          <a:p>
            <a:pPr algn="just"/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повышение уровня благоустройства, комфортности и безопасности городской среды;</a:t>
            </a:r>
          </a:p>
          <a:p>
            <a:pPr algn="just"/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повышение эстетической выразительности объектов благоустройства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18" name="Google Shape;10524;p86"/>
          <p:cNvGrpSpPr/>
          <p:nvPr/>
        </p:nvGrpSpPr>
        <p:grpSpPr>
          <a:xfrm>
            <a:off x="7006871" y="5402622"/>
            <a:ext cx="1042496" cy="1120307"/>
            <a:chOff x="854261" y="2908813"/>
            <a:chExt cx="377474" cy="335748"/>
          </a:xfrm>
        </p:grpSpPr>
        <p:sp>
          <p:nvSpPr>
            <p:cNvPr id="19" name="Google Shape;10525;p86"/>
            <p:cNvSpPr/>
            <p:nvPr/>
          </p:nvSpPr>
          <p:spPr>
            <a:xfrm>
              <a:off x="896337" y="3079695"/>
              <a:ext cx="47391" cy="17091"/>
            </a:xfrm>
            <a:custGeom>
              <a:avLst/>
              <a:gdLst/>
              <a:ahLst/>
              <a:cxnLst/>
              <a:rect l="l" t="t" r="r" b="b"/>
              <a:pathLst>
                <a:path w="1489" h="537" extrusionOk="0">
                  <a:moveTo>
                    <a:pt x="179" y="1"/>
                  </a:moveTo>
                  <a:cubicBezTo>
                    <a:pt x="96" y="1"/>
                    <a:pt x="0" y="72"/>
                    <a:pt x="0" y="179"/>
                  </a:cubicBezTo>
                  <a:cubicBezTo>
                    <a:pt x="0" y="263"/>
                    <a:pt x="84" y="358"/>
                    <a:pt x="179" y="358"/>
                  </a:cubicBezTo>
                  <a:cubicBezTo>
                    <a:pt x="381" y="358"/>
                    <a:pt x="941" y="382"/>
                    <a:pt x="1227" y="525"/>
                  </a:cubicBezTo>
                  <a:cubicBezTo>
                    <a:pt x="1251" y="537"/>
                    <a:pt x="1274" y="537"/>
                    <a:pt x="1298" y="537"/>
                  </a:cubicBezTo>
                  <a:cubicBezTo>
                    <a:pt x="1358" y="537"/>
                    <a:pt x="1417" y="501"/>
                    <a:pt x="1453" y="441"/>
                  </a:cubicBezTo>
                  <a:cubicBezTo>
                    <a:pt x="1489" y="358"/>
                    <a:pt x="1465" y="251"/>
                    <a:pt x="1370" y="203"/>
                  </a:cubicBezTo>
                  <a:cubicBezTo>
                    <a:pt x="977" y="1"/>
                    <a:pt x="215" y="1"/>
                    <a:pt x="179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0526;p86"/>
            <p:cNvSpPr/>
            <p:nvPr/>
          </p:nvSpPr>
          <p:spPr>
            <a:xfrm>
              <a:off x="878514" y="3191855"/>
              <a:ext cx="11426" cy="52706"/>
            </a:xfrm>
            <a:custGeom>
              <a:avLst/>
              <a:gdLst/>
              <a:ahLst/>
              <a:cxnLst/>
              <a:rect l="l" t="t" r="r" b="b"/>
              <a:pathLst>
                <a:path w="359" h="1656" extrusionOk="0">
                  <a:moveTo>
                    <a:pt x="179" y="1"/>
                  </a:moveTo>
                  <a:cubicBezTo>
                    <a:pt x="84" y="1"/>
                    <a:pt x="1" y="72"/>
                    <a:pt x="1" y="180"/>
                  </a:cubicBezTo>
                  <a:lnTo>
                    <a:pt x="1" y="1477"/>
                  </a:lnTo>
                  <a:cubicBezTo>
                    <a:pt x="1" y="1561"/>
                    <a:pt x="72" y="1656"/>
                    <a:pt x="179" y="1656"/>
                  </a:cubicBezTo>
                  <a:cubicBezTo>
                    <a:pt x="287" y="1656"/>
                    <a:pt x="358" y="1585"/>
                    <a:pt x="358" y="1477"/>
                  </a:cubicBezTo>
                  <a:lnTo>
                    <a:pt x="358" y="180"/>
                  </a:lnTo>
                  <a:cubicBezTo>
                    <a:pt x="358" y="72"/>
                    <a:pt x="287" y="1"/>
                    <a:pt x="179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0527;p86"/>
            <p:cNvSpPr/>
            <p:nvPr/>
          </p:nvSpPr>
          <p:spPr>
            <a:xfrm>
              <a:off x="854261" y="3050159"/>
              <a:ext cx="219451" cy="194052"/>
            </a:xfrm>
            <a:custGeom>
              <a:avLst/>
              <a:gdLst/>
              <a:ahLst/>
              <a:cxnLst/>
              <a:rect l="l" t="t" r="r" b="b"/>
              <a:pathLst>
                <a:path w="6895" h="6097" extrusionOk="0">
                  <a:moveTo>
                    <a:pt x="6406" y="679"/>
                  </a:moveTo>
                  <a:lnTo>
                    <a:pt x="6466" y="929"/>
                  </a:lnTo>
                  <a:cubicBezTo>
                    <a:pt x="6490" y="1000"/>
                    <a:pt x="6478" y="1072"/>
                    <a:pt x="6418" y="1119"/>
                  </a:cubicBezTo>
                  <a:lnTo>
                    <a:pt x="6311" y="1226"/>
                  </a:lnTo>
                  <a:lnTo>
                    <a:pt x="6073" y="988"/>
                  </a:lnTo>
                  <a:lnTo>
                    <a:pt x="6406" y="679"/>
                  </a:lnTo>
                  <a:close/>
                  <a:moveTo>
                    <a:pt x="3192" y="345"/>
                  </a:moveTo>
                  <a:lnTo>
                    <a:pt x="3192" y="1060"/>
                  </a:lnTo>
                  <a:cubicBezTo>
                    <a:pt x="3192" y="1179"/>
                    <a:pt x="3156" y="1298"/>
                    <a:pt x="3108" y="1405"/>
                  </a:cubicBezTo>
                  <a:lnTo>
                    <a:pt x="3025" y="1584"/>
                  </a:lnTo>
                  <a:cubicBezTo>
                    <a:pt x="3013" y="1607"/>
                    <a:pt x="3013" y="1619"/>
                    <a:pt x="3013" y="1655"/>
                  </a:cubicBezTo>
                  <a:lnTo>
                    <a:pt x="3013" y="2024"/>
                  </a:lnTo>
                  <a:cubicBezTo>
                    <a:pt x="2989" y="2286"/>
                    <a:pt x="2894" y="2524"/>
                    <a:pt x="2715" y="2703"/>
                  </a:cubicBezTo>
                  <a:cubicBezTo>
                    <a:pt x="2537" y="2881"/>
                    <a:pt x="2275" y="2965"/>
                    <a:pt x="2025" y="2965"/>
                  </a:cubicBezTo>
                  <a:cubicBezTo>
                    <a:pt x="1525" y="2953"/>
                    <a:pt x="1120" y="2500"/>
                    <a:pt x="1120" y="1988"/>
                  </a:cubicBezTo>
                  <a:lnTo>
                    <a:pt x="1120" y="1655"/>
                  </a:lnTo>
                  <a:cubicBezTo>
                    <a:pt x="1120" y="1619"/>
                    <a:pt x="1120" y="1596"/>
                    <a:pt x="1108" y="1584"/>
                  </a:cubicBezTo>
                  <a:lnTo>
                    <a:pt x="1001" y="1369"/>
                  </a:lnTo>
                  <a:cubicBezTo>
                    <a:pt x="953" y="1298"/>
                    <a:pt x="941" y="1203"/>
                    <a:pt x="941" y="1119"/>
                  </a:cubicBezTo>
                  <a:lnTo>
                    <a:pt x="941" y="1107"/>
                  </a:lnTo>
                  <a:cubicBezTo>
                    <a:pt x="941" y="691"/>
                    <a:pt x="1287" y="345"/>
                    <a:pt x="1703" y="345"/>
                  </a:cubicBezTo>
                  <a:close/>
                  <a:moveTo>
                    <a:pt x="2442" y="3227"/>
                  </a:moveTo>
                  <a:cubicBezTo>
                    <a:pt x="2454" y="3298"/>
                    <a:pt x="2477" y="3334"/>
                    <a:pt x="2489" y="3381"/>
                  </a:cubicBezTo>
                  <a:lnTo>
                    <a:pt x="2323" y="3548"/>
                  </a:lnTo>
                  <a:cubicBezTo>
                    <a:pt x="2251" y="3620"/>
                    <a:pt x="2156" y="3655"/>
                    <a:pt x="2059" y="3655"/>
                  </a:cubicBezTo>
                  <a:cubicBezTo>
                    <a:pt x="1962" y="3655"/>
                    <a:pt x="1864" y="3620"/>
                    <a:pt x="1787" y="3548"/>
                  </a:cubicBezTo>
                  <a:lnTo>
                    <a:pt x="1644" y="3393"/>
                  </a:lnTo>
                  <a:cubicBezTo>
                    <a:pt x="1656" y="3358"/>
                    <a:pt x="1668" y="3286"/>
                    <a:pt x="1668" y="3227"/>
                  </a:cubicBezTo>
                  <a:cubicBezTo>
                    <a:pt x="1775" y="3262"/>
                    <a:pt x="1894" y="3286"/>
                    <a:pt x="2013" y="3286"/>
                  </a:cubicBezTo>
                  <a:lnTo>
                    <a:pt x="2061" y="3286"/>
                  </a:lnTo>
                  <a:cubicBezTo>
                    <a:pt x="2192" y="3286"/>
                    <a:pt x="2323" y="3274"/>
                    <a:pt x="2442" y="3227"/>
                  </a:cubicBezTo>
                  <a:close/>
                  <a:moveTo>
                    <a:pt x="1680" y="0"/>
                  </a:moveTo>
                  <a:cubicBezTo>
                    <a:pt x="1072" y="0"/>
                    <a:pt x="584" y="500"/>
                    <a:pt x="584" y="1107"/>
                  </a:cubicBezTo>
                  <a:lnTo>
                    <a:pt x="584" y="1119"/>
                  </a:lnTo>
                  <a:cubicBezTo>
                    <a:pt x="584" y="1250"/>
                    <a:pt x="608" y="1405"/>
                    <a:pt x="668" y="1524"/>
                  </a:cubicBezTo>
                  <a:lnTo>
                    <a:pt x="763" y="1703"/>
                  </a:lnTo>
                  <a:lnTo>
                    <a:pt x="763" y="1988"/>
                  </a:lnTo>
                  <a:cubicBezTo>
                    <a:pt x="763" y="2429"/>
                    <a:pt x="977" y="2834"/>
                    <a:pt x="1311" y="3072"/>
                  </a:cubicBezTo>
                  <a:lnTo>
                    <a:pt x="1311" y="3215"/>
                  </a:lnTo>
                  <a:cubicBezTo>
                    <a:pt x="1311" y="3310"/>
                    <a:pt x="1251" y="3381"/>
                    <a:pt x="1156" y="3417"/>
                  </a:cubicBezTo>
                  <a:lnTo>
                    <a:pt x="537" y="3596"/>
                  </a:lnTo>
                  <a:cubicBezTo>
                    <a:pt x="227" y="3679"/>
                    <a:pt x="1" y="3965"/>
                    <a:pt x="1" y="4286"/>
                  </a:cubicBezTo>
                  <a:lnTo>
                    <a:pt x="1" y="5917"/>
                  </a:lnTo>
                  <a:cubicBezTo>
                    <a:pt x="1" y="6001"/>
                    <a:pt x="72" y="6096"/>
                    <a:pt x="179" y="6096"/>
                  </a:cubicBezTo>
                  <a:cubicBezTo>
                    <a:pt x="287" y="6096"/>
                    <a:pt x="358" y="6013"/>
                    <a:pt x="358" y="5917"/>
                  </a:cubicBezTo>
                  <a:lnTo>
                    <a:pt x="358" y="4310"/>
                  </a:lnTo>
                  <a:cubicBezTo>
                    <a:pt x="358" y="4143"/>
                    <a:pt x="477" y="3977"/>
                    <a:pt x="644" y="3929"/>
                  </a:cubicBezTo>
                  <a:lnTo>
                    <a:pt x="1263" y="3751"/>
                  </a:lnTo>
                  <a:cubicBezTo>
                    <a:pt x="1322" y="3739"/>
                    <a:pt x="1370" y="3715"/>
                    <a:pt x="1418" y="3679"/>
                  </a:cubicBezTo>
                  <a:lnTo>
                    <a:pt x="1513" y="3786"/>
                  </a:lnTo>
                  <a:cubicBezTo>
                    <a:pt x="1668" y="3929"/>
                    <a:pt x="1846" y="3989"/>
                    <a:pt x="2037" y="3989"/>
                  </a:cubicBezTo>
                  <a:cubicBezTo>
                    <a:pt x="2227" y="3989"/>
                    <a:pt x="2406" y="3917"/>
                    <a:pt x="2561" y="3786"/>
                  </a:cubicBezTo>
                  <a:lnTo>
                    <a:pt x="2727" y="3620"/>
                  </a:lnTo>
                  <a:cubicBezTo>
                    <a:pt x="2799" y="3655"/>
                    <a:pt x="2870" y="3679"/>
                    <a:pt x="2966" y="3679"/>
                  </a:cubicBezTo>
                  <a:lnTo>
                    <a:pt x="3001" y="3679"/>
                  </a:lnTo>
                  <a:cubicBezTo>
                    <a:pt x="3144" y="3679"/>
                    <a:pt x="3275" y="3620"/>
                    <a:pt x="3382" y="3524"/>
                  </a:cubicBezTo>
                  <a:lnTo>
                    <a:pt x="5823" y="1226"/>
                  </a:lnTo>
                  <a:lnTo>
                    <a:pt x="6061" y="1465"/>
                  </a:lnTo>
                  <a:lnTo>
                    <a:pt x="3239" y="4274"/>
                  </a:lnTo>
                  <a:cubicBezTo>
                    <a:pt x="3061" y="4453"/>
                    <a:pt x="2977" y="4679"/>
                    <a:pt x="2977" y="4917"/>
                  </a:cubicBezTo>
                  <a:lnTo>
                    <a:pt x="2977" y="5906"/>
                  </a:lnTo>
                  <a:cubicBezTo>
                    <a:pt x="2977" y="6001"/>
                    <a:pt x="3049" y="6096"/>
                    <a:pt x="3156" y="6096"/>
                  </a:cubicBezTo>
                  <a:cubicBezTo>
                    <a:pt x="3239" y="6096"/>
                    <a:pt x="3335" y="6013"/>
                    <a:pt x="3335" y="5906"/>
                  </a:cubicBezTo>
                  <a:lnTo>
                    <a:pt x="3335" y="4917"/>
                  </a:lnTo>
                  <a:cubicBezTo>
                    <a:pt x="3335" y="4763"/>
                    <a:pt x="3394" y="4620"/>
                    <a:pt x="3501" y="4513"/>
                  </a:cubicBezTo>
                  <a:lnTo>
                    <a:pt x="6656" y="1357"/>
                  </a:lnTo>
                  <a:cubicBezTo>
                    <a:pt x="6787" y="1226"/>
                    <a:pt x="6847" y="1024"/>
                    <a:pt x="6799" y="834"/>
                  </a:cubicBezTo>
                  <a:lnTo>
                    <a:pt x="6704" y="405"/>
                  </a:lnTo>
                  <a:lnTo>
                    <a:pt x="6823" y="298"/>
                  </a:lnTo>
                  <a:cubicBezTo>
                    <a:pt x="6895" y="238"/>
                    <a:pt x="6895" y="119"/>
                    <a:pt x="6823" y="60"/>
                  </a:cubicBezTo>
                  <a:cubicBezTo>
                    <a:pt x="6793" y="24"/>
                    <a:pt x="6749" y="6"/>
                    <a:pt x="6704" y="6"/>
                  </a:cubicBezTo>
                  <a:cubicBezTo>
                    <a:pt x="6659" y="6"/>
                    <a:pt x="6615" y="24"/>
                    <a:pt x="6585" y="60"/>
                  </a:cubicBezTo>
                  <a:lnTo>
                    <a:pt x="3156" y="3274"/>
                  </a:lnTo>
                  <a:cubicBezTo>
                    <a:pt x="3132" y="3310"/>
                    <a:pt x="3073" y="3334"/>
                    <a:pt x="3025" y="3334"/>
                  </a:cubicBezTo>
                  <a:lnTo>
                    <a:pt x="2977" y="3334"/>
                  </a:lnTo>
                  <a:cubicBezTo>
                    <a:pt x="2870" y="3334"/>
                    <a:pt x="2787" y="3250"/>
                    <a:pt x="2787" y="3143"/>
                  </a:cubicBezTo>
                  <a:lnTo>
                    <a:pt x="2787" y="3084"/>
                  </a:lnTo>
                  <a:cubicBezTo>
                    <a:pt x="2846" y="3036"/>
                    <a:pt x="2906" y="3000"/>
                    <a:pt x="2942" y="2953"/>
                  </a:cubicBezTo>
                  <a:cubicBezTo>
                    <a:pt x="3204" y="2715"/>
                    <a:pt x="3335" y="2381"/>
                    <a:pt x="3335" y="2024"/>
                  </a:cubicBezTo>
                  <a:lnTo>
                    <a:pt x="3335" y="1703"/>
                  </a:lnTo>
                  <a:lnTo>
                    <a:pt x="3406" y="1572"/>
                  </a:lnTo>
                  <a:cubicBezTo>
                    <a:pt x="3477" y="1417"/>
                    <a:pt x="3525" y="1238"/>
                    <a:pt x="3525" y="1072"/>
                  </a:cubicBezTo>
                  <a:lnTo>
                    <a:pt x="3525" y="179"/>
                  </a:lnTo>
                  <a:cubicBezTo>
                    <a:pt x="3525" y="95"/>
                    <a:pt x="3454" y="0"/>
                    <a:pt x="3347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0528;p86"/>
            <p:cNvSpPr/>
            <p:nvPr/>
          </p:nvSpPr>
          <p:spPr>
            <a:xfrm>
              <a:off x="1008115" y="2908813"/>
              <a:ext cx="223620" cy="188355"/>
            </a:xfrm>
            <a:custGeom>
              <a:avLst/>
              <a:gdLst/>
              <a:ahLst/>
              <a:cxnLst/>
              <a:rect l="l" t="t" r="r" b="b"/>
              <a:pathLst>
                <a:path w="7026" h="5918" extrusionOk="0">
                  <a:moveTo>
                    <a:pt x="560" y="0"/>
                  </a:moveTo>
                  <a:cubicBezTo>
                    <a:pt x="263" y="0"/>
                    <a:pt x="1" y="238"/>
                    <a:pt x="1" y="548"/>
                  </a:cubicBezTo>
                  <a:lnTo>
                    <a:pt x="1" y="5251"/>
                  </a:lnTo>
                  <a:cubicBezTo>
                    <a:pt x="1" y="5334"/>
                    <a:pt x="84" y="5429"/>
                    <a:pt x="179" y="5429"/>
                  </a:cubicBezTo>
                  <a:cubicBezTo>
                    <a:pt x="287" y="5429"/>
                    <a:pt x="358" y="5358"/>
                    <a:pt x="358" y="5251"/>
                  </a:cubicBezTo>
                  <a:lnTo>
                    <a:pt x="358" y="548"/>
                  </a:lnTo>
                  <a:cubicBezTo>
                    <a:pt x="358" y="441"/>
                    <a:pt x="453" y="357"/>
                    <a:pt x="560" y="357"/>
                  </a:cubicBezTo>
                  <a:lnTo>
                    <a:pt x="6478" y="357"/>
                  </a:lnTo>
                  <a:cubicBezTo>
                    <a:pt x="6585" y="357"/>
                    <a:pt x="6668" y="441"/>
                    <a:pt x="6668" y="548"/>
                  </a:cubicBezTo>
                  <a:lnTo>
                    <a:pt x="6668" y="5370"/>
                  </a:lnTo>
                  <a:cubicBezTo>
                    <a:pt x="6668" y="5477"/>
                    <a:pt x="6585" y="5560"/>
                    <a:pt x="6478" y="5560"/>
                  </a:cubicBezTo>
                  <a:lnTo>
                    <a:pt x="2525" y="5560"/>
                  </a:lnTo>
                  <a:cubicBezTo>
                    <a:pt x="2430" y="5560"/>
                    <a:pt x="2346" y="5632"/>
                    <a:pt x="2346" y="5739"/>
                  </a:cubicBezTo>
                  <a:cubicBezTo>
                    <a:pt x="2346" y="5846"/>
                    <a:pt x="2418" y="5917"/>
                    <a:pt x="2525" y="5917"/>
                  </a:cubicBezTo>
                  <a:lnTo>
                    <a:pt x="6478" y="5917"/>
                  </a:lnTo>
                  <a:cubicBezTo>
                    <a:pt x="6775" y="5917"/>
                    <a:pt x="7025" y="5679"/>
                    <a:pt x="7025" y="5370"/>
                  </a:cubicBezTo>
                  <a:lnTo>
                    <a:pt x="7025" y="548"/>
                  </a:lnTo>
                  <a:cubicBezTo>
                    <a:pt x="7025" y="226"/>
                    <a:pt x="6787" y="0"/>
                    <a:pt x="6490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0529;p86"/>
            <p:cNvSpPr/>
            <p:nvPr/>
          </p:nvSpPr>
          <p:spPr>
            <a:xfrm>
              <a:off x="1037301" y="2944046"/>
              <a:ext cx="165248" cy="105763"/>
            </a:xfrm>
            <a:custGeom>
              <a:avLst/>
              <a:gdLst/>
              <a:ahLst/>
              <a:cxnLst/>
              <a:rect l="l" t="t" r="r" b="b"/>
              <a:pathLst>
                <a:path w="5192" h="3323" extrusionOk="0">
                  <a:moveTo>
                    <a:pt x="4084" y="0"/>
                  </a:moveTo>
                  <a:cubicBezTo>
                    <a:pt x="4001" y="0"/>
                    <a:pt x="3906" y="84"/>
                    <a:pt x="3906" y="179"/>
                  </a:cubicBezTo>
                  <a:cubicBezTo>
                    <a:pt x="3906" y="286"/>
                    <a:pt x="3989" y="358"/>
                    <a:pt x="4084" y="358"/>
                  </a:cubicBezTo>
                  <a:lnTo>
                    <a:pt x="4596" y="358"/>
                  </a:lnTo>
                  <a:lnTo>
                    <a:pt x="2691" y="2263"/>
                  </a:lnTo>
                  <a:lnTo>
                    <a:pt x="1882" y="1465"/>
                  </a:lnTo>
                  <a:cubicBezTo>
                    <a:pt x="1846" y="1429"/>
                    <a:pt x="1801" y="1411"/>
                    <a:pt x="1758" y="1411"/>
                  </a:cubicBezTo>
                  <a:cubicBezTo>
                    <a:pt x="1715" y="1411"/>
                    <a:pt x="1673" y="1429"/>
                    <a:pt x="1644" y="1465"/>
                  </a:cubicBezTo>
                  <a:lnTo>
                    <a:pt x="72" y="3036"/>
                  </a:lnTo>
                  <a:cubicBezTo>
                    <a:pt x="1" y="3120"/>
                    <a:pt x="1" y="3215"/>
                    <a:pt x="72" y="3275"/>
                  </a:cubicBezTo>
                  <a:cubicBezTo>
                    <a:pt x="96" y="3310"/>
                    <a:pt x="143" y="3322"/>
                    <a:pt x="191" y="3322"/>
                  </a:cubicBezTo>
                  <a:cubicBezTo>
                    <a:pt x="239" y="3322"/>
                    <a:pt x="274" y="3310"/>
                    <a:pt x="310" y="3275"/>
                  </a:cubicBezTo>
                  <a:lnTo>
                    <a:pt x="1763" y="1822"/>
                  </a:lnTo>
                  <a:lnTo>
                    <a:pt x="2572" y="2620"/>
                  </a:lnTo>
                  <a:cubicBezTo>
                    <a:pt x="2608" y="2661"/>
                    <a:pt x="2653" y="2682"/>
                    <a:pt x="2696" y="2682"/>
                  </a:cubicBezTo>
                  <a:cubicBezTo>
                    <a:pt x="2739" y="2682"/>
                    <a:pt x="2781" y="2661"/>
                    <a:pt x="2810" y="2620"/>
                  </a:cubicBezTo>
                  <a:lnTo>
                    <a:pt x="4835" y="596"/>
                  </a:lnTo>
                  <a:lnTo>
                    <a:pt x="4835" y="1108"/>
                  </a:lnTo>
                  <a:cubicBezTo>
                    <a:pt x="4835" y="1191"/>
                    <a:pt x="4906" y="1286"/>
                    <a:pt x="5013" y="1286"/>
                  </a:cubicBezTo>
                  <a:cubicBezTo>
                    <a:pt x="5120" y="1286"/>
                    <a:pt x="5192" y="1215"/>
                    <a:pt x="5192" y="1108"/>
                  </a:cubicBezTo>
                  <a:lnTo>
                    <a:pt x="5192" y="179"/>
                  </a:lnTo>
                  <a:cubicBezTo>
                    <a:pt x="5192" y="84"/>
                    <a:pt x="5120" y="0"/>
                    <a:pt x="5013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" name="Google Shape;10530;p86"/>
          <p:cNvGrpSpPr/>
          <p:nvPr/>
        </p:nvGrpSpPr>
        <p:grpSpPr>
          <a:xfrm>
            <a:off x="1680109" y="5281226"/>
            <a:ext cx="1066043" cy="1118272"/>
            <a:chOff x="1749728" y="2894777"/>
            <a:chExt cx="386927" cy="363438"/>
          </a:xfrm>
        </p:grpSpPr>
        <p:sp>
          <p:nvSpPr>
            <p:cNvPr id="29" name="Google Shape;10531;p86"/>
            <p:cNvSpPr/>
            <p:nvPr/>
          </p:nvSpPr>
          <p:spPr>
            <a:xfrm>
              <a:off x="1809595" y="3025333"/>
              <a:ext cx="97424" cy="32432"/>
            </a:xfrm>
            <a:custGeom>
              <a:avLst/>
              <a:gdLst/>
              <a:ahLst/>
              <a:cxnLst/>
              <a:rect l="l" t="t" r="r" b="b"/>
              <a:pathLst>
                <a:path w="3061" h="1019" extrusionOk="0">
                  <a:moveTo>
                    <a:pt x="1208" y="0"/>
                  </a:moveTo>
                  <a:cubicBezTo>
                    <a:pt x="852" y="0"/>
                    <a:pt x="531" y="35"/>
                    <a:pt x="322" y="66"/>
                  </a:cubicBezTo>
                  <a:cubicBezTo>
                    <a:pt x="143" y="101"/>
                    <a:pt x="1" y="244"/>
                    <a:pt x="1" y="423"/>
                  </a:cubicBezTo>
                  <a:lnTo>
                    <a:pt x="1" y="840"/>
                  </a:lnTo>
                  <a:cubicBezTo>
                    <a:pt x="1" y="947"/>
                    <a:pt x="84" y="1018"/>
                    <a:pt x="179" y="1018"/>
                  </a:cubicBezTo>
                  <a:cubicBezTo>
                    <a:pt x="286" y="1018"/>
                    <a:pt x="358" y="947"/>
                    <a:pt x="358" y="840"/>
                  </a:cubicBezTo>
                  <a:lnTo>
                    <a:pt x="358" y="423"/>
                  </a:lnTo>
                  <a:cubicBezTo>
                    <a:pt x="358" y="423"/>
                    <a:pt x="358" y="411"/>
                    <a:pt x="382" y="411"/>
                  </a:cubicBezTo>
                  <a:cubicBezTo>
                    <a:pt x="549" y="383"/>
                    <a:pt x="870" y="340"/>
                    <a:pt x="1231" y="340"/>
                  </a:cubicBezTo>
                  <a:cubicBezTo>
                    <a:pt x="1330" y="340"/>
                    <a:pt x="1433" y="344"/>
                    <a:pt x="1536" y="351"/>
                  </a:cubicBezTo>
                  <a:cubicBezTo>
                    <a:pt x="2084" y="387"/>
                    <a:pt x="2489" y="530"/>
                    <a:pt x="2727" y="768"/>
                  </a:cubicBezTo>
                  <a:cubicBezTo>
                    <a:pt x="2763" y="804"/>
                    <a:pt x="2807" y="822"/>
                    <a:pt x="2852" y="822"/>
                  </a:cubicBezTo>
                  <a:cubicBezTo>
                    <a:pt x="2897" y="822"/>
                    <a:pt x="2941" y="804"/>
                    <a:pt x="2977" y="768"/>
                  </a:cubicBezTo>
                  <a:cubicBezTo>
                    <a:pt x="3060" y="709"/>
                    <a:pt x="3060" y="590"/>
                    <a:pt x="2977" y="530"/>
                  </a:cubicBezTo>
                  <a:cubicBezTo>
                    <a:pt x="2554" y="107"/>
                    <a:pt x="1828" y="0"/>
                    <a:pt x="1208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0532;p86"/>
            <p:cNvSpPr/>
            <p:nvPr/>
          </p:nvSpPr>
          <p:spPr>
            <a:xfrm>
              <a:off x="1749728" y="2974346"/>
              <a:ext cx="216777" cy="283869"/>
            </a:xfrm>
            <a:custGeom>
              <a:avLst/>
              <a:gdLst/>
              <a:ahLst/>
              <a:cxnLst/>
              <a:rect l="l" t="t" r="r" b="b"/>
              <a:pathLst>
                <a:path w="6811" h="8919" extrusionOk="0">
                  <a:moveTo>
                    <a:pt x="5311" y="334"/>
                  </a:moveTo>
                  <a:lnTo>
                    <a:pt x="5311" y="2061"/>
                  </a:lnTo>
                  <a:cubicBezTo>
                    <a:pt x="5311" y="2311"/>
                    <a:pt x="5251" y="2561"/>
                    <a:pt x="5132" y="2799"/>
                  </a:cubicBezTo>
                  <a:cubicBezTo>
                    <a:pt x="5120" y="2835"/>
                    <a:pt x="5120" y="2846"/>
                    <a:pt x="5120" y="2882"/>
                  </a:cubicBezTo>
                  <a:lnTo>
                    <a:pt x="5120" y="3382"/>
                  </a:lnTo>
                  <a:cubicBezTo>
                    <a:pt x="5120" y="3858"/>
                    <a:pt x="4918" y="4311"/>
                    <a:pt x="4560" y="4644"/>
                  </a:cubicBezTo>
                  <a:cubicBezTo>
                    <a:pt x="4227" y="4955"/>
                    <a:pt x="3811" y="5111"/>
                    <a:pt x="3369" y="5111"/>
                  </a:cubicBezTo>
                  <a:cubicBezTo>
                    <a:pt x="3338" y="5111"/>
                    <a:pt x="3306" y="5110"/>
                    <a:pt x="3275" y="5109"/>
                  </a:cubicBezTo>
                  <a:cubicBezTo>
                    <a:pt x="2382" y="5061"/>
                    <a:pt x="1679" y="4275"/>
                    <a:pt x="1679" y="3323"/>
                  </a:cubicBezTo>
                  <a:lnTo>
                    <a:pt x="1679" y="2882"/>
                  </a:lnTo>
                  <a:cubicBezTo>
                    <a:pt x="1679" y="2846"/>
                    <a:pt x="1679" y="2823"/>
                    <a:pt x="1667" y="2799"/>
                  </a:cubicBezTo>
                  <a:cubicBezTo>
                    <a:pt x="1548" y="2561"/>
                    <a:pt x="1489" y="2311"/>
                    <a:pt x="1489" y="2061"/>
                  </a:cubicBezTo>
                  <a:lnTo>
                    <a:pt x="1489" y="1668"/>
                  </a:lnTo>
                  <a:cubicBezTo>
                    <a:pt x="1489" y="930"/>
                    <a:pt x="2096" y="334"/>
                    <a:pt x="2822" y="334"/>
                  </a:cubicBezTo>
                  <a:close/>
                  <a:moveTo>
                    <a:pt x="4358" y="5240"/>
                  </a:moveTo>
                  <a:lnTo>
                    <a:pt x="4358" y="5573"/>
                  </a:lnTo>
                  <a:lnTo>
                    <a:pt x="3406" y="6228"/>
                  </a:lnTo>
                  <a:lnTo>
                    <a:pt x="2441" y="5573"/>
                  </a:lnTo>
                  <a:lnTo>
                    <a:pt x="2441" y="5240"/>
                  </a:lnTo>
                  <a:cubicBezTo>
                    <a:pt x="2691" y="5371"/>
                    <a:pt x="2977" y="5466"/>
                    <a:pt x="3251" y="5478"/>
                  </a:cubicBezTo>
                  <a:lnTo>
                    <a:pt x="3394" y="5478"/>
                  </a:lnTo>
                  <a:cubicBezTo>
                    <a:pt x="3727" y="5478"/>
                    <a:pt x="4060" y="5406"/>
                    <a:pt x="4358" y="5240"/>
                  </a:cubicBezTo>
                  <a:close/>
                  <a:moveTo>
                    <a:pt x="2286" y="5883"/>
                  </a:moveTo>
                  <a:lnTo>
                    <a:pt x="3120" y="6466"/>
                  </a:lnTo>
                  <a:lnTo>
                    <a:pt x="2679" y="6906"/>
                  </a:lnTo>
                  <a:lnTo>
                    <a:pt x="2655" y="6906"/>
                  </a:lnTo>
                  <a:lnTo>
                    <a:pt x="2108" y="6073"/>
                  </a:lnTo>
                  <a:lnTo>
                    <a:pt x="2286" y="5883"/>
                  </a:lnTo>
                  <a:close/>
                  <a:moveTo>
                    <a:pt x="4525" y="5883"/>
                  </a:moveTo>
                  <a:lnTo>
                    <a:pt x="4703" y="6073"/>
                  </a:lnTo>
                  <a:lnTo>
                    <a:pt x="4144" y="6906"/>
                  </a:lnTo>
                  <a:lnTo>
                    <a:pt x="4132" y="6906"/>
                  </a:lnTo>
                  <a:lnTo>
                    <a:pt x="3691" y="6466"/>
                  </a:lnTo>
                  <a:lnTo>
                    <a:pt x="4525" y="5883"/>
                  </a:lnTo>
                  <a:close/>
                  <a:moveTo>
                    <a:pt x="2834" y="1"/>
                  </a:moveTo>
                  <a:cubicBezTo>
                    <a:pt x="1905" y="1"/>
                    <a:pt x="1143" y="763"/>
                    <a:pt x="1143" y="1703"/>
                  </a:cubicBezTo>
                  <a:lnTo>
                    <a:pt x="1143" y="2084"/>
                  </a:lnTo>
                  <a:cubicBezTo>
                    <a:pt x="1143" y="2382"/>
                    <a:pt x="1203" y="2680"/>
                    <a:pt x="1334" y="2954"/>
                  </a:cubicBezTo>
                  <a:lnTo>
                    <a:pt x="1334" y="3358"/>
                  </a:lnTo>
                  <a:cubicBezTo>
                    <a:pt x="1334" y="4025"/>
                    <a:pt x="1631" y="4620"/>
                    <a:pt x="2096" y="5025"/>
                  </a:cubicBezTo>
                  <a:lnTo>
                    <a:pt x="2096" y="5621"/>
                  </a:lnTo>
                  <a:lnTo>
                    <a:pt x="1762" y="5954"/>
                  </a:lnTo>
                  <a:cubicBezTo>
                    <a:pt x="1739" y="6002"/>
                    <a:pt x="1703" y="6049"/>
                    <a:pt x="1727" y="6097"/>
                  </a:cubicBezTo>
                  <a:lnTo>
                    <a:pt x="619" y="6490"/>
                  </a:lnTo>
                  <a:cubicBezTo>
                    <a:pt x="250" y="6633"/>
                    <a:pt x="0" y="6990"/>
                    <a:pt x="0" y="7371"/>
                  </a:cubicBezTo>
                  <a:lnTo>
                    <a:pt x="0" y="8740"/>
                  </a:lnTo>
                  <a:cubicBezTo>
                    <a:pt x="0" y="8847"/>
                    <a:pt x="72" y="8919"/>
                    <a:pt x="179" y="8919"/>
                  </a:cubicBezTo>
                  <a:cubicBezTo>
                    <a:pt x="274" y="8919"/>
                    <a:pt x="358" y="8847"/>
                    <a:pt x="358" y="8740"/>
                  </a:cubicBezTo>
                  <a:lnTo>
                    <a:pt x="358" y="7371"/>
                  </a:lnTo>
                  <a:cubicBezTo>
                    <a:pt x="358" y="7133"/>
                    <a:pt x="500" y="6906"/>
                    <a:pt x="739" y="6823"/>
                  </a:cubicBezTo>
                  <a:lnTo>
                    <a:pt x="1905" y="6406"/>
                  </a:lnTo>
                  <a:lnTo>
                    <a:pt x="2382" y="7121"/>
                  </a:lnTo>
                  <a:cubicBezTo>
                    <a:pt x="2441" y="7204"/>
                    <a:pt x="2536" y="7264"/>
                    <a:pt x="2644" y="7287"/>
                  </a:cubicBezTo>
                  <a:lnTo>
                    <a:pt x="2679" y="7287"/>
                  </a:lnTo>
                  <a:cubicBezTo>
                    <a:pt x="2774" y="7287"/>
                    <a:pt x="2870" y="7240"/>
                    <a:pt x="2929" y="7180"/>
                  </a:cubicBezTo>
                  <a:lnTo>
                    <a:pt x="3227" y="6883"/>
                  </a:lnTo>
                  <a:lnTo>
                    <a:pt x="3227" y="8740"/>
                  </a:lnTo>
                  <a:cubicBezTo>
                    <a:pt x="3227" y="8847"/>
                    <a:pt x="3298" y="8919"/>
                    <a:pt x="3406" y="8919"/>
                  </a:cubicBezTo>
                  <a:cubicBezTo>
                    <a:pt x="3513" y="8919"/>
                    <a:pt x="3584" y="8847"/>
                    <a:pt x="3584" y="8740"/>
                  </a:cubicBezTo>
                  <a:lnTo>
                    <a:pt x="3584" y="6883"/>
                  </a:lnTo>
                  <a:lnTo>
                    <a:pt x="3882" y="7180"/>
                  </a:lnTo>
                  <a:cubicBezTo>
                    <a:pt x="3953" y="7252"/>
                    <a:pt x="4048" y="7287"/>
                    <a:pt x="4132" y="7287"/>
                  </a:cubicBezTo>
                  <a:lnTo>
                    <a:pt x="4168" y="7287"/>
                  </a:lnTo>
                  <a:cubicBezTo>
                    <a:pt x="4263" y="7264"/>
                    <a:pt x="4370" y="7204"/>
                    <a:pt x="4429" y="7121"/>
                  </a:cubicBezTo>
                  <a:lnTo>
                    <a:pt x="4906" y="6406"/>
                  </a:lnTo>
                  <a:lnTo>
                    <a:pt x="6073" y="6823"/>
                  </a:lnTo>
                  <a:cubicBezTo>
                    <a:pt x="6287" y="6906"/>
                    <a:pt x="6454" y="7121"/>
                    <a:pt x="6454" y="7371"/>
                  </a:cubicBezTo>
                  <a:lnTo>
                    <a:pt x="6454" y="8740"/>
                  </a:lnTo>
                  <a:cubicBezTo>
                    <a:pt x="6454" y="8847"/>
                    <a:pt x="6525" y="8919"/>
                    <a:pt x="6632" y="8919"/>
                  </a:cubicBezTo>
                  <a:cubicBezTo>
                    <a:pt x="6739" y="8919"/>
                    <a:pt x="6811" y="8847"/>
                    <a:pt x="6811" y="8740"/>
                  </a:cubicBezTo>
                  <a:lnTo>
                    <a:pt x="6811" y="7371"/>
                  </a:lnTo>
                  <a:cubicBezTo>
                    <a:pt x="6811" y="6954"/>
                    <a:pt x="6573" y="6609"/>
                    <a:pt x="6203" y="6478"/>
                  </a:cubicBezTo>
                  <a:lnTo>
                    <a:pt x="5096" y="6073"/>
                  </a:lnTo>
                  <a:cubicBezTo>
                    <a:pt x="5096" y="6037"/>
                    <a:pt x="5084" y="5966"/>
                    <a:pt x="5060" y="5942"/>
                  </a:cubicBezTo>
                  <a:lnTo>
                    <a:pt x="4727" y="5597"/>
                  </a:lnTo>
                  <a:lnTo>
                    <a:pt x="4727" y="5025"/>
                  </a:lnTo>
                  <a:cubicBezTo>
                    <a:pt x="4763" y="4990"/>
                    <a:pt x="4799" y="4966"/>
                    <a:pt x="4834" y="4930"/>
                  </a:cubicBezTo>
                  <a:cubicBezTo>
                    <a:pt x="5251" y="4549"/>
                    <a:pt x="5489" y="3978"/>
                    <a:pt x="5489" y="3418"/>
                  </a:cubicBezTo>
                  <a:lnTo>
                    <a:pt x="5489" y="2954"/>
                  </a:lnTo>
                  <a:cubicBezTo>
                    <a:pt x="5608" y="2680"/>
                    <a:pt x="5680" y="2382"/>
                    <a:pt x="5680" y="2084"/>
                  </a:cubicBezTo>
                  <a:lnTo>
                    <a:pt x="5680" y="179"/>
                  </a:lnTo>
                  <a:cubicBezTo>
                    <a:pt x="5680" y="84"/>
                    <a:pt x="5608" y="1"/>
                    <a:pt x="5501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0533;p86"/>
            <p:cNvSpPr/>
            <p:nvPr/>
          </p:nvSpPr>
          <p:spPr>
            <a:xfrm>
              <a:off x="1785725" y="3222186"/>
              <a:ext cx="11394" cy="35647"/>
            </a:xfrm>
            <a:custGeom>
              <a:avLst/>
              <a:gdLst/>
              <a:ahLst/>
              <a:cxnLst/>
              <a:rect l="l" t="t" r="r" b="b"/>
              <a:pathLst>
                <a:path w="358" h="1120" extrusionOk="0">
                  <a:moveTo>
                    <a:pt x="179" y="0"/>
                  </a:moveTo>
                  <a:cubicBezTo>
                    <a:pt x="72" y="0"/>
                    <a:pt x="0" y="72"/>
                    <a:pt x="0" y="179"/>
                  </a:cubicBezTo>
                  <a:lnTo>
                    <a:pt x="0" y="941"/>
                  </a:lnTo>
                  <a:cubicBezTo>
                    <a:pt x="0" y="1048"/>
                    <a:pt x="72" y="1120"/>
                    <a:pt x="179" y="1120"/>
                  </a:cubicBezTo>
                  <a:cubicBezTo>
                    <a:pt x="274" y="1120"/>
                    <a:pt x="358" y="1048"/>
                    <a:pt x="358" y="941"/>
                  </a:cubicBezTo>
                  <a:lnTo>
                    <a:pt x="358" y="179"/>
                  </a:lnTo>
                  <a:cubicBezTo>
                    <a:pt x="358" y="72"/>
                    <a:pt x="274" y="0"/>
                    <a:pt x="179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534;p86"/>
            <p:cNvSpPr/>
            <p:nvPr/>
          </p:nvSpPr>
          <p:spPr>
            <a:xfrm>
              <a:off x="1919114" y="3222186"/>
              <a:ext cx="11394" cy="35647"/>
            </a:xfrm>
            <a:custGeom>
              <a:avLst/>
              <a:gdLst/>
              <a:ahLst/>
              <a:cxnLst/>
              <a:rect l="l" t="t" r="r" b="b"/>
              <a:pathLst>
                <a:path w="358" h="1120" extrusionOk="0">
                  <a:moveTo>
                    <a:pt x="179" y="0"/>
                  </a:moveTo>
                  <a:cubicBezTo>
                    <a:pt x="72" y="0"/>
                    <a:pt x="0" y="72"/>
                    <a:pt x="0" y="179"/>
                  </a:cubicBezTo>
                  <a:lnTo>
                    <a:pt x="0" y="941"/>
                  </a:lnTo>
                  <a:cubicBezTo>
                    <a:pt x="0" y="1048"/>
                    <a:pt x="72" y="1120"/>
                    <a:pt x="179" y="1120"/>
                  </a:cubicBezTo>
                  <a:cubicBezTo>
                    <a:pt x="286" y="1120"/>
                    <a:pt x="358" y="1048"/>
                    <a:pt x="358" y="941"/>
                  </a:cubicBezTo>
                  <a:lnTo>
                    <a:pt x="358" y="179"/>
                  </a:lnTo>
                  <a:cubicBezTo>
                    <a:pt x="358" y="72"/>
                    <a:pt x="274" y="0"/>
                    <a:pt x="179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0535;p86"/>
            <p:cNvSpPr/>
            <p:nvPr/>
          </p:nvSpPr>
          <p:spPr>
            <a:xfrm>
              <a:off x="1956257" y="2931156"/>
              <a:ext cx="180398" cy="188737"/>
            </a:xfrm>
            <a:custGeom>
              <a:avLst/>
              <a:gdLst/>
              <a:ahLst/>
              <a:cxnLst/>
              <a:rect l="l" t="t" r="r" b="b"/>
              <a:pathLst>
                <a:path w="5668" h="5930" extrusionOk="0">
                  <a:moveTo>
                    <a:pt x="738" y="1"/>
                  </a:moveTo>
                  <a:cubicBezTo>
                    <a:pt x="322" y="1"/>
                    <a:pt x="0" y="346"/>
                    <a:pt x="0" y="751"/>
                  </a:cubicBezTo>
                  <a:lnTo>
                    <a:pt x="0" y="3799"/>
                  </a:lnTo>
                  <a:cubicBezTo>
                    <a:pt x="0" y="4215"/>
                    <a:pt x="334" y="4549"/>
                    <a:pt x="738" y="4549"/>
                  </a:cubicBezTo>
                  <a:lnTo>
                    <a:pt x="1084" y="4549"/>
                  </a:lnTo>
                  <a:lnTo>
                    <a:pt x="810" y="5585"/>
                  </a:lnTo>
                  <a:cubicBezTo>
                    <a:pt x="786" y="5704"/>
                    <a:pt x="834" y="5811"/>
                    <a:pt x="929" y="5882"/>
                  </a:cubicBezTo>
                  <a:cubicBezTo>
                    <a:pt x="977" y="5918"/>
                    <a:pt x="1036" y="5930"/>
                    <a:pt x="1084" y="5930"/>
                  </a:cubicBezTo>
                  <a:cubicBezTo>
                    <a:pt x="1143" y="5930"/>
                    <a:pt x="1203" y="5918"/>
                    <a:pt x="1250" y="5870"/>
                  </a:cubicBezTo>
                  <a:lnTo>
                    <a:pt x="3072" y="4525"/>
                  </a:lnTo>
                  <a:lnTo>
                    <a:pt x="4918" y="4525"/>
                  </a:lnTo>
                  <a:cubicBezTo>
                    <a:pt x="5334" y="4525"/>
                    <a:pt x="5668" y="4192"/>
                    <a:pt x="5668" y="3787"/>
                  </a:cubicBezTo>
                  <a:lnTo>
                    <a:pt x="5668" y="751"/>
                  </a:lnTo>
                  <a:cubicBezTo>
                    <a:pt x="5656" y="334"/>
                    <a:pt x="5322" y="12"/>
                    <a:pt x="4906" y="12"/>
                  </a:cubicBezTo>
                  <a:lnTo>
                    <a:pt x="3953" y="12"/>
                  </a:lnTo>
                  <a:cubicBezTo>
                    <a:pt x="3846" y="12"/>
                    <a:pt x="3775" y="84"/>
                    <a:pt x="3775" y="191"/>
                  </a:cubicBezTo>
                  <a:cubicBezTo>
                    <a:pt x="3775" y="286"/>
                    <a:pt x="3846" y="370"/>
                    <a:pt x="3953" y="370"/>
                  </a:cubicBezTo>
                  <a:lnTo>
                    <a:pt x="4906" y="370"/>
                  </a:lnTo>
                  <a:cubicBezTo>
                    <a:pt x="5132" y="370"/>
                    <a:pt x="5299" y="548"/>
                    <a:pt x="5299" y="751"/>
                  </a:cubicBezTo>
                  <a:lnTo>
                    <a:pt x="5299" y="3799"/>
                  </a:lnTo>
                  <a:cubicBezTo>
                    <a:pt x="5299" y="4025"/>
                    <a:pt x="5120" y="4192"/>
                    <a:pt x="4906" y="4192"/>
                  </a:cubicBezTo>
                  <a:lnTo>
                    <a:pt x="3001" y="4192"/>
                  </a:lnTo>
                  <a:cubicBezTo>
                    <a:pt x="2953" y="4192"/>
                    <a:pt x="2929" y="4203"/>
                    <a:pt x="2893" y="4215"/>
                  </a:cubicBezTo>
                  <a:lnTo>
                    <a:pt x="1203" y="5454"/>
                  </a:lnTo>
                  <a:lnTo>
                    <a:pt x="1203" y="5454"/>
                  </a:lnTo>
                  <a:lnTo>
                    <a:pt x="1465" y="4418"/>
                  </a:lnTo>
                  <a:cubicBezTo>
                    <a:pt x="1489" y="4358"/>
                    <a:pt x="1465" y="4311"/>
                    <a:pt x="1441" y="4263"/>
                  </a:cubicBezTo>
                  <a:cubicBezTo>
                    <a:pt x="1405" y="4215"/>
                    <a:pt x="1346" y="4192"/>
                    <a:pt x="1310" y="4192"/>
                  </a:cubicBezTo>
                  <a:lnTo>
                    <a:pt x="738" y="4192"/>
                  </a:lnTo>
                  <a:cubicBezTo>
                    <a:pt x="512" y="4192"/>
                    <a:pt x="357" y="4013"/>
                    <a:pt x="357" y="3799"/>
                  </a:cubicBezTo>
                  <a:lnTo>
                    <a:pt x="357" y="751"/>
                  </a:lnTo>
                  <a:cubicBezTo>
                    <a:pt x="357" y="524"/>
                    <a:pt x="536" y="370"/>
                    <a:pt x="738" y="370"/>
                  </a:cubicBezTo>
                  <a:lnTo>
                    <a:pt x="1691" y="370"/>
                  </a:lnTo>
                  <a:cubicBezTo>
                    <a:pt x="1798" y="370"/>
                    <a:pt x="1870" y="286"/>
                    <a:pt x="1870" y="179"/>
                  </a:cubicBezTo>
                  <a:cubicBezTo>
                    <a:pt x="1870" y="84"/>
                    <a:pt x="1798" y="1"/>
                    <a:pt x="1691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0536;p86"/>
            <p:cNvSpPr/>
            <p:nvPr/>
          </p:nvSpPr>
          <p:spPr>
            <a:xfrm>
              <a:off x="2027487" y="2894777"/>
              <a:ext cx="36029" cy="108786"/>
            </a:xfrm>
            <a:custGeom>
              <a:avLst/>
              <a:gdLst/>
              <a:ahLst/>
              <a:cxnLst/>
              <a:rect l="l" t="t" r="r" b="b"/>
              <a:pathLst>
                <a:path w="1132" h="3418" extrusionOk="0">
                  <a:moveTo>
                    <a:pt x="775" y="358"/>
                  </a:moveTo>
                  <a:lnTo>
                    <a:pt x="596" y="3049"/>
                  </a:lnTo>
                  <a:lnTo>
                    <a:pt x="560" y="3049"/>
                  </a:lnTo>
                  <a:lnTo>
                    <a:pt x="394" y="358"/>
                  </a:lnTo>
                  <a:close/>
                  <a:moveTo>
                    <a:pt x="179" y="1"/>
                  </a:moveTo>
                  <a:cubicBezTo>
                    <a:pt x="143" y="1"/>
                    <a:pt x="96" y="24"/>
                    <a:pt x="48" y="60"/>
                  </a:cubicBezTo>
                  <a:cubicBezTo>
                    <a:pt x="24" y="96"/>
                    <a:pt x="1" y="155"/>
                    <a:pt x="1" y="203"/>
                  </a:cubicBezTo>
                  <a:lnTo>
                    <a:pt x="203" y="3251"/>
                  </a:lnTo>
                  <a:cubicBezTo>
                    <a:pt x="203" y="3334"/>
                    <a:pt x="286" y="3418"/>
                    <a:pt x="382" y="3418"/>
                  </a:cubicBezTo>
                  <a:lnTo>
                    <a:pt x="763" y="3418"/>
                  </a:lnTo>
                  <a:cubicBezTo>
                    <a:pt x="858" y="3418"/>
                    <a:pt x="941" y="3334"/>
                    <a:pt x="941" y="3251"/>
                  </a:cubicBezTo>
                  <a:lnTo>
                    <a:pt x="1132" y="203"/>
                  </a:lnTo>
                  <a:cubicBezTo>
                    <a:pt x="1132" y="155"/>
                    <a:pt x="1120" y="96"/>
                    <a:pt x="1072" y="60"/>
                  </a:cubicBezTo>
                  <a:cubicBezTo>
                    <a:pt x="1048" y="36"/>
                    <a:pt x="1001" y="1"/>
                    <a:pt x="941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537;p86"/>
            <p:cNvSpPr/>
            <p:nvPr/>
          </p:nvSpPr>
          <p:spPr>
            <a:xfrm>
              <a:off x="2027487" y="3009992"/>
              <a:ext cx="36029" cy="36029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345"/>
                  </a:moveTo>
                  <a:cubicBezTo>
                    <a:pt x="691" y="345"/>
                    <a:pt x="775" y="429"/>
                    <a:pt x="775" y="548"/>
                  </a:cubicBezTo>
                  <a:cubicBezTo>
                    <a:pt x="775" y="667"/>
                    <a:pt x="691" y="762"/>
                    <a:pt x="572" y="762"/>
                  </a:cubicBezTo>
                  <a:cubicBezTo>
                    <a:pt x="453" y="762"/>
                    <a:pt x="358" y="667"/>
                    <a:pt x="358" y="548"/>
                  </a:cubicBezTo>
                  <a:cubicBezTo>
                    <a:pt x="358" y="429"/>
                    <a:pt x="453" y="345"/>
                    <a:pt x="572" y="345"/>
                  </a:cubicBezTo>
                  <a:close/>
                  <a:moveTo>
                    <a:pt x="572" y="0"/>
                  </a:moveTo>
                  <a:cubicBezTo>
                    <a:pt x="263" y="0"/>
                    <a:pt x="1" y="250"/>
                    <a:pt x="1" y="572"/>
                  </a:cubicBezTo>
                  <a:cubicBezTo>
                    <a:pt x="1" y="881"/>
                    <a:pt x="263" y="1131"/>
                    <a:pt x="572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" name="Google Shape;10446;p86"/>
          <p:cNvGrpSpPr/>
          <p:nvPr/>
        </p:nvGrpSpPr>
        <p:grpSpPr>
          <a:xfrm>
            <a:off x="3546187" y="5494080"/>
            <a:ext cx="1029929" cy="937392"/>
            <a:chOff x="2661459" y="2015001"/>
            <a:chExt cx="322508" cy="273494"/>
          </a:xfrm>
        </p:grpSpPr>
        <p:sp>
          <p:nvSpPr>
            <p:cNvPr id="37" name="Google Shape;10447;p86"/>
            <p:cNvSpPr/>
            <p:nvPr/>
          </p:nvSpPr>
          <p:spPr>
            <a:xfrm>
              <a:off x="2661459" y="2028878"/>
              <a:ext cx="322508" cy="259617"/>
            </a:xfrm>
            <a:custGeom>
              <a:avLst/>
              <a:gdLst/>
              <a:ahLst/>
              <a:cxnLst/>
              <a:rect l="l" t="t" r="r" b="b"/>
              <a:pathLst>
                <a:path w="10133" h="8157" extrusionOk="0">
                  <a:moveTo>
                    <a:pt x="6156" y="2227"/>
                  </a:moveTo>
                  <a:lnTo>
                    <a:pt x="6966" y="2489"/>
                  </a:lnTo>
                  <a:cubicBezTo>
                    <a:pt x="6975" y="2492"/>
                    <a:pt x="6987" y="2494"/>
                    <a:pt x="6999" y="2494"/>
                  </a:cubicBezTo>
                  <a:cubicBezTo>
                    <a:pt x="7032" y="2494"/>
                    <a:pt x="7071" y="2483"/>
                    <a:pt x="7097" y="2465"/>
                  </a:cubicBezTo>
                  <a:lnTo>
                    <a:pt x="7347" y="2263"/>
                  </a:lnTo>
                  <a:lnTo>
                    <a:pt x="9121" y="4585"/>
                  </a:lnTo>
                  <a:lnTo>
                    <a:pt x="8847" y="4799"/>
                  </a:lnTo>
                  <a:cubicBezTo>
                    <a:pt x="8835" y="4787"/>
                    <a:pt x="8811" y="4763"/>
                    <a:pt x="8799" y="4763"/>
                  </a:cubicBezTo>
                  <a:lnTo>
                    <a:pt x="5728" y="3096"/>
                  </a:lnTo>
                  <a:lnTo>
                    <a:pt x="5847" y="2918"/>
                  </a:lnTo>
                  <a:cubicBezTo>
                    <a:pt x="5894" y="2846"/>
                    <a:pt x="5859" y="2763"/>
                    <a:pt x="5799" y="2715"/>
                  </a:cubicBezTo>
                  <a:cubicBezTo>
                    <a:pt x="5776" y="2700"/>
                    <a:pt x="5750" y="2693"/>
                    <a:pt x="5725" y="2693"/>
                  </a:cubicBezTo>
                  <a:cubicBezTo>
                    <a:pt x="5672" y="2693"/>
                    <a:pt x="5621" y="2723"/>
                    <a:pt x="5597" y="2763"/>
                  </a:cubicBezTo>
                  <a:lnTo>
                    <a:pt x="5263" y="3263"/>
                  </a:lnTo>
                  <a:cubicBezTo>
                    <a:pt x="5251" y="3299"/>
                    <a:pt x="5240" y="3311"/>
                    <a:pt x="5240" y="3335"/>
                  </a:cubicBezTo>
                  <a:lnTo>
                    <a:pt x="5240" y="4609"/>
                  </a:lnTo>
                  <a:cubicBezTo>
                    <a:pt x="5240" y="4870"/>
                    <a:pt x="5013" y="5085"/>
                    <a:pt x="4763" y="5085"/>
                  </a:cubicBezTo>
                  <a:cubicBezTo>
                    <a:pt x="4489" y="5085"/>
                    <a:pt x="4287" y="4859"/>
                    <a:pt x="4287" y="4609"/>
                  </a:cubicBezTo>
                  <a:lnTo>
                    <a:pt x="4287" y="3358"/>
                  </a:lnTo>
                  <a:lnTo>
                    <a:pt x="4561" y="2227"/>
                  </a:lnTo>
                  <a:close/>
                  <a:moveTo>
                    <a:pt x="2620" y="1727"/>
                  </a:moveTo>
                  <a:lnTo>
                    <a:pt x="2858" y="1870"/>
                  </a:lnTo>
                  <a:lnTo>
                    <a:pt x="906" y="5228"/>
                  </a:lnTo>
                  <a:lnTo>
                    <a:pt x="668" y="5097"/>
                  </a:lnTo>
                  <a:lnTo>
                    <a:pt x="2620" y="1727"/>
                  </a:lnTo>
                  <a:close/>
                  <a:moveTo>
                    <a:pt x="3108" y="4656"/>
                  </a:moveTo>
                  <a:cubicBezTo>
                    <a:pt x="3215" y="4656"/>
                    <a:pt x="3299" y="4704"/>
                    <a:pt x="3358" y="4799"/>
                  </a:cubicBezTo>
                  <a:cubicBezTo>
                    <a:pt x="3465" y="4942"/>
                    <a:pt x="3442" y="5156"/>
                    <a:pt x="3287" y="5251"/>
                  </a:cubicBezTo>
                  <a:lnTo>
                    <a:pt x="2263" y="6013"/>
                  </a:lnTo>
                  <a:cubicBezTo>
                    <a:pt x="2200" y="6057"/>
                    <a:pt x="2130" y="6079"/>
                    <a:pt x="2062" y="6079"/>
                  </a:cubicBezTo>
                  <a:cubicBezTo>
                    <a:pt x="1964" y="6079"/>
                    <a:pt x="1869" y="6033"/>
                    <a:pt x="1799" y="5942"/>
                  </a:cubicBezTo>
                  <a:cubicBezTo>
                    <a:pt x="1691" y="5799"/>
                    <a:pt x="1727" y="5597"/>
                    <a:pt x="1870" y="5478"/>
                  </a:cubicBezTo>
                  <a:lnTo>
                    <a:pt x="2918" y="4716"/>
                  </a:lnTo>
                  <a:cubicBezTo>
                    <a:pt x="2977" y="4680"/>
                    <a:pt x="3037" y="4656"/>
                    <a:pt x="3108" y="4656"/>
                  </a:cubicBezTo>
                  <a:close/>
                  <a:moveTo>
                    <a:pt x="3739" y="5418"/>
                  </a:moveTo>
                  <a:cubicBezTo>
                    <a:pt x="3823" y="5418"/>
                    <a:pt x="3918" y="5478"/>
                    <a:pt x="3977" y="5549"/>
                  </a:cubicBezTo>
                  <a:cubicBezTo>
                    <a:pt x="4073" y="5704"/>
                    <a:pt x="4049" y="5906"/>
                    <a:pt x="3894" y="6013"/>
                  </a:cubicBezTo>
                  <a:lnTo>
                    <a:pt x="3084" y="6609"/>
                  </a:lnTo>
                  <a:cubicBezTo>
                    <a:pt x="3021" y="6653"/>
                    <a:pt x="2952" y="6675"/>
                    <a:pt x="2885" y="6675"/>
                  </a:cubicBezTo>
                  <a:cubicBezTo>
                    <a:pt x="2788" y="6675"/>
                    <a:pt x="2695" y="6629"/>
                    <a:pt x="2632" y="6537"/>
                  </a:cubicBezTo>
                  <a:cubicBezTo>
                    <a:pt x="2525" y="6394"/>
                    <a:pt x="2561" y="6180"/>
                    <a:pt x="2703" y="6073"/>
                  </a:cubicBezTo>
                  <a:lnTo>
                    <a:pt x="3489" y="5513"/>
                  </a:lnTo>
                  <a:cubicBezTo>
                    <a:pt x="3525" y="5490"/>
                    <a:pt x="3549" y="5466"/>
                    <a:pt x="3585" y="5454"/>
                  </a:cubicBezTo>
                  <a:cubicBezTo>
                    <a:pt x="3632" y="5430"/>
                    <a:pt x="3680" y="5418"/>
                    <a:pt x="3739" y="5418"/>
                  </a:cubicBezTo>
                  <a:close/>
                  <a:moveTo>
                    <a:pt x="4269" y="6177"/>
                  </a:moveTo>
                  <a:cubicBezTo>
                    <a:pt x="4367" y="6177"/>
                    <a:pt x="4461" y="6221"/>
                    <a:pt x="4525" y="6299"/>
                  </a:cubicBezTo>
                  <a:cubicBezTo>
                    <a:pt x="4632" y="6442"/>
                    <a:pt x="4597" y="6656"/>
                    <a:pt x="4454" y="6764"/>
                  </a:cubicBezTo>
                  <a:lnTo>
                    <a:pt x="3882" y="7192"/>
                  </a:lnTo>
                  <a:cubicBezTo>
                    <a:pt x="3823" y="7232"/>
                    <a:pt x="3747" y="7255"/>
                    <a:pt x="3683" y="7255"/>
                  </a:cubicBezTo>
                  <a:cubicBezTo>
                    <a:pt x="3669" y="7255"/>
                    <a:pt x="3656" y="7254"/>
                    <a:pt x="3644" y="7252"/>
                  </a:cubicBezTo>
                  <a:cubicBezTo>
                    <a:pt x="3549" y="7240"/>
                    <a:pt x="3477" y="7192"/>
                    <a:pt x="3442" y="7121"/>
                  </a:cubicBezTo>
                  <a:cubicBezTo>
                    <a:pt x="3335" y="6966"/>
                    <a:pt x="3358" y="6775"/>
                    <a:pt x="3513" y="6656"/>
                  </a:cubicBezTo>
                  <a:lnTo>
                    <a:pt x="4061" y="6252"/>
                  </a:lnTo>
                  <a:lnTo>
                    <a:pt x="4073" y="6240"/>
                  </a:lnTo>
                  <a:cubicBezTo>
                    <a:pt x="4135" y="6197"/>
                    <a:pt x="4203" y="6177"/>
                    <a:pt x="4269" y="6177"/>
                  </a:cubicBezTo>
                  <a:close/>
                  <a:moveTo>
                    <a:pt x="2799" y="2549"/>
                  </a:moveTo>
                  <a:lnTo>
                    <a:pt x="3061" y="2715"/>
                  </a:lnTo>
                  <a:cubicBezTo>
                    <a:pt x="3086" y="2724"/>
                    <a:pt x="3105" y="2732"/>
                    <a:pt x="3127" y="2732"/>
                  </a:cubicBezTo>
                  <a:cubicBezTo>
                    <a:pt x="3136" y="2732"/>
                    <a:pt x="3145" y="2731"/>
                    <a:pt x="3156" y="2727"/>
                  </a:cubicBezTo>
                  <a:lnTo>
                    <a:pt x="3858" y="2656"/>
                  </a:lnTo>
                  <a:lnTo>
                    <a:pt x="4108" y="2751"/>
                  </a:lnTo>
                  <a:lnTo>
                    <a:pt x="3954" y="3335"/>
                  </a:lnTo>
                  <a:lnTo>
                    <a:pt x="3954" y="3370"/>
                  </a:lnTo>
                  <a:lnTo>
                    <a:pt x="3954" y="4632"/>
                  </a:lnTo>
                  <a:cubicBezTo>
                    <a:pt x="3954" y="5061"/>
                    <a:pt x="4299" y="5406"/>
                    <a:pt x="4728" y="5406"/>
                  </a:cubicBezTo>
                  <a:cubicBezTo>
                    <a:pt x="5168" y="5406"/>
                    <a:pt x="5501" y="5061"/>
                    <a:pt x="5501" y="4632"/>
                  </a:cubicBezTo>
                  <a:lnTo>
                    <a:pt x="5501" y="3406"/>
                  </a:lnTo>
                  <a:lnTo>
                    <a:pt x="5537" y="3370"/>
                  </a:lnTo>
                  <a:lnTo>
                    <a:pt x="8621" y="5049"/>
                  </a:lnTo>
                  <a:cubicBezTo>
                    <a:pt x="8811" y="5109"/>
                    <a:pt x="8871" y="5299"/>
                    <a:pt x="8776" y="5466"/>
                  </a:cubicBezTo>
                  <a:cubicBezTo>
                    <a:pt x="8718" y="5573"/>
                    <a:pt x="8609" y="5634"/>
                    <a:pt x="8492" y="5634"/>
                  </a:cubicBezTo>
                  <a:cubicBezTo>
                    <a:pt x="8440" y="5634"/>
                    <a:pt x="8386" y="5622"/>
                    <a:pt x="8335" y="5597"/>
                  </a:cubicBezTo>
                  <a:lnTo>
                    <a:pt x="6621" y="4656"/>
                  </a:lnTo>
                  <a:cubicBezTo>
                    <a:pt x="6599" y="4645"/>
                    <a:pt x="6574" y="4640"/>
                    <a:pt x="6550" y="4640"/>
                  </a:cubicBezTo>
                  <a:cubicBezTo>
                    <a:pt x="6497" y="4640"/>
                    <a:pt x="6447" y="4666"/>
                    <a:pt x="6430" y="4716"/>
                  </a:cubicBezTo>
                  <a:cubicBezTo>
                    <a:pt x="6383" y="4799"/>
                    <a:pt x="6418" y="4882"/>
                    <a:pt x="6490" y="4918"/>
                  </a:cubicBezTo>
                  <a:lnTo>
                    <a:pt x="7918" y="5692"/>
                  </a:lnTo>
                  <a:cubicBezTo>
                    <a:pt x="8085" y="5775"/>
                    <a:pt x="8145" y="5966"/>
                    <a:pt x="8049" y="6133"/>
                  </a:cubicBezTo>
                  <a:cubicBezTo>
                    <a:pt x="7985" y="6245"/>
                    <a:pt x="7877" y="6309"/>
                    <a:pt x="7766" y="6309"/>
                  </a:cubicBezTo>
                  <a:cubicBezTo>
                    <a:pt x="7713" y="6309"/>
                    <a:pt x="7659" y="6294"/>
                    <a:pt x="7609" y="6263"/>
                  </a:cubicBezTo>
                  <a:lnTo>
                    <a:pt x="6144" y="5478"/>
                  </a:lnTo>
                  <a:cubicBezTo>
                    <a:pt x="6122" y="5463"/>
                    <a:pt x="6097" y="5456"/>
                    <a:pt x="6073" y="5456"/>
                  </a:cubicBezTo>
                  <a:cubicBezTo>
                    <a:pt x="6020" y="5456"/>
                    <a:pt x="5970" y="5488"/>
                    <a:pt x="5954" y="5537"/>
                  </a:cubicBezTo>
                  <a:cubicBezTo>
                    <a:pt x="5906" y="5609"/>
                    <a:pt x="5942" y="5704"/>
                    <a:pt x="6013" y="5728"/>
                  </a:cubicBezTo>
                  <a:lnTo>
                    <a:pt x="7192" y="6371"/>
                  </a:lnTo>
                  <a:cubicBezTo>
                    <a:pt x="7347" y="6466"/>
                    <a:pt x="7395" y="6656"/>
                    <a:pt x="7323" y="6823"/>
                  </a:cubicBezTo>
                  <a:cubicBezTo>
                    <a:pt x="7255" y="6925"/>
                    <a:pt x="7139" y="6984"/>
                    <a:pt x="7018" y="6984"/>
                  </a:cubicBezTo>
                  <a:cubicBezTo>
                    <a:pt x="6969" y="6984"/>
                    <a:pt x="6919" y="6975"/>
                    <a:pt x="6871" y="6954"/>
                  </a:cubicBezTo>
                  <a:lnTo>
                    <a:pt x="5644" y="6287"/>
                  </a:lnTo>
                  <a:cubicBezTo>
                    <a:pt x="5616" y="6271"/>
                    <a:pt x="5587" y="6263"/>
                    <a:pt x="5560" y="6263"/>
                  </a:cubicBezTo>
                  <a:cubicBezTo>
                    <a:pt x="5509" y="6263"/>
                    <a:pt x="5465" y="6292"/>
                    <a:pt x="5442" y="6347"/>
                  </a:cubicBezTo>
                  <a:cubicBezTo>
                    <a:pt x="5406" y="6418"/>
                    <a:pt x="5430" y="6502"/>
                    <a:pt x="5501" y="6537"/>
                  </a:cubicBezTo>
                  <a:lnTo>
                    <a:pt x="6454" y="7061"/>
                  </a:lnTo>
                  <a:cubicBezTo>
                    <a:pt x="6609" y="7145"/>
                    <a:pt x="6668" y="7335"/>
                    <a:pt x="6597" y="7502"/>
                  </a:cubicBezTo>
                  <a:cubicBezTo>
                    <a:pt x="6531" y="7609"/>
                    <a:pt x="6419" y="7670"/>
                    <a:pt x="6301" y="7670"/>
                  </a:cubicBezTo>
                  <a:cubicBezTo>
                    <a:pt x="6249" y="7670"/>
                    <a:pt x="6196" y="7658"/>
                    <a:pt x="6144" y="7633"/>
                  </a:cubicBezTo>
                  <a:lnTo>
                    <a:pt x="5478" y="7264"/>
                  </a:lnTo>
                  <a:cubicBezTo>
                    <a:pt x="5478" y="7133"/>
                    <a:pt x="5430" y="7002"/>
                    <a:pt x="5347" y="6883"/>
                  </a:cubicBezTo>
                  <a:cubicBezTo>
                    <a:pt x="5228" y="6728"/>
                    <a:pt x="5061" y="6644"/>
                    <a:pt x="4882" y="6644"/>
                  </a:cubicBezTo>
                  <a:lnTo>
                    <a:pt x="4882" y="6597"/>
                  </a:lnTo>
                  <a:cubicBezTo>
                    <a:pt x="4906" y="6430"/>
                    <a:pt x="4870" y="6263"/>
                    <a:pt x="4763" y="6133"/>
                  </a:cubicBezTo>
                  <a:cubicBezTo>
                    <a:pt x="4644" y="5990"/>
                    <a:pt x="4478" y="5894"/>
                    <a:pt x="4299" y="5894"/>
                  </a:cubicBezTo>
                  <a:lnTo>
                    <a:pt x="4299" y="5847"/>
                  </a:lnTo>
                  <a:cubicBezTo>
                    <a:pt x="4335" y="5692"/>
                    <a:pt x="4287" y="5525"/>
                    <a:pt x="4180" y="5394"/>
                  </a:cubicBezTo>
                  <a:cubicBezTo>
                    <a:pt x="4061" y="5240"/>
                    <a:pt x="3894" y="5156"/>
                    <a:pt x="3716" y="5156"/>
                  </a:cubicBezTo>
                  <a:lnTo>
                    <a:pt x="3716" y="5109"/>
                  </a:lnTo>
                  <a:cubicBezTo>
                    <a:pt x="3751" y="4942"/>
                    <a:pt x="3704" y="4775"/>
                    <a:pt x="3596" y="4644"/>
                  </a:cubicBezTo>
                  <a:cubicBezTo>
                    <a:pt x="3476" y="4488"/>
                    <a:pt x="3297" y="4404"/>
                    <a:pt x="3111" y="4404"/>
                  </a:cubicBezTo>
                  <a:cubicBezTo>
                    <a:pt x="2984" y="4404"/>
                    <a:pt x="2855" y="4443"/>
                    <a:pt x="2739" y="4525"/>
                  </a:cubicBezTo>
                  <a:lnTo>
                    <a:pt x="1715" y="5275"/>
                  </a:lnTo>
                  <a:lnTo>
                    <a:pt x="1334" y="5073"/>
                  </a:lnTo>
                  <a:lnTo>
                    <a:pt x="2799" y="2549"/>
                  </a:lnTo>
                  <a:close/>
                  <a:moveTo>
                    <a:pt x="4855" y="6920"/>
                  </a:moveTo>
                  <a:cubicBezTo>
                    <a:pt x="4953" y="6920"/>
                    <a:pt x="5045" y="6960"/>
                    <a:pt x="5109" y="7037"/>
                  </a:cubicBezTo>
                  <a:cubicBezTo>
                    <a:pt x="5168" y="7133"/>
                    <a:pt x="5192" y="7228"/>
                    <a:pt x="5180" y="7299"/>
                  </a:cubicBezTo>
                  <a:cubicBezTo>
                    <a:pt x="5168" y="7383"/>
                    <a:pt x="5120" y="7466"/>
                    <a:pt x="5049" y="7526"/>
                  </a:cubicBezTo>
                  <a:lnTo>
                    <a:pt x="4704" y="7776"/>
                  </a:lnTo>
                  <a:cubicBezTo>
                    <a:pt x="4643" y="7818"/>
                    <a:pt x="4574" y="7838"/>
                    <a:pt x="4507" y="7838"/>
                  </a:cubicBezTo>
                  <a:cubicBezTo>
                    <a:pt x="4404" y="7838"/>
                    <a:pt x="4304" y="7791"/>
                    <a:pt x="4239" y="7704"/>
                  </a:cubicBezTo>
                  <a:cubicBezTo>
                    <a:pt x="4132" y="7549"/>
                    <a:pt x="4168" y="7347"/>
                    <a:pt x="4311" y="7240"/>
                  </a:cubicBezTo>
                  <a:lnTo>
                    <a:pt x="4644" y="7002"/>
                  </a:lnTo>
                  <a:lnTo>
                    <a:pt x="4656" y="6978"/>
                  </a:lnTo>
                  <a:cubicBezTo>
                    <a:pt x="4719" y="6939"/>
                    <a:pt x="4788" y="6920"/>
                    <a:pt x="4855" y="6920"/>
                  </a:cubicBezTo>
                  <a:close/>
                  <a:moveTo>
                    <a:pt x="172" y="0"/>
                  </a:moveTo>
                  <a:cubicBezTo>
                    <a:pt x="121" y="0"/>
                    <a:pt x="72" y="29"/>
                    <a:pt x="48" y="84"/>
                  </a:cubicBezTo>
                  <a:cubicBezTo>
                    <a:pt x="1" y="156"/>
                    <a:pt x="25" y="239"/>
                    <a:pt x="108" y="287"/>
                  </a:cubicBezTo>
                  <a:lnTo>
                    <a:pt x="2346" y="1584"/>
                  </a:lnTo>
                  <a:lnTo>
                    <a:pt x="406" y="4942"/>
                  </a:lnTo>
                  <a:lnTo>
                    <a:pt x="251" y="4847"/>
                  </a:lnTo>
                  <a:cubicBezTo>
                    <a:pt x="226" y="4830"/>
                    <a:pt x="199" y="4822"/>
                    <a:pt x="172" y="4822"/>
                  </a:cubicBezTo>
                  <a:cubicBezTo>
                    <a:pt x="121" y="4822"/>
                    <a:pt x="72" y="4851"/>
                    <a:pt x="48" y="4906"/>
                  </a:cubicBezTo>
                  <a:cubicBezTo>
                    <a:pt x="1" y="4978"/>
                    <a:pt x="25" y="5061"/>
                    <a:pt x="108" y="5109"/>
                  </a:cubicBezTo>
                  <a:lnTo>
                    <a:pt x="894" y="5549"/>
                  </a:lnTo>
                  <a:cubicBezTo>
                    <a:pt x="919" y="5566"/>
                    <a:pt x="947" y="5574"/>
                    <a:pt x="975" y="5574"/>
                  </a:cubicBezTo>
                  <a:cubicBezTo>
                    <a:pt x="1025" y="5574"/>
                    <a:pt x="1073" y="5548"/>
                    <a:pt x="1096" y="5501"/>
                  </a:cubicBezTo>
                  <a:lnTo>
                    <a:pt x="1215" y="5299"/>
                  </a:lnTo>
                  <a:lnTo>
                    <a:pt x="1525" y="5466"/>
                  </a:lnTo>
                  <a:cubicBezTo>
                    <a:pt x="1430" y="5680"/>
                    <a:pt x="1441" y="5918"/>
                    <a:pt x="1572" y="6121"/>
                  </a:cubicBezTo>
                  <a:cubicBezTo>
                    <a:pt x="1691" y="6287"/>
                    <a:pt x="1882" y="6371"/>
                    <a:pt x="2084" y="6371"/>
                  </a:cubicBezTo>
                  <a:cubicBezTo>
                    <a:pt x="2144" y="6371"/>
                    <a:pt x="2215" y="6359"/>
                    <a:pt x="2275" y="6347"/>
                  </a:cubicBezTo>
                  <a:cubicBezTo>
                    <a:pt x="2275" y="6478"/>
                    <a:pt x="2322" y="6597"/>
                    <a:pt x="2394" y="6716"/>
                  </a:cubicBezTo>
                  <a:cubicBezTo>
                    <a:pt x="2513" y="6883"/>
                    <a:pt x="2703" y="6966"/>
                    <a:pt x="2882" y="6966"/>
                  </a:cubicBezTo>
                  <a:cubicBezTo>
                    <a:pt x="2942" y="6966"/>
                    <a:pt x="3013" y="6954"/>
                    <a:pt x="3073" y="6942"/>
                  </a:cubicBezTo>
                  <a:cubicBezTo>
                    <a:pt x="3073" y="7061"/>
                    <a:pt x="3120" y="7192"/>
                    <a:pt x="3192" y="7299"/>
                  </a:cubicBezTo>
                  <a:cubicBezTo>
                    <a:pt x="3299" y="7430"/>
                    <a:pt x="3430" y="7514"/>
                    <a:pt x="3596" y="7549"/>
                  </a:cubicBezTo>
                  <a:cubicBezTo>
                    <a:pt x="3632" y="7549"/>
                    <a:pt x="3656" y="7561"/>
                    <a:pt x="3704" y="7561"/>
                  </a:cubicBezTo>
                  <a:cubicBezTo>
                    <a:pt x="3763" y="7561"/>
                    <a:pt x="3835" y="7549"/>
                    <a:pt x="3894" y="7537"/>
                  </a:cubicBezTo>
                  <a:cubicBezTo>
                    <a:pt x="3894" y="7668"/>
                    <a:pt x="3942" y="7787"/>
                    <a:pt x="4013" y="7895"/>
                  </a:cubicBezTo>
                  <a:cubicBezTo>
                    <a:pt x="4120" y="8026"/>
                    <a:pt x="4251" y="8109"/>
                    <a:pt x="4418" y="8145"/>
                  </a:cubicBezTo>
                  <a:cubicBezTo>
                    <a:pt x="4442" y="8145"/>
                    <a:pt x="4478" y="8157"/>
                    <a:pt x="4525" y="8157"/>
                  </a:cubicBezTo>
                  <a:cubicBezTo>
                    <a:pt x="4656" y="8157"/>
                    <a:pt x="4775" y="8109"/>
                    <a:pt x="4882" y="8037"/>
                  </a:cubicBezTo>
                  <a:lnTo>
                    <a:pt x="5216" y="7787"/>
                  </a:lnTo>
                  <a:cubicBezTo>
                    <a:pt x="5299" y="7728"/>
                    <a:pt x="5359" y="7668"/>
                    <a:pt x="5394" y="7597"/>
                  </a:cubicBezTo>
                  <a:lnTo>
                    <a:pt x="6013" y="7918"/>
                  </a:lnTo>
                  <a:cubicBezTo>
                    <a:pt x="6097" y="7966"/>
                    <a:pt x="6204" y="7990"/>
                    <a:pt x="6311" y="7990"/>
                  </a:cubicBezTo>
                  <a:cubicBezTo>
                    <a:pt x="6371" y="7990"/>
                    <a:pt x="6430" y="7978"/>
                    <a:pt x="6490" y="7966"/>
                  </a:cubicBezTo>
                  <a:cubicBezTo>
                    <a:pt x="6644" y="7918"/>
                    <a:pt x="6787" y="7811"/>
                    <a:pt x="6859" y="7668"/>
                  </a:cubicBezTo>
                  <a:cubicBezTo>
                    <a:pt x="6918" y="7549"/>
                    <a:pt x="6942" y="7430"/>
                    <a:pt x="6930" y="7299"/>
                  </a:cubicBezTo>
                  <a:cubicBezTo>
                    <a:pt x="6966" y="7299"/>
                    <a:pt x="7002" y="7311"/>
                    <a:pt x="7049" y="7311"/>
                  </a:cubicBezTo>
                  <a:cubicBezTo>
                    <a:pt x="7275" y="7311"/>
                    <a:pt x="7478" y="7192"/>
                    <a:pt x="7597" y="6990"/>
                  </a:cubicBezTo>
                  <a:cubicBezTo>
                    <a:pt x="7656" y="6871"/>
                    <a:pt x="7692" y="6740"/>
                    <a:pt x="7680" y="6609"/>
                  </a:cubicBezTo>
                  <a:cubicBezTo>
                    <a:pt x="7716" y="6609"/>
                    <a:pt x="7752" y="6633"/>
                    <a:pt x="7799" y="6633"/>
                  </a:cubicBezTo>
                  <a:cubicBezTo>
                    <a:pt x="8014" y="6633"/>
                    <a:pt x="8228" y="6514"/>
                    <a:pt x="8347" y="6299"/>
                  </a:cubicBezTo>
                  <a:cubicBezTo>
                    <a:pt x="8407" y="6180"/>
                    <a:pt x="8430" y="6061"/>
                    <a:pt x="8418" y="5930"/>
                  </a:cubicBezTo>
                  <a:cubicBezTo>
                    <a:pt x="8454" y="5930"/>
                    <a:pt x="8490" y="5942"/>
                    <a:pt x="8538" y="5942"/>
                  </a:cubicBezTo>
                  <a:cubicBezTo>
                    <a:pt x="8597" y="5942"/>
                    <a:pt x="8657" y="5930"/>
                    <a:pt x="8716" y="5918"/>
                  </a:cubicBezTo>
                  <a:cubicBezTo>
                    <a:pt x="8883" y="5871"/>
                    <a:pt x="9014" y="5763"/>
                    <a:pt x="9085" y="5621"/>
                  </a:cubicBezTo>
                  <a:cubicBezTo>
                    <a:pt x="9169" y="5466"/>
                    <a:pt x="9192" y="5299"/>
                    <a:pt x="9133" y="5144"/>
                  </a:cubicBezTo>
                  <a:cubicBezTo>
                    <a:pt x="9121" y="5097"/>
                    <a:pt x="9109" y="5061"/>
                    <a:pt x="9085" y="5037"/>
                  </a:cubicBezTo>
                  <a:lnTo>
                    <a:pt x="9347" y="4859"/>
                  </a:lnTo>
                  <a:lnTo>
                    <a:pt x="9478" y="5037"/>
                  </a:lnTo>
                  <a:cubicBezTo>
                    <a:pt x="9506" y="5072"/>
                    <a:pt x="9550" y="5090"/>
                    <a:pt x="9593" y="5090"/>
                  </a:cubicBezTo>
                  <a:cubicBezTo>
                    <a:pt x="9625" y="5090"/>
                    <a:pt x="9656" y="5081"/>
                    <a:pt x="9681" y="5061"/>
                  </a:cubicBezTo>
                  <a:lnTo>
                    <a:pt x="10085" y="4739"/>
                  </a:lnTo>
                  <a:cubicBezTo>
                    <a:pt x="10121" y="4668"/>
                    <a:pt x="10133" y="4573"/>
                    <a:pt x="10085" y="4513"/>
                  </a:cubicBezTo>
                  <a:cubicBezTo>
                    <a:pt x="10065" y="4479"/>
                    <a:pt x="10019" y="4460"/>
                    <a:pt x="9974" y="4460"/>
                  </a:cubicBezTo>
                  <a:cubicBezTo>
                    <a:pt x="9941" y="4460"/>
                    <a:pt x="9908" y="4470"/>
                    <a:pt x="9883" y="4489"/>
                  </a:cubicBezTo>
                  <a:lnTo>
                    <a:pt x="9585" y="4704"/>
                  </a:lnTo>
                  <a:lnTo>
                    <a:pt x="7252" y="1644"/>
                  </a:lnTo>
                  <a:lnTo>
                    <a:pt x="8585" y="775"/>
                  </a:lnTo>
                  <a:cubicBezTo>
                    <a:pt x="8657" y="739"/>
                    <a:pt x="8680" y="644"/>
                    <a:pt x="8633" y="572"/>
                  </a:cubicBezTo>
                  <a:cubicBezTo>
                    <a:pt x="8602" y="526"/>
                    <a:pt x="8556" y="500"/>
                    <a:pt x="8505" y="500"/>
                  </a:cubicBezTo>
                  <a:cubicBezTo>
                    <a:pt x="8478" y="500"/>
                    <a:pt x="8448" y="508"/>
                    <a:pt x="8418" y="525"/>
                  </a:cubicBezTo>
                  <a:lnTo>
                    <a:pt x="6954" y="1477"/>
                  </a:lnTo>
                  <a:cubicBezTo>
                    <a:pt x="6871" y="1525"/>
                    <a:pt x="6859" y="1632"/>
                    <a:pt x="6906" y="1680"/>
                  </a:cubicBezTo>
                  <a:lnTo>
                    <a:pt x="7168" y="2037"/>
                  </a:lnTo>
                  <a:lnTo>
                    <a:pt x="6978" y="2192"/>
                  </a:lnTo>
                  <a:lnTo>
                    <a:pt x="6216" y="1942"/>
                  </a:lnTo>
                  <a:cubicBezTo>
                    <a:pt x="6204" y="1942"/>
                    <a:pt x="6192" y="1918"/>
                    <a:pt x="6180" y="1918"/>
                  </a:cubicBezTo>
                  <a:lnTo>
                    <a:pt x="4430" y="1918"/>
                  </a:lnTo>
                  <a:cubicBezTo>
                    <a:pt x="4358" y="1918"/>
                    <a:pt x="4299" y="1965"/>
                    <a:pt x="4287" y="2037"/>
                  </a:cubicBezTo>
                  <a:lnTo>
                    <a:pt x="4180" y="2430"/>
                  </a:lnTo>
                  <a:lnTo>
                    <a:pt x="3930" y="2323"/>
                  </a:lnTo>
                  <a:cubicBezTo>
                    <a:pt x="3894" y="2311"/>
                    <a:pt x="3882" y="2311"/>
                    <a:pt x="3846" y="2311"/>
                  </a:cubicBezTo>
                  <a:lnTo>
                    <a:pt x="3168" y="2382"/>
                  </a:lnTo>
                  <a:lnTo>
                    <a:pt x="2930" y="2251"/>
                  </a:lnTo>
                  <a:lnTo>
                    <a:pt x="3156" y="1858"/>
                  </a:lnTo>
                  <a:cubicBezTo>
                    <a:pt x="3192" y="1787"/>
                    <a:pt x="3168" y="1703"/>
                    <a:pt x="3096" y="1656"/>
                  </a:cubicBezTo>
                  <a:lnTo>
                    <a:pt x="251" y="25"/>
                  </a:lnTo>
                  <a:cubicBezTo>
                    <a:pt x="226" y="8"/>
                    <a:pt x="199" y="0"/>
                    <a:pt x="172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448;p86"/>
            <p:cNvSpPr/>
            <p:nvPr/>
          </p:nvSpPr>
          <p:spPr>
            <a:xfrm>
              <a:off x="2946442" y="2015001"/>
              <a:ext cx="37525" cy="26799"/>
            </a:xfrm>
            <a:custGeom>
              <a:avLst/>
              <a:gdLst/>
              <a:ahLst/>
              <a:cxnLst/>
              <a:rect l="l" t="t" r="r" b="b"/>
              <a:pathLst>
                <a:path w="1179" h="842" extrusionOk="0">
                  <a:moveTo>
                    <a:pt x="1011" y="1"/>
                  </a:moveTo>
                  <a:cubicBezTo>
                    <a:pt x="983" y="1"/>
                    <a:pt x="955" y="7"/>
                    <a:pt x="929" y="20"/>
                  </a:cubicBezTo>
                  <a:lnTo>
                    <a:pt x="96" y="556"/>
                  </a:lnTo>
                  <a:cubicBezTo>
                    <a:pt x="24" y="603"/>
                    <a:pt x="0" y="699"/>
                    <a:pt x="48" y="770"/>
                  </a:cubicBezTo>
                  <a:cubicBezTo>
                    <a:pt x="84" y="818"/>
                    <a:pt x="119" y="842"/>
                    <a:pt x="167" y="842"/>
                  </a:cubicBezTo>
                  <a:cubicBezTo>
                    <a:pt x="203" y="842"/>
                    <a:pt x="226" y="830"/>
                    <a:pt x="238" y="818"/>
                  </a:cubicBezTo>
                  <a:lnTo>
                    <a:pt x="1072" y="282"/>
                  </a:lnTo>
                  <a:cubicBezTo>
                    <a:pt x="1167" y="234"/>
                    <a:pt x="1179" y="127"/>
                    <a:pt x="1131" y="68"/>
                  </a:cubicBezTo>
                  <a:cubicBezTo>
                    <a:pt x="1108" y="22"/>
                    <a:pt x="1061" y="1"/>
                    <a:pt x="1011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" name="Google Shape;11921;p88"/>
          <p:cNvGrpSpPr/>
          <p:nvPr/>
        </p:nvGrpSpPr>
        <p:grpSpPr>
          <a:xfrm>
            <a:off x="5386416" y="5445861"/>
            <a:ext cx="1070606" cy="1056062"/>
            <a:chOff x="3567553" y="1499912"/>
            <a:chExt cx="320022" cy="359778"/>
          </a:xfrm>
        </p:grpSpPr>
        <p:sp>
          <p:nvSpPr>
            <p:cNvPr id="40" name="Google Shape;11922;p88"/>
            <p:cNvSpPr/>
            <p:nvPr/>
          </p:nvSpPr>
          <p:spPr>
            <a:xfrm>
              <a:off x="3567553" y="1502933"/>
              <a:ext cx="263218" cy="356757"/>
            </a:xfrm>
            <a:custGeom>
              <a:avLst/>
              <a:gdLst/>
              <a:ahLst/>
              <a:cxnLst/>
              <a:rect l="l" t="t" r="r" b="b"/>
              <a:pathLst>
                <a:path w="8276" h="11217" extrusionOk="0">
                  <a:moveTo>
                    <a:pt x="1738" y="0"/>
                  </a:moveTo>
                  <a:cubicBezTo>
                    <a:pt x="1718" y="0"/>
                    <a:pt x="1698" y="4"/>
                    <a:pt x="1679" y="12"/>
                  </a:cubicBezTo>
                  <a:cubicBezTo>
                    <a:pt x="1227" y="179"/>
                    <a:pt x="905" y="632"/>
                    <a:pt x="905" y="1120"/>
                  </a:cubicBezTo>
                  <a:lnTo>
                    <a:pt x="905" y="8275"/>
                  </a:lnTo>
                  <a:lnTo>
                    <a:pt x="167" y="8275"/>
                  </a:lnTo>
                  <a:cubicBezTo>
                    <a:pt x="72" y="8275"/>
                    <a:pt x="1" y="8359"/>
                    <a:pt x="1" y="8442"/>
                  </a:cubicBezTo>
                  <a:lnTo>
                    <a:pt x="1" y="10145"/>
                  </a:lnTo>
                  <a:cubicBezTo>
                    <a:pt x="1" y="10716"/>
                    <a:pt x="477" y="11216"/>
                    <a:pt x="1072" y="11216"/>
                  </a:cubicBezTo>
                  <a:lnTo>
                    <a:pt x="7156" y="11216"/>
                  </a:lnTo>
                  <a:cubicBezTo>
                    <a:pt x="7775" y="11216"/>
                    <a:pt x="8275" y="10716"/>
                    <a:pt x="8275" y="10097"/>
                  </a:cubicBezTo>
                  <a:lnTo>
                    <a:pt x="8275" y="4930"/>
                  </a:lnTo>
                  <a:cubicBezTo>
                    <a:pt x="8252" y="4835"/>
                    <a:pt x="8168" y="4751"/>
                    <a:pt x="8073" y="4751"/>
                  </a:cubicBezTo>
                  <a:cubicBezTo>
                    <a:pt x="7978" y="4751"/>
                    <a:pt x="7906" y="4835"/>
                    <a:pt x="7906" y="4918"/>
                  </a:cubicBezTo>
                  <a:lnTo>
                    <a:pt x="7906" y="10085"/>
                  </a:lnTo>
                  <a:cubicBezTo>
                    <a:pt x="7906" y="10514"/>
                    <a:pt x="7561" y="10859"/>
                    <a:pt x="7132" y="10859"/>
                  </a:cubicBezTo>
                  <a:lnTo>
                    <a:pt x="7061" y="10859"/>
                  </a:lnTo>
                  <a:cubicBezTo>
                    <a:pt x="6680" y="10811"/>
                    <a:pt x="6406" y="10502"/>
                    <a:pt x="6406" y="10133"/>
                  </a:cubicBezTo>
                  <a:lnTo>
                    <a:pt x="6406" y="9609"/>
                  </a:lnTo>
                  <a:cubicBezTo>
                    <a:pt x="6406" y="9514"/>
                    <a:pt x="6323" y="9442"/>
                    <a:pt x="6239" y="9442"/>
                  </a:cubicBezTo>
                  <a:cubicBezTo>
                    <a:pt x="6144" y="9442"/>
                    <a:pt x="6073" y="9514"/>
                    <a:pt x="6073" y="9609"/>
                  </a:cubicBezTo>
                  <a:lnTo>
                    <a:pt x="6073" y="10133"/>
                  </a:lnTo>
                  <a:cubicBezTo>
                    <a:pt x="6073" y="10407"/>
                    <a:pt x="6180" y="10680"/>
                    <a:pt x="6370" y="10871"/>
                  </a:cubicBezTo>
                  <a:cubicBezTo>
                    <a:pt x="3459" y="10871"/>
                    <a:pt x="2120" y="10874"/>
                    <a:pt x="1492" y="10874"/>
                  </a:cubicBezTo>
                  <a:cubicBezTo>
                    <a:pt x="864" y="10874"/>
                    <a:pt x="947" y="10871"/>
                    <a:pt x="882" y="10859"/>
                  </a:cubicBezTo>
                  <a:cubicBezTo>
                    <a:pt x="548" y="10788"/>
                    <a:pt x="298" y="10490"/>
                    <a:pt x="298" y="10145"/>
                  </a:cubicBezTo>
                  <a:lnTo>
                    <a:pt x="298" y="8609"/>
                  </a:lnTo>
                  <a:lnTo>
                    <a:pt x="6073" y="8609"/>
                  </a:lnTo>
                  <a:lnTo>
                    <a:pt x="6073" y="8954"/>
                  </a:lnTo>
                  <a:cubicBezTo>
                    <a:pt x="6073" y="9037"/>
                    <a:pt x="6144" y="9121"/>
                    <a:pt x="6239" y="9121"/>
                  </a:cubicBezTo>
                  <a:cubicBezTo>
                    <a:pt x="6323" y="9121"/>
                    <a:pt x="6406" y="9037"/>
                    <a:pt x="6406" y="8954"/>
                  </a:cubicBezTo>
                  <a:lnTo>
                    <a:pt x="6406" y="8442"/>
                  </a:lnTo>
                  <a:cubicBezTo>
                    <a:pt x="6406" y="8359"/>
                    <a:pt x="6323" y="8275"/>
                    <a:pt x="6239" y="8275"/>
                  </a:cubicBezTo>
                  <a:lnTo>
                    <a:pt x="1227" y="8275"/>
                  </a:lnTo>
                  <a:lnTo>
                    <a:pt x="1227" y="1120"/>
                  </a:lnTo>
                  <a:cubicBezTo>
                    <a:pt x="1227" y="763"/>
                    <a:pt x="1441" y="441"/>
                    <a:pt x="1786" y="322"/>
                  </a:cubicBezTo>
                  <a:cubicBezTo>
                    <a:pt x="1882" y="286"/>
                    <a:pt x="1917" y="179"/>
                    <a:pt x="1894" y="108"/>
                  </a:cubicBezTo>
                  <a:cubicBezTo>
                    <a:pt x="1866" y="44"/>
                    <a:pt x="1803" y="0"/>
                    <a:pt x="1738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1923;p88"/>
            <p:cNvSpPr/>
            <p:nvPr/>
          </p:nvSpPr>
          <p:spPr>
            <a:xfrm>
              <a:off x="3638001" y="1499912"/>
              <a:ext cx="249574" cy="142773"/>
            </a:xfrm>
            <a:custGeom>
              <a:avLst/>
              <a:gdLst/>
              <a:ahLst/>
              <a:cxnLst/>
              <a:rect l="l" t="t" r="r" b="b"/>
              <a:pathLst>
                <a:path w="7847" h="4489" extrusionOk="0">
                  <a:moveTo>
                    <a:pt x="6787" y="322"/>
                  </a:moveTo>
                  <a:cubicBezTo>
                    <a:pt x="7191" y="322"/>
                    <a:pt x="7537" y="655"/>
                    <a:pt x="7537" y="1072"/>
                  </a:cubicBezTo>
                  <a:lnTo>
                    <a:pt x="7525" y="2608"/>
                  </a:lnTo>
                  <a:lnTo>
                    <a:pt x="6037" y="2608"/>
                  </a:lnTo>
                  <a:lnTo>
                    <a:pt x="6037" y="1417"/>
                  </a:lnTo>
                  <a:lnTo>
                    <a:pt x="6037" y="1072"/>
                  </a:lnTo>
                  <a:cubicBezTo>
                    <a:pt x="6037" y="643"/>
                    <a:pt x="6370" y="322"/>
                    <a:pt x="6775" y="322"/>
                  </a:cubicBezTo>
                  <a:close/>
                  <a:moveTo>
                    <a:pt x="167" y="0"/>
                  </a:moveTo>
                  <a:cubicBezTo>
                    <a:pt x="83" y="0"/>
                    <a:pt x="0" y="72"/>
                    <a:pt x="0" y="167"/>
                  </a:cubicBezTo>
                  <a:cubicBezTo>
                    <a:pt x="0" y="250"/>
                    <a:pt x="83" y="322"/>
                    <a:pt x="167" y="322"/>
                  </a:cubicBezTo>
                  <a:lnTo>
                    <a:pt x="5989" y="322"/>
                  </a:lnTo>
                  <a:cubicBezTo>
                    <a:pt x="5894" y="417"/>
                    <a:pt x="5810" y="548"/>
                    <a:pt x="5763" y="667"/>
                  </a:cubicBezTo>
                  <a:cubicBezTo>
                    <a:pt x="5715" y="798"/>
                    <a:pt x="5691" y="917"/>
                    <a:pt x="5691" y="1060"/>
                  </a:cubicBezTo>
                  <a:lnTo>
                    <a:pt x="5691" y="1393"/>
                  </a:lnTo>
                  <a:lnTo>
                    <a:pt x="5691" y="4334"/>
                  </a:lnTo>
                  <a:cubicBezTo>
                    <a:pt x="5691" y="4418"/>
                    <a:pt x="5763" y="4489"/>
                    <a:pt x="5858" y="4489"/>
                  </a:cubicBezTo>
                  <a:cubicBezTo>
                    <a:pt x="5941" y="4489"/>
                    <a:pt x="6013" y="4418"/>
                    <a:pt x="6013" y="4334"/>
                  </a:cubicBezTo>
                  <a:lnTo>
                    <a:pt x="6013" y="2929"/>
                  </a:lnTo>
                  <a:lnTo>
                    <a:pt x="7668" y="2929"/>
                  </a:lnTo>
                  <a:cubicBezTo>
                    <a:pt x="7763" y="2929"/>
                    <a:pt x="7834" y="2858"/>
                    <a:pt x="7834" y="2763"/>
                  </a:cubicBezTo>
                  <a:lnTo>
                    <a:pt x="7834" y="1072"/>
                  </a:lnTo>
                  <a:cubicBezTo>
                    <a:pt x="7846" y="488"/>
                    <a:pt x="7370" y="0"/>
                    <a:pt x="6775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1924;p88"/>
            <p:cNvSpPr/>
            <p:nvPr/>
          </p:nvSpPr>
          <p:spPr>
            <a:xfrm>
              <a:off x="3641786" y="1594563"/>
              <a:ext cx="141659" cy="10273"/>
            </a:xfrm>
            <a:custGeom>
              <a:avLst/>
              <a:gdLst/>
              <a:ahLst/>
              <a:cxnLst/>
              <a:rect l="l" t="t" r="r" b="b"/>
              <a:pathLst>
                <a:path w="4454" h="323" extrusionOk="0">
                  <a:moveTo>
                    <a:pt x="167" y="1"/>
                  </a:moveTo>
                  <a:cubicBezTo>
                    <a:pt x="72" y="1"/>
                    <a:pt x="0" y="72"/>
                    <a:pt x="0" y="168"/>
                  </a:cubicBezTo>
                  <a:cubicBezTo>
                    <a:pt x="0" y="251"/>
                    <a:pt x="72" y="322"/>
                    <a:pt x="167" y="322"/>
                  </a:cubicBezTo>
                  <a:lnTo>
                    <a:pt x="4286" y="322"/>
                  </a:lnTo>
                  <a:cubicBezTo>
                    <a:pt x="4382" y="322"/>
                    <a:pt x="4453" y="251"/>
                    <a:pt x="4453" y="168"/>
                  </a:cubicBezTo>
                  <a:cubicBezTo>
                    <a:pt x="4453" y="72"/>
                    <a:pt x="4382" y="1"/>
                    <a:pt x="4286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1925;p88"/>
            <p:cNvSpPr/>
            <p:nvPr/>
          </p:nvSpPr>
          <p:spPr>
            <a:xfrm>
              <a:off x="3641786" y="1638136"/>
              <a:ext cx="141659" cy="10241"/>
            </a:xfrm>
            <a:custGeom>
              <a:avLst/>
              <a:gdLst/>
              <a:ahLst/>
              <a:cxnLst/>
              <a:rect l="l" t="t" r="r" b="b"/>
              <a:pathLst>
                <a:path w="4454" h="322" extrusionOk="0">
                  <a:moveTo>
                    <a:pt x="167" y="0"/>
                  </a:moveTo>
                  <a:cubicBezTo>
                    <a:pt x="72" y="0"/>
                    <a:pt x="0" y="72"/>
                    <a:pt x="0" y="167"/>
                  </a:cubicBezTo>
                  <a:cubicBezTo>
                    <a:pt x="0" y="250"/>
                    <a:pt x="72" y="322"/>
                    <a:pt x="167" y="322"/>
                  </a:cubicBezTo>
                  <a:lnTo>
                    <a:pt x="4286" y="322"/>
                  </a:lnTo>
                  <a:cubicBezTo>
                    <a:pt x="4382" y="322"/>
                    <a:pt x="4453" y="250"/>
                    <a:pt x="4453" y="167"/>
                  </a:cubicBezTo>
                  <a:cubicBezTo>
                    <a:pt x="4453" y="72"/>
                    <a:pt x="4382" y="0"/>
                    <a:pt x="4286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1926;p88"/>
            <p:cNvSpPr/>
            <p:nvPr/>
          </p:nvSpPr>
          <p:spPr>
            <a:xfrm>
              <a:off x="3641786" y="1682059"/>
              <a:ext cx="141659" cy="10623"/>
            </a:xfrm>
            <a:custGeom>
              <a:avLst/>
              <a:gdLst/>
              <a:ahLst/>
              <a:cxnLst/>
              <a:rect l="l" t="t" r="r" b="b"/>
              <a:pathLst>
                <a:path w="4454" h="334" extrusionOk="0">
                  <a:moveTo>
                    <a:pt x="167" y="0"/>
                  </a:moveTo>
                  <a:cubicBezTo>
                    <a:pt x="72" y="0"/>
                    <a:pt x="0" y="72"/>
                    <a:pt x="0" y="167"/>
                  </a:cubicBezTo>
                  <a:cubicBezTo>
                    <a:pt x="0" y="250"/>
                    <a:pt x="72" y="334"/>
                    <a:pt x="167" y="334"/>
                  </a:cubicBezTo>
                  <a:lnTo>
                    <a:pt x="4286" y="334"/>
                  </a:lnTo>
                  <a:cubicBezTo>
                    <a:pt x="4382" y="334"/>
                    <a:pt x="4453" y="250"/>
                    <a:pt x="4453" y="167"/>
                  </a:cubicBezTo>
                  <a:cubicBezTo>
                    <a:pt x="4453" y="72"/>
                    <a:pt x="4382" y="0"/>
                    <a:pt x="4286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1927;p88"/>
            <p:cNvSpPr/>
            <p:nvPr/>
          </p:nvSpPr>
          <p:spPr>
            <a:xfrm>
              <a:off x="3641786" y="1725600"/>
              <a:ext cx="141659" cy="10623"/>
            </a:xfrm>
            <a:custGeom>
              <a:avLst/>
              <a:gdLst/>
              <a:ahLst/>
              <a:cxnLst/>
              <a:rect l="l" t="t" r="r" b="b"/>
              <a:pathLst>
                <a:path w="4454" h="334" extrusionOk="0">
                  <a:moveTo>
                    <a:pt x="167" y="0"/>
                  </a:moveTo>
                  <a:cubicBezTo>
                    <a:pt x="72" y="0"/>
                    <a:pt x="0" y="72"/>
                    <a:pt x="0" y="167"/>
                  </a:cubicBezTo>
                  <a:cubicBezTo>
                    <a:pt x="0" y="250"/>
                    <a:pt x="72" y="334"/>
                    <a:pt x="167" y="334"/>
                  </a:cubicBezTo>
                  <a:lnTo>
                    <a:pt x="4286" y="334"/>
                  </a:lnTo>
                  <a:cubicBezTo>
                    <a:pt x="4382" y="334"/>
                    <a:pt x="4453" y="250"/>
                    <a:pt x="4453" y="167"/>
                  </a:cubicBezTo>
                  <a:cubicBezTo>
                    <a:pt x="4453" y="72"/>
                    <a:pt x="4382" y="0"/>
                    <a:pt x="4286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" name="Google Shape;13193;p90"/>
          <p:cNvGrpSpPr/>
          <p:nvPr/>
        </p:nvGrpSpPr>
        <p:grpSpPr>
          <a:xfrm>
            <a:off x="8669652" y="5340403"/>
            <a:ext cx="1185175" cy="1131825"/>
            <a:chOff x="2280029" y="1970604"/>
            <a:chExt cx="353631" cy="354395"/>
          </a:xfrm>
        </p:grpSpPr>
        <p:sp>
          <p:nvSpPr>
            <p:cNvPr id="47" name="Google Shape;13194;p90"/>
            <p:cNvSpPr/>
            <p:nvPr/>
          </p:nvSpPr>
          <p:spPr>
            <a:xfrm>
              <a:off x="2309981" y="2069086"/>
              <a:ext cx="323679" cy="255913"/>
            </a:xfrm>
            <a:custGeom>
              <a:avLst/>
              <a:gdLst/>
              <a:ahLst/>
              <a:cxnLst/>
              <a:rect l="l" t="t" r="r" b="b"/>
              <a:pathLst>
                <a:path w="10169" h="8040" extrusionOk="0">
                  <a:moveTo>
                    <a:pt x="9473" y="0"/>
                  </a:moveTo>
                  <a:cubicBezTo>
                    <a:pt x="9451" y="0"/>
                    <a:pt x="9428" y="5"/>
                    <a:pt x="9406" y="14"/>
                  </a:cubicBezTo>
                  <a:cubicBezTo>
                    <a:pt x="9335" y="62"/>
                    <a:pt x="9287" y="157"/>
                    <a:pt x="9335" y="240"/>
                  </a:cubicBezTo>
                  <a:cubicBezTo>
                    <a:pt x="9656" y="943"/>
                    <a:pt x="9835" y="1705"/>
                    <a:pt x="9835" y="2491"/>
                  </a:cubicBezTo>
                  <a:cubicBezTo>
                    <a:pt x="9835" y="3884"/>
                    <a:pt x="9287" y="5193"/>
                    <a:pt x="8299" y="6194"/>
                  </a:cubicBezTo>
                  <a:cubicBezTo>
                    <a:pt x="7323" y="7182"/>
                    <a:pt x="6001" y="7729"/>
                    <a:pt x="4596" y="7729"/>
                  </a:cubicBezTo>
                  <a:cubicBezTo>
                    <a:pt x="3763" y="7729"/>
                    <a:pt x="2977" y="7539"/>
                    <a:pt x="2251" y="7158"/>
                  </a:cubicBezTo>
                  <a:cubicBezTo>
                    <a:pt x="1632" y="6848"/>
                    <a:pt x="1084" y="6420"/>
                    <a:pt x="620" y="5896"/>
                  </a:cubicBezTo>
                  <a:lnTo>
                    <a:pt x="620" y="5896"/>
                  </a:lnTo>
                  <a:lnTo>
                    <a:pt x="1263" y="6110"/>
                  </a:lnTo>
                  <a:cubicBezTo>
                    <a:pt x="1279" y="6114"/>
                    <a:pt x="1295" y="6116"/>
                    <a:pt x="1311" y="6116"/>
                  </a:cubicBezTo>
                  <a:cubicBezTo>
                    <a:pt x="1385" y="6116"/>
                    <a:pt x="1447" y="6072"/>
                    <a:pt x="1477" y="6003"/>
                  </a:cubicBezTo>
                  <a:cubicBezTo>
                    <a:pt x="1501" y="5908"/>
                    <a:pt x="1453" y="5824"/>
                    <a:pt x="1370" y="5789"/>
                  </a:cubicBezTo>
                  <a:lnTo>
                    <a:pt x="203" y="5408"/>
                  </a:lnTo>
                  <a:cubicBezTo>
                    <a:pt x="187" y="5405"/>
                    <a:pt x="171" y="5403"/>
                    <a:pt x="156" y="5403"/>
                  </a:cubicBezTo>
                  <a:cubicBezTo>
                    <a:pt x="114" y="5403"/>
                    <a:pt x="77" y="5414"/>
                    <a:pt x="60" y="5432"/>
                  </a:cubicBezTo>
                  <a:cubicBezTo>
                    <a:pt x="12" y="5467"/>
                    <a:pt x="0" y="5527"/>
                    <a:pt x="0" y="5586"/>
                  </a:cubicBezTo>
                  <a:lnTo>
                    <a:pt x="191" y="6944"/>
                  </a:lnTo>
                  <a:cubicBezTo>
                    <a:pt x="203" y="7015"/>
                    <a:pt x="262" y="7075"/>
                    <a:pt x="358" y="7075"/>
                  </a:cubicBezTo>
                  <a:lnTo>
                    <a:pt x="381" y="7075"/>
                  </a:lnTo>
                  <a:cubicBezTo>
                    <a:pt x="477" y="7063"/>
                    <a:pt x="536" y="6979"/>
                    <a:pt x="524" y="6896"/>
                  </a:cubicBezTo>
                  <a:lnTo>
                    <a:pt x="417" y="6134"/>
                  </a:lnTo>
                  <a:lnTo>
                    <a:pt x="417" y="6134"/>
                  </a:lnTo>
                  <a:cubicBezTo>
                    <a:pt x="893" y="6670"/>
                    <a:pt x="1453" y="7122"/>
                    <a:pt x="2096" y="7444"/>
                  </a:cubicBezTo>
                  <a:cubicBezTo>
                    <a:pt x="2870" y="7849"/>
                    <a:pt x="3715" y="8039"/>
                    <a:pt x="4596" y="8039"/>
                  </a:cubicBezTo>
                  <a:cubicBezTo>
                    <a:pt x="6085" y="8039"/>
                    <a:pt x="7490" y="7456"/>
                    <a:pt x="8525" y="6420"/>
                  </a:cubicBezTo>
                  <a:cubicBezTo>
                    <a:pt x="9585" y="5360"/>
                    <a:pt x="10145" y="3979"/>
                    <a:pt x="10145" y="2491"/>
                  </a:cubicBezTo>
                  <a:cubicBezTo>
                    <a:pt x="10168" y="1645"/>
                    <a:pt x="9990" y="836"/>
                    <a:pt x="9633" y="98"/>
                  </a:cubicBezTo>
                  <a:cubicBezTo>
                    <a:pt x="9597" y="36"/>
                    <a:pt x="9536" y="0"/>
                    <a:pt x="9473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3195;p90"/>
            <p:cNvSpPr/>
            <p:nvPr/>
          </p:nvSpPr>
          <p:spPr>
            <a:xfrm>
              <a:off x="2280029" y="1970604"/>
              <a:ext cx="322565" cy="255468"/>
            </a:xfrm>
            <a:custGeom>
              <a:avLst/>
              <a:gdLst/>
              <a:ahLst/>
              <a:cxnLst/>
              <a:rect l="l" t="t" r="r" b="b"/>
              <a:pathLst>
                <a:path w="10134" h="8026" extrusionOk="0">
                  <a:moveTo>
                    <a:pt x="5549" y="1"/>
                  </a:moveTo>
                  <a:cubicBezTo>
                    <a:pt x="4061" y="1"/>
                    <a:pt x="2668" y="584"/>
                    <a:pt x="1620" y="1620"/>
                  </a:cubicBezTo>
                  <a:cubicBezTo>
                    <a:pt x="572" y="2680"/>
                    <a:pt x="1" y="4061"/>
                    <a:pt x="1" y="5549"/>
                  </a:cubicBezTo>
                  <a:cubicBezTo>
                    <a:pt x="1" y="6382"/>
                    <a:pt x="179" y="7192"/>
                    <a:pt x="537" y="7930"/>
                  </a:cubicBezTo>
                  <a:cubicBezTo>
                    <a:pt x="572" y="7990"/>
                    <a:pt x="632" y="8026"/>
                    <a:pt x="691" y="8026"/>
                  </a:cubicBezTo>
                  <a:cubicBezTo>
                    <a:pt x="715" y="8026"/>
                    <a:pt x="727" y="8026"/>
                    <a:pt x="763" y="8002"/>
                  </a:cubicBezTo>
                  <a:cubicBezTo>
                    <a:pt x="834" y="7966"/>
                    <a:pt x="882" y="7871"/>
                    <a:pt x="834" y="7787"/>
                  </a:cubicBezTo>
                  <a:cubicBezTo>
                    <a:pt x="513" y="7085"/>
                    <a:pt x="334" y="6323"/>
                    <a:pt x="334" y="5537"/>
                  </a:cubicBezTo>
                  <a:cubicBezTo>
                    <a:pt x="334" y="4132"/>
                    <a:pt x="882" y="2822"/>
                    <a:pt x="1858" y="1834"/>
                  </a:cubicBezTo>
                  <a:cubicBezTo>
                    <a:pt x="2846" y="834"/>
                    <a:pt x="4168" y="298"/>
                    <a:pt x="5573" y="298"/>
                  </a:cubicBezTo>
                  <a:cubicBezTo>
                    <a:pt x="7097" y="298"/>
                    <a:pt x="8550" y="965"/>
                    <a:pt x="9538" y="2132"/>
                  </a:cubicBezTo>
                  <a:lnTo>
                    <a:pt x="8907" y="1918"/>
                  </a:lnTo>
                  <a:cubicBezTo>
                    <a:pt x="8890" y="1913"/>
                    <a:pt x="8874" y="1911"/>
                    <a:pt x="8858" y="1911"/>
                  </a:cubicBezTo>
                  <a:cubicBezTo>
                    <a:pt x="8784" y="1911"/>
                    <a:pt x="8722" y="1956"/>
                    <a:pt x="8692" y="2025"/>
                  </a:cubicBezTo>
                  <a:cubicBezTo>
                    <a:pt x="8669" y="2120"/>
                    <a:pt x="8704" y="2203"/>
                    <a:pt x="8800" y="2227"/>
                  </a:cubicBezTo>
                  <a:lnTo>
                    <a:pt x="9955" y="2620"/>
                  </a:lnTo>
                  <a:cubicBezTo>
                    <a:pt x="9978" y="2620"/>
                    <a:pt x="9990" y="2632"/>
                    <a:pt x="10002" y="2632"/>
                  </a:cubicBezTo>
                  <a:cubicBezTo>
                    <a:pt x="10050" y="2632"/>
                    <a:pt x="10074" y="2620"/>
                    <a:pt x="10109" y="2596"/>
                  </a:cubicBezTo>
                  <a:cubicBezTo>
                    <a:pt x="10121" y="2572"/>
                    <a:pt x="10133" y="2513"/>
                    <a:pt x="10133" y="2453"/>
                  </a:cubicBezTo>
                  <a:lnTo>
                    <a:pt x="9943" y="1108"/>
                  </a:lnTo>
                  <a:cubicBezTo>
                    <a:pt x="9932" y="1021"/>
                    <a:pt x="9871" y="964"/>
                    <a:pt x="9788" y="964"/>
                  </a:cubicBezTo>
                  <a:cubicBezTo>
                    <a:pt x="9780" y="964"/>
                    <a:pt x="9772" y="964"/>
                    <a:pt x="9764" y="965"/>
                  </a:cubicBezTo>
                  <a:cubicBezTo>
                    <a:pt x="9681" y="989"/>
                    <a:pt x="9621" y="1060"/>
                    <a:pt x="9633" y="1144"/>
                  </a:cubicBezTo>
                  <a:lnTo>
                    <a:pt x="9740" y="1906"/>
                  </a:lnTo>
                  <a:cubicBezTo>
                    <a:pt x="8681" y="703"/>
                    <a:pt x="7157" y="1"/>
                    <a:pt x="5549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3196;p90"/>
            <p:cNvSpPr/>
            <p:nvPr/>
          </p:nvSpPr>
          <p:spPr>
            <a:xfrm>
              <a:off x="2411169" y="2064598"/>
              <a:ext cx="17093" cy="26928"/>
            </a:xfrm>
            <a:custGeom>
              <a:avLst/>
              <a:gdLst/>
              <a:ahLst/>
              <a:cxnLst/>
              <a:rect l="l" t="t" r="r" b="b"/>
              <a:pathLst>
                <a:path w="537" h="846" extrusionOk="0">
                  <a:moveTo>
                    <a:pt x="358" y="0"/>
                  </a:moveTo>
                  <a:cubicBezTo>
                    <a:pt x="274" y="0"/>
                    <a:pt x="191" y="72"/>
                    <a:pt x="191" y="155"/>
                  </a:cubicBezTo>
                  <a:lnTo>
                    <a:pt x="191" y="453"/>
                  </a:lnTo>
                  <a:lnTo>
                    <a:pt x="72" y="572"/>
                  </a:lnTo>
                  <a:cubicBezTo>
                    <a:pt x="12" y="631"/>
                    <a:pt x="0" y="739"/>
                    <a:pt x="72" y="798"/>
                  </a:cubicBezTo>
                  <a:cubicBezTo>
                    <a:pt x="108" y="834"/>
                    <a:pt x="155" y="846"/>
                    <a:pt x="191" y="846"/>
                  </a:cubicBezTo>
                  <a:cubicBezTo>
                    <a:pt x="239" y="846"/>
                    <a:pt x="274" y="834"/>
                    <a:pt x="310" y="798"/>
                  </a:cubicBezTo>
                  <a:lnTo>
                    <a:pt x="489" y="631"/>
                  </a:lnTo>
                  <a:cubicBezTo>
                    <a:pt x="524" y="608"/>
                    <a:pt x="536" y="560"/>
                    <a:pt x="536" y="512"/>
                  </a:cubicBezTo>
                  <a:lnTo>
                    <a:pt x="524" y="155"/>
                  </a:lnTo>
                  <a:cubicBezTo>
                    <a:pt x="524" y="72"/>
                    <a:pt x="453" y="0"/>
                    <a:pt x="358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3197;p90"/>
            <p:cNvSpPr/>
            <p:nvPr/>
          </p:nvSpPr>
          <p:spPr>
            <a:xfrm>
              <a:off x="2323254" y="2017458"/>
              <a:ext cx="267213" cy="264316"/>
            </a:xfrm>
            <a:custGeom>
              <a:avLst/>
              <a:gdLst/>
              <a:ahLst/>
              <a:cxnLst/>
              <a:rect l="l" t="t" r="r" b="b"/>
              <a:pathLst>
                <a:path w="8395" h="8304" extrusionOk="0">
                  <a:moveTo>
                    <a:pt x="2739" y="3125"/>
                  </a:moveTo>
                  <a:lnTo>
                    <a:pt x="2965" y="3160"/>
                  </a:lnTo>
                  <a:lnTo>
                    <a:pt x="3060" y="3160"/>
                  </a:lnTo>
                  <a:lnTo>
                    <a:pt x="2905" y="3529"/>
                  </a:lnTo>
                  <a:lnTo>
                    <a:pt x="2620" y="3458"/>
                  </a:lnTo>
                  <a:lnTo>
                    <a:pt x="2739" y="3125"/>
                  </a:lnTo>
                  <a:close/>
                  <a:moveTo>
                    <a:pt x="3834" y="3041"/>
                  </a:moveTo>
                  <a:lnTo>
                    <a:pt x="4167" y="3446"/>
                  </a:lnTo>
                  <a:lnTo>
                    <a:pt x="4120" y="3541"/>
                  </a:lnTo>
                  <a:cubicBezTo>
                    <a:pt x="4096" y="3636"/>
                    <a:pt x="4132" y="3720"/>
                    <a:pt x="4227" y="3756"/>
                  </a:cubicBezTo>
                  <a:cubicBezTo>
                    <a:pt x="4239" y="3756"/>
                    <a:pt x="4251" y="3767"/>
                    <a:pt x="4286" y="3767"/>
                  </a:cubicBezTo>
                  <a:cubicBezTo>
                    <a:pt x="4358" y="3767"/>
                    <a:pt x="4417" y="3720"/>
                    <a:pt x="4429" y="3660"/>
                  </a:cubicBezTo>
                  <a:lnTo>
                    <a:pt x="4477" y="3541"/>
                  </a:lnTo>
                  <a:cubicBezTo>
                    <a:pt x="4501" y="3446"/>
                    <a:pt x="4489" y="3339"/>
                    <a:pt x="4429" y="3267"/>
                  </a:cubicBezTo>
                  <a:lnTo>
                    <a:pt x="4346" y="3160"/>
                  </a:lnTo>
                  <a:lnTo>
                    <a:pt x="4620" y="3386"/>
                  </a:lnTo>
                  <a:cubicBezTo>
                    <a:pt x="4649" y="3401"/>
                    <a:pt x="4683" y="3411"/>
                    <a:pt x="4719" y="3411"/>
                  </a:cubicBezTo>
                  <a:cubicBezTo>
                    <a:pt x="4741" y="3411"/>
                    <a:pt x="4764" y="3407"/>
                    <a:pt x="4787" y="3398"/>
                  </a:cubicBezTo>
                  <a:lnTo>
                    <a:pt x="5001" y="3303"/>
                  </a:lnTo>
                  <a:lnTo>
                    <a:pt x="5132" y="3458"/>
                  </a:lnTo>
                  <a:cubicBezTo>
                    <a:pt x="5156" y="3506"/>
                    <a:pt x="5215" y="3517"/>
                    <a:pt x="5263" y="3517"/>
                  </a:cubicBezTo>
                  <a:lnTo>
                    <a:pt x="5668" y="3482"/>
                  </a:lnTo>
                  <a:lnTo>
                    <a:pt x="5679" y="3565"/>
                  </a:lnTo>
                  <a:cubicBezTo>
                    <a:pt x="5703" y="3601"/>
                    <a:pt x="5668" y="3636"/>
                    <a:pt x="5668" y="3648"/>
                  </a:cubicBezTo>
                  <a:cubicBezTo>
                    <a:pt x="5656" y="3660"/>
                    <a:pt x="5620" y="3696"/>
                    <a:pt x="5596" y="3696"/>
                  </a:cubicBezTo>
                  <a:lnTo>
                    <a:pt x="4894" y="3756"/>
                  </a:lnTo>
                  <a:cubicBezTo>
                    <a:pt x="4798" y="3756"/>
                    <a:pt x="4727" y="3815"/>
                    <a:pt x="4679" y="3875"/>
                  </a:cubicBezTo>
                  <a:cubicBezTo>
                    <a:pt x="4656" y="3934"/>
                    <a:pt x="4620" y="3994"/>
                    <a:pt x="4644" y="4053"/>
                  </a:cubicBezTo>
                  <a:lnTo>
                    <a:pt x="4179" y="3898"/>
                  </a:lnTo>
                  <a:cubicBezTo>
                    <a:pt x="4167" y="3898"/>
                    <a:pt x="4167" y="3887"/>
                    <a:pt x="4144" y="3875"/>
                  </a:cubicBezTo>
                  <a:cubicBezTo>
                    <a:pt x="4120" y="3696"/>
                    <a:pt x="3965" y="3577"/>
                    <a:pt x="3798" y="3577"/>
                  </a:cubicBezTo>
                  <a:lnTo>
                    <a:pt x="3774" y="3577"/>
                  </a:lnTo>
                  <a:lnTo>
                    <a:pt x="3274" y="3589"/>
                  </a:lnTo>
                  <a:lnTo>
                    <a:pt x="3393" y="3220"/>
                  </a:lnTo>
                  <a:cubicBezTo>
                    <a:pt x="3405" y="3184"/>
                    <a:pt x="3441" y="3172"/>
                    <a:pt x="3465" y="3160"/>
                  </a:cubicBezTo>
                  <a:lnTo>
                    <a:pt x="3834" y="3041"/>
                  </a:lnTo>
                  <a:close/>
                  <a:moveTo>
                    <a:pt x="7596" y="3601"/>
                  </a:moveTo>
                  <a:cubicBezTo>
                    <a:pt x="7620" y="3601"/>
                    <a:pt x="7656" y="3601"/>
                    <a:pt x="7692" y="3636"/>
                  </a:cubicBezTo>
                  <a:lnTo>
                    <a:pt x="8025" y="3958"/>
                  </a:lnTo>
                  <a:lnTo>
                    <a:pt x="8025" y="4256"/>
                  </a:lnTo>
                  <a:cubicBezTo>
                    <a:pt x="7977" y="5232"/>
                    <a:pt x="7584" y="6137"/>
                    <a:pt x="6906" y="6815"/>
                  </a:cubicBezTo>
                  <a:cubicBezTo>
                    <a:pt x="6799" y="6923"/>
                    <a:pt x="6692" y="7030"/>
                    <a:pt x="6572" y="7113"/>
                  </a:cubicBezTo>
                  <a:cubicBezTo>
                    <a:pt x="6632" y="7030"/>
                    <a:pt x="6680" y="6935"/>
                    <a:pt x="6727" y="6851"/>
                  </a:cubicBezTo>
                  <a:lnTo>
                    <a:pt x="7465" y="5125"/>
                  </a:lnTo>
                  <a:cubicBezTo>
                    <a:pt x="7501" y="5065"/>
                    <a:pt x="7489" y="5006"/>
                    <a:pt x="7454" y="4958"/>
                  </a:cubicBezTo>
                  <a:cubicBezTo>
                    <a:pt x="7418" y="4910"/>
                    <a:pt x="7358" y="4887"/>
                    <a:pt x="7299" y="4887"/>
                  </a:cubicBezTo>
                  <a:lnTo>
                    <a:pt x="7227" y="4887"/>
                  </a:lnTo>
                  <a:lnTo>
                    <a:pt x="7632" y="4077"/>
                  </a:lnTo>
                  <a:cubicBezTo>
                    <a:pt x="7704" y="3946"/>
                    <a:pt x="7668" y="3779"/>
                    <a:pt x="7525" y="3696"/>
                  </a:cubicBezTo>
                  <a:lnTo>
                    <a:pt x="7501" y="3660"/>
                  </a:lnTo>
                  <a:lnTo>
                    <a:pt x="7513" y="3648"/>
                  </a:lnTo>
                  <a:cubicBezTo>
                    <a:pt x="7537" y="3601"/>
                    <a:pt x="7573" y="3601"/>
                    <a:pt x="7596" y="3601"/>
                  </a:cubicBezTo>
                  <a:close/>
                  <a:moveTo>
                    <a:pt x="4239" y="1"/>
                  </a:moveTo>
                  <a:cubicBezTo>
                    <a:pt x="4176" y="1"/>
                    <a:pt x="4112" y="2"/>
                    <a:pt x="4048" y="5"/>
                  </a:cubicBezTo>
                  <a:cubicBezTo>
                    <a:pt x="3001" y="41"/>
                    <a:pt x="2000" y="481"/>
                    <a:pt x="1262" y="1220"/>
                  </a:cubicBezTo>
                  <a:cubicBezTo>
                    <a:pt x="512" y="1970"/>
                    <a:pt x="84" y="2946"/>
                    <a:pt x="36" y="4006"/>
                  </a:cubicBezTo>
                  <a:cubicBezTo>
                    <a:pt x="0" y="5041"/>
                    <a:pt x="334" y="6053"/>
                    <a:pt x="1012" y="6863"/>
                  </a:cubicBezTo>
                  <a:cubicBezTo>
                    <a:pt x="1036" y="6911"/>
                    <a:pt x="1084" y="6923"/>
                    <a:pt x="1131" y="6923"/>
                  </a:cubicBezTo>
                  <a:cubicBezTo>
                    <a:pt x="1155" y="6923"/>
                    <a:pt x="1203" y="6911"/>
                    <a:pt x="1227" y="6875"/>
                  </a:cubicBezTo>
                  <a:cubicBezTo>
                    <a:pt x="1310" y="6815"/>
                    <a:pt x="1310" y="6708"/>
                    <a:pt x="1250" y="6649"/>
                  </a:cubicBezTo>
                  <a:cubicBezTo>
                    <a:pt x="631" y="5922"/>
                    <a:pt x="310" y="4982"/>
                    <a:pt x="357" y="4017"/>
                  </a:cubicBezTo>
                  <a:cubicBezTo>
                    <a:pt x="393" y="3053"/>
                    <a:pt x="786" y="2148"/>
                    <a:pt x="1465" y="1458"/>
                  </a:cubicBezTo>
                  <a:cubicBezTo>
                    <a:pt x="2155" y="779"/>
                    <a:pt x="3060" y="374"/>
                    <a:pt x="4025" y="338"/>
                  </a:cubicBezTo>
                  <a:cubicBezTo>
                    <a:pt x="4081" y="335"/>
                    <a:pt x="4137" y="334"/>
                    <a:pt x="4192" y="334"/>
                  </a:cubicBezTo>
                  <a:cubicBezTo>
                    <a:pt x="4358" y="334"/>
                    <a:pt x="4519" y="347"/>
                    <a:pt x="4679" y="374"/>
                  </a:cubicBezTo>
                  <a:lnTo>
                    <a:pt x="4906" y="636"/>
                  </a:lnTo>
                  <a:lnTo>
                    <a:pt x="4822" y="862"/>
                  </a:lnTo>
                  <a:lnTo>
                    <a:pt x="4679" y="624"/>
                  </a:lnTo>
                  <a:cubicBezTo>
                    <a:pt x="4656" y="577"/>
                    <a:pt x="4596" y="541"/>
                    <a:pt x="4536" y="541"/>
                  </a:cubicBezTo>
                  <a:lnTo>
                    <a:pt x="4001" y="541"/>
                  </a:lnTo>
                  <a:cubicBezTo>
                    <a:pt x="3941" y="541"/>
                    <a:pt x="3882" y="565"/>
                    <a:pt x="3858" y="624"/>
                  </a:cubicBezTo>
                  <a:lnTo>
                    <a:pt x="3477" y="1327"/>
                  </a:lnTo>
                  <a:cubicBezTo>
                    <a:pt x="3441" y="1410"/>
                    <a:pt x="3441" y="1529"/>
                    <a:pt x="3477" y="1624"/>
                  </a:cubicBezTo>
                  <a:cubicBezTo>
                    <a:pt x="3524" y="1708"/>
                    <a:pt x="3632" y="1767"/>
                    <a:pt x="3739" y="1791"/>
                  </a:cubicBezTo>
                  <a:lnTo>
                    <a:pt x="4036" y="1815"/>
                  </a:lnTo>
                  <a:cubicBezTo>
                    <a:pt x="4096" y="1815"/>
                    <a:pt x="4155" y="1803"/>
                    <a:pt x="4179" y="1743"/>
                  </a:cubicBezTo>
                  <a:lnTo>
                    <a:pt x="4286" y="1577"/>
                  </a:lnTo>
                  <a:lnTo>
                    <a:pt x="4346" y="1648"/>
                  </a:lnTo>
                  <a:lnTo>
                    <a:pt x="4298" y="1934"/>
                  </a:lnTo>
                  <a:lnTo>
                    <a:pt x="3798" y="2005"/>
                  </a:lnTo>
                  <a:cubicBezTo>
                    <a:pt x="3763" y="2005"/>
                    <a:pt x="3751" y="2029"/>
                    <a:pt x="3715" y="2041"/>
                  </a:cubicBezTo>
                  <a:lnTo>
                    <a:pt x="3072" y="2517"/>
                  </a:lnTo>
                  <a:cubicBezTo>
                    <a:pt x="3048" y="2541"/>
                    <a:pt x="3024" y="2577"/>
                    <a:pt x="3024" y="2601"/>
                  </a:cubicBezTo>
                  <a:lnTo>
                    <a:pt x="2941" y="2898"/>
                  </a:lnTo>
                  <a:lnTo>
                    <a:pt x="2727" y="2874"/>
                  </a:lnTo>
                  <a:cubicBezTo>
                    <a:pt x="2716" y="2874"/>
                    <a:pt x="2706" y="2873"/>
                    <a:pt x="2696" y="2873"/>
                  </a:cubicBezTo>
                  <a:cubicBezTo>
                    <a:pt x="2565" y="2873"/>
                    <a:pt x="2449" y="2943"/>
                    <a:pt x="2405" y="3065"/>
                  </a:cubicBezTo>
                  <a:lnTo>
                    <a:pt x="2274" y="3422"/>
                  </a:lnTo>
                  <a:cubicBezTo>
                    <a:pt x="2250" y="3494"/>
                    <a:pt x="2250" y="3589"/>
                    <a:pt x="2286" y="3660"/>
                  </a:cubicBezTo>
                  <a:cubicBezTo>
                    <a:pt x="2334" y="3732"/>
                    <a:pt x="2393" y="3791"/>
                    <a:pt x="2465" y="3815"/>
                  </a:cubicBezTo>
                  <a:cubicBezTo>
                    <a:pt x="2322" y="3887"/>
                    <a:pt x="2215" y="4029"/>
                    <a:pt x="2203" y="4196"/>
                  </a:cubicBezTo>
                  <a:lnTo>
                    <a:pt x="2203" y="4268"/>
                  </a:lnTo>
                  <a:lnTo>
                    <a:pt x="1739" y="4791"/>
                  </a:lnTo>
                  <a:cubicBezTo>
                    <a:pt x="1667" y="4863"/>
                    <a:pt x="1631" y="4970"/>
                    <a:pt x="1631" y="5077"/>
                  </a:cubicBezTo>
                  <a:lnTo>
                    <a:pt x="1631" y="5684"/>
                  </a:lnTo>
                  <a:cubicBezTo>
                    <a:pt x="1631" y="5839"/>
                    <a:pt x="1691" y="5994"/>
                    <a:pt x="1810" y="6101"/>
                  </a:cubicBezTo>
                  <a:lnTo>
                    <a:pt x="2239" y="6518"/>
                  </a:lnTo>
                  <a:cubicBezTo>
                    <a:pt x="2334" y="6613"/>
                    <a:pt x="2465" y="6673"/>
                    <a:pt x="2596" y="6684"/>
                  </a:cubicBezTo>
                  <a:lnTo>
                    <a:pt x="3882" y="6792"/>
                  </a:lnTo>
                  <a:lnTo>
                    <a:pt x="3882" y="6827"/>
                  </a:lnTo>
                  <a:cubicBezTo>
                    <a:pt x="3870" y="6994"/>
                    <a:pt x="3929" y="7149"/>
                    <a:pt x="4060" y="7232"/>
                  </a:cubicBezTo>
                  <a:lnTo>
                    <a:pt x="4286" y="7399"/>
                  </a:lnTo>
                  <a:lnTo>
                    <a:pt x="4263" y="7446"/>
                  </a:lnTo>
                  <a:cubicBezTo>
                    <a:pt x="4203" y="7601"/>
                    <a:pt x="4263" y="7804"/>
                    <a:pt x="4406" y="7899"/>
                  </a:cubicBezTo>
                  <a:lnTo>
                    <a:pt x="4465" y="7958"/>
                  </a:lnTo>
                  <a:cubicBezTo>
                    <a:pt x="4406" y="7958"/>
                    <a:pt x="4358" y="7982"/>
                    <a:pt x="4298" y="7982"/>
                  </a:cubicBezTo>
                  <a:cubicBezTo>
                    <a:pt x="4250" y="7984"/>
                    <a:pt x="4202" y="7985"/>
                    <a:pt x="4153" y="7985"/>
                  </a:cubicBezTo>
                  <a:cubicBezTo>
                    <a:pt x="3241" y="7985"/>
                    <a:pt x="2368" y="7666"/>
                    <a:pt x="1667" y="7089"/>
                  </a:cubicBezTo>
                  <a:cubicBezTo>
                    <a:pt x="1630" y="7062"/>
                    <a:pt x="1590" y="7050"/>
                    <a:pt x="1553" y="7050"/>
                  </a:cubicBezTo>
                  <a:cubicBezTo>
                    <a:pt x="1508" y="7050"/>
                    <a:pt x="1467" y="7068"/>
                    <a:pt x="1441" y="7101"/>
                  </a:cubicBezTo>
                  <a:cubicBezTo>
                    <a:pt x="1381" y="7173"/>
                    <a:pt x="1393" y="7280"/>
                    <a:pt x="1453" y="7327"/>
                  </a:cubicBezTo>
                  <a:cubicBezTo>
                    <a:pt x="2215" y="7958"/>
                    <a:pt x="3155" y="8304"/>
                    <a:pt x="4132" y="8304"/>
                  </a:cubicBezTo>
                  <a:lnTo>
                    <a:pt x="4298" y="8304"/>
                  </a:lnTo>
                  <a:cubicBezTo>
                    <a:pt x="5334" y="8256"/>
                    <a:pt x="6334" y="7827"/>
                    <a:pt x="7084" y="7089"/>
                  </a:cubicBezTo>
                  <a:cubicBezTo>
                    <a:pt x="7823" y="6339"/>
                    <a:pt x="8251" y="5363"/>
                    <a:pt x="8299" y="4303"/>
                  </a:cubicBezTo>
                  <a:cubicBezTo>
                    <a:pt x="8394" y="3220"/>
                    <a:pt x="8049" y="2208"/>
                    <a:pt x="7382" y="1422"/>
                  </a:cubicBezTo>
                  <a:cubicBezTo>
                    <a:pt x="7350" y="1377"/>
                    <a:pt x="7304" y="1356"/>
                    <a:pt x="7258" y="1356"/>
                  </a:cubicBezTo>
                  <a:cubicBezTo>
                    <a:pt x="7220" y="1356"/>
                    <a:pt x="7183" y="1371"/>
                    <a:pt x="7156" y="1398"/>
                  </a:cubicBezTo>
                  <a:cubicBezTo>
                    <a:pt x="7084" y="1458"/>
                    <a:pt x="7084" y="1565"/>
                    <a:pt x="7144" y="1624"/>
                  </a:cubicBezTo>
                  <a:cubicBezTo>
                    <a:pt x="7584" y="2148"/>
                    <a:pt x="7870" y="2791"/>
                    <a:pt x="7989" y="3458"/>
                  </a:cubicBezTo>
                  <a:lnTo>
                    <a:pt x="7942" y="3410"/>
                  </a:lnTo>
                  <a:cubicBezTo>
                    <a:pt x="7867" y="3335"/>
                    <a:pt x="7754" y="3289"/>
                    <a:pt x="7628" y="3289"/>
                  </a:cubicBezTo>
                  <a:cubicBezTo>
                    <a:pt x="7614" y="3289"/>
                    <a:pt x="7599" y="3290"/>
                    <a:pt x="7584" y="3291"/>
                  </a:cubicBezTo>
                  <a:cubicBezTo>
                    <a:pt x="7454" y="3303"/>
                    <a:pt x="7334" y="3386"/>
                    <a:pt x="7263" y="3506"/>
                  </a:cubicBezTo>
                  <a:lnTo>
                    <a:pt x="7227" y="3541"/>
                  </a:lnTo>
                  <a:cubicBezTo>
                    <a:pt x="7156" y="3541"/>
                    <a:pt x="7084" y="3577"/>
                    <a:pt x="7025" y="3625"/>
                  </a:cubicBezTo>
                  <a:lnTo>
                    <a:pt x="6811" y="3363"/>
                  </a:lnTo>
                  <a:cubicBezTo>
                    <a:pt x="6779" y="3325"/>
                    <a:pt x="6739" y="3307"/>
                    <a:pt x="6698" y="3307"/>
                  </a:cubicBezTo>
                  <a:cubicBezTo>
                    <a:pt x="6661" y="3307"/>
                    <a:pt x="6625" y="3322"/>
                    <a:pt x="6596" y="3351"/>
                  </a:cubicBezTo>
                  <a:cubicBezTo>
                    <a:pt x="6513" y="3410"/>
                    <a:pt x="6513" y="3517"/>
                    <a:pt x="6572" y="3577"/>
                  </a:cubicBezTo>
                  <a:lnTo>
                    <a:pt x="6906" y="3958"/>
                  </a:lnTo>
                  <a:cubicBezTo>
                    <a:pt x="6930" y="3994"/>
                    <a:pt x="6977" y="4017"/>
                    <a:pt x="7025" y="4017"/>
                  </a:cubicBezTo>
                  <a:cubicBezTo>
                    <a:pt x="7073" y="4017"/>
                    <a:pt x="7108" y="4006"/>
                    <a:pt x="7144" y="3970"/>
                  </a:cubicBezTo>
                  <a:lnTo>
                    <a:pt x="7251" y="3875"/>
                  </a:lnTo>
                  <a:lnTo>
                    <a:pt x="7382" y="3958"/>
                  </a:lnTo>
                  <a:lnTo>
                    <a:pt x="6894" y="4934"/>
                  </a:lnTo>
                  <a:lnTo>
                    <a:pt x="6858" y="4934"/>
                  </a:lnTo>
                  <a:cubicBezTo>
                    <a:pt x="6834" y="4934"/>
                    <a:pt x="6787" y="4910"/>
                    <a:pt x="6775" y="4887"/>
                  </a:cubicBezTo>
                  <a:lnTo>
                    <a:pt x="6132" y="4101"/>
                  </a:lnTo>
                  <a:cubicBezTo>
                    <a:pt x="6098" y="4053"/>
                    <a:pt x="6049" y="4033"/>
                    <a:pt x="6001" y="4033"/>
                  </a:cubicBezTo>
                  <a:cubicBezTo>
                    <a:pt x="5966" y="4033"/>
                    <a:pt x="5931" y="4045"/>
                    <a:pt x="5906" y="4065"/>
                  </a:cubicBezTo>
                  <a:cubicBezTo>
                    <a:pt x="5834" y="4125"/>
                    <a:pt x="5834" y="4232"/>
                    <a:pt x="5882" y="4291"/>
                  </a:cubicBezTo>
                  <a:lnTo>
                    <a:pt x="6513" y="5077"/>
                  </a:lnTo>
                  <a:cubicBezTo>
                    <a:pt x="6608" y="5184"/>
                    <a:pt x="6739" y="5244"/>
                    <a:pt x="6894" y="5244"/>
                  </a:cubicBezTo>
                  <a:lnTo>
                    <a:pt x="7096" y="5232"/>
                  </a:lnTo>
                  <a:lnTo>
                    <a:pt x="6453" y="6720"/>
                  </a:lnTo>
                  <a:cubicBezTo>
                    <a:pt x="6418" y="6815"/>
                    <a:pt x="6346" y="6923"/>
                    <a:pt x="6275" y="7018"/>
                  </a:cubicBezTo>
                  <a:lnTo>
                    <a:pt x="5775" y="7625"/>
                  </a:lnTo>
                  <a:cubicBezTo>
                    <a:pt x="5513" y="7744"/>
                    <a:pt x="5251" y="7816"/>
                    <a:pt x="4965" y="7875"/>
                  </a:cubicBezTo>
                  <a:lnTo>
                    <a:pt x="4691" y="7625"/>
                  </a:lnTo>
                  <a:cubicBezTo>
                    <a:pt x="4656" y="7589"/>
                    <a:pt x="4644" y="7554"/>
                    <a:pt x="4656" y="7506"/>
                  </a:cubicBezTo>
                  <a:lnTo>
                    <a:pt x="4703" y="7339"/>
                  </a:lnTo>
                  <a:cubicBezTo>
                    <a:pt x="4715" y="7280"/>
                    <a:pt x="4703" y="7208"/>
                    <a:pt x="4644" y="7161"/>
                  </a:cubicBezTo>
                  <a:lnTo>
                    <a:pt x="4322" y="6923"/>
                  </a:lnTo>
                  <a:cubicBezTo>
                    <a:pt x="4298" y="6899"/>
                    <a:pt x="4286" y="6863"/>
                    <a:pt x="4286" y="6815"/>
                  </a:cubicBezTo>
                  <a:lnTo>
                    <a:pt x="4310" y="6613"/>
                  </a:lnTo>
                  <a:cubicBezTo>
                    <a:pt x="4310" y="6565"/>
                    <a:pt x="4310" y="6518"/>
                    <a:pt x="4286" y="6494"/>
                  </a:cubicBezTo>
                  <a:cubicBezTo>
                    <a:pt x="4251" y="6458"/>
                    <a:pt x="4203" y="6434"/>
                    <a:pt x="4167" y="6434"/>
                  </a:cubicBezTo>
                  <a:lnTo>
                    <a:pt x="2703" y="6315"/>
                  </a:lnTo>
                  <a:cubicBezTo>
                    <a:pt x="2643" y="6315"/>
                    <a:pt x="2596" y="6280"/>
                    <a:pt x="2560" y="6244"/>
                  </a:cubicBezTo>
                  <a:lnTo>
                    <a:pt x="2120" y="5827"/>
                  </a:lnTo>
                  <a:cubicBezTo>
                    <a:pt x="2084" y="5780"/>
                    <a:pt x="2048" y="5708"/>
                    <a:pt x="2048" y="5649"/>
                  </a:cubicBezTo>
                  <a:lnTo>
                    <a:pt x="2048" y="5030"/>
                  </a:lnTo>
                  <a:cubicBezTo>
                    <a:pt x="2048" y="5006"/>
                    <a:pt x="2060" y="4970"/>
                    <a:pt x="2084" y="4958"/>
                  </a:cubicBezTo>
                  <a:lnTo>
                    <a:pt x="2572" y="4398"/>
                  </a:lnTo>
                  <a:cubicBezTo>
                    <a:pt x="2596" y="4363"/>
                    <a:pt x="2620" y="4339"/>
                    <a:pt x="2620" y="4291"/>
                  </a:cubicBezTo>
                  <a:lnTo>
                    <a:pt x="2620" y="4160"/>
                  </a:lnTo>
                  <a:cubicBezTo>
                    <a:pt x="2620" y="4113"/>
                    <a:pt x="2643" y="4065"/>
                    <a:pt x="2691" y="4053"/>
                  </a:cubicBezTo>
                  <a:lnTo>
                    <a:pt x="3072" y="3887"/>
                  </a:lnTo>
                  <a:lnTo>
                    <a:pt x="3810" y="3875"/>
                  </a:lnTo>
                  <a:cubicBezTo>
                    <a:pt x="3822" y="3875"/>
                    <a:pt x="3834" y="3887"/>
                    <a:pt x="3834" y="3898"/>
                  </a:cubicBezTo>
                  <a:cubicBezTo>
                    <a:pt x="3846" y="4029"/>
                    <a:pt x="3953" y="4137"/>
                    <a:pt x="4072" y="4184"/>
                  </a:cubicBezTo>
                  <a:lnTo>
                    <a:pt x="4596" y="4363"/>
                  </a:lnTo>
                  <a:cubicBezTo>
                    <a:pt x="4628" y="4370"/>
                    <a:pt x="4661" y="4374"/>
                    <a:pt x="4693" y="4374"/>
                  </a:cubicBezTo>
                  <a:cubicBezTo>
                    <a:pt x="4766" y="4374"/>
                    <a:pt x="4836" y="4353"/>
                    <a:pt x="4894" y="4303"/>
                  </a:cubicBezTo>
                  <a:cubicBezTo>
                    <a:pt x="4953" y="4244"/>
                    <a:pt x="5001" y="4148"/>
                    <a:pt x="4989" y="4065"/>
                  </a:cubicBezTo>
                  <a:lnTo>
                    <a:pt x="5644" y="4017"/>
                  </a:lnTo>
                  <a:cubicBezTo>
                    <a:pt x="5751" y="4006"/>
                    <a:pt x="5882" y="3946"/>
                    <a:pt x="5953" y="3839"/>
                  </a:cubicBezTo>
                  <a:cubicBezTo>
                    <a:pt x="6025" y="3732"/>
                    <a:pt x="6060" y="3613"/>
                    <a:pt x="6025" y="3482"/>
                  </a:cubicBezTo>
                  <a:lnTo>
                    <a:pt x="6013" y="3398"/>
                  </a:lnTo>
                  <a:cubicBezTo>
                    <a:pt x="5980" y="3258"/>
                    <a:pt x="5870" y="3157"/>
                    <a:pt x="5725" y="3157"/>
                  </a:cubicBezTo>
                  <a:cubicBezTo>
                    <a:pt x="5710" y="3157"/>
                    <a:pt x="5695" y="3158"/>
                    <a:pt x="5679" y="3160"/>
                  </a:cubicBezTo>
                  <a:lnTo>
                    <a:pt x="5346" y="3184"/>
                  </a:lnTo>
                  <a:lnTo>
                    <a:pt x="5298" y="3125"/>
                  </a:lnTo>
                  <a:lnTo>
                    <a:pt x="5739" y="2684"/>
                  </a:lnTo>
                  <a:cubicBezTo>
                    <a:pt x="5799" y="2624"/>
                    <a:pt x="5799" y="2517"/>
                    <a:pt x="5739" y="2458"/>
                  </a:cubicBezTo>
                  <a:cubicBezTo>
                    <a:pt x="5709" y="2428"/>
                    <a:pt x="5671" y="2413"/>
                    <a:pt x="5632" y="2413"/>
                  </a:cubicBezTo>
                  <a:cubicBezTo>
                    <a:pt x="5593" y="2413"/>
                    <a:pt x="5554" y="2428"/>
                    <a:pt x="5525" y="2458"/>
                  </a:cubicBezTo>
                  <a:lnTo>
                    <a:pt x="4965" y="3005"/>
                  </a:lnTo>
                  <a:lnTo>
                    <a:pt x="4787" y="3077"/>
                  </a:lnTo>
                  <a:lnTo>
                    <a:pt x="4286" y="2696"/>
                  </a:lnTo>
                  <a:cubicBezTo>
                    <a:pt x="4251" y="2669"/>
                    <a:pt x="4208" y="2656"/>
                    <a:pt x="4169" y="2656"/>
                  </a:cubicBezTo>
                  <a:cubicBezTo>
                    <a:pt x="4156" y="2656"/>
                    <a:pt x="4144" y="2657"/>
                    <a:pt x="4132" y="2660"/>
                  </a:cubicBezTo>
                  <a:lnTo>
                    <a:pt x="3417" y="2886"/>
                  </a:lnTo>
                  <a:cubicBezTo>
                    <a:pt x="3405" y="2886"/>
                    <a:pt x="3370" y="2898"/>
                    <a:pt x="3358" y="2922"/>
                  </a:cubicBezTo>
                  <a:lnTo>
                    <a:pt x="3405" y="2708"/>
                  </a:lnTo>
                  <a:lnTo>
                    <a:pt x="3977" y="2291"/>
                  </a:lnTo>
                  <a:lnTo>
                    <a:pt x="4548" y="2208"/>
                  </a:lnTo>
                  <a:cubicBezTo>
                    <a:pt x="4632" y="2184"/>
                    <a:pt x="4691" y="2148"/>
                    <a:pt x="4691" y="2065"/>
                  </a:cubicBezTo>
                  <a:lnTo>
                    <a:pt x="4751" y="1589"/>
                  </a:lnTo>
                  <a:cubicBezTo>
                    <a:pt x="4751" y="1553"/>
                    <a:pt x="4751" y="1505"/>
                    <a:pt x="4715" y="1470"/>
                  </a:cubicBezTo>
                  <a:lnTo>
                    <a:pt x="4477" y="1172"/>
                  </a:lnTo>
                  <a:cubicBezTo>
                    <a:pt x="4441" y="1136"/>
                    <a:pt x="4406" y="1112"/>
                    <a:pt x="4346" y="1112"/>
                  </a:cubicBezTo>
                  <a:cubicBezTo>
                    <a:pt x="4298" y="1112"/>
                    <a:pt x="4239" y="1148"/>
                    <a:pt x="4215" y="1196"/>
                  </a:cubicBezTo>
                  <a:lnTo>
                    <a:pt x="4036" y="1446"/>
                  </a:lnTo>
                  <a:lnTo>
                    <a:pt x="3834" y="1434"/>
                  </a:lnTo>
                  <a:lnTo>
                    <a:pt x="4155" y="815"/>
                  </a:lnTo>
                  <a:lnTo>
                    <a:pt x="4477" y="815"/>
                  </a:lnTo>
                  <a:lnTo>
                    <a:pt x="4727" y="1267"/>
                  </a:lnTo>
                  <a:cubicBezTo>
                    <a:pt x="4763" y="1327"/>
                    <a:pt x="4822" y="1350"/>
                    <a:pt x="4882" y="1350"/>
                  </a:cubicBezTo>
                  <a:cubicBezTo>
                    <a:pt x="4941" y="1350"/>
                    <a:pt x="5001" y="1315"/>
                    <a:pt x="5025" y="1255"/>
                  </a:cubicBezTo>
                  <a:lnTo>
                    <a:pt x="5251" y="719"/>
                  </a:lnTo>
                  <a:cubicBezTo>
                    <a:pt x="5298" y="624"/>
                    <a:pt x="5287" y="505"/>
                    <a:pt x="5215" y="434"/>
                  </a:cubicBezTo>
                  <a:lnTo>
                    <a:pt x="5215" y="434"/>
                  </a:lnTo>
                  <a:cubicBezTo>
                    <a:pt x="5751" y="577"/>
                    <a:pt x="6263" y="839"/>
                    <a:pt x="6692" y="1208"/>
                  </a:cubicBezTo>
                  <a:cubicBezTo>
                    <a:pt x="6724" y="1234"/>
                    <a:pt x="6763" y="1247"/>
                    <a:pt x="6801" y="1247"/>
                  </a:cubicBezTo>
                  <a:cubicBezTo>
                    <a:pt x="6847" y="1247"/>
                    <a:pt x="6892" y="1228"/>
                    <a:pt x="6918" y="1196"/>
                  </a:cubicBezTo>
                  <a:cubicBezTo>
                    <a:pt x="6977" y="1112"/>
                    <a:pt x="6965" y="1017"/>
                    <a:pt x="6906" y="969"/>
                  </a:cubicBezTo>
                  <a:cubicBezTo>
                    <a:pt x="6157" y="343"/>
                    <a:pt x="5219" y="1"/>
                    <a:pt x="4239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1" name="Прямоугольник 50"/>
          <p:cNvSpPr/>
          <p:nvPr/>
        </p:nvSpPr>
        <p:spPr>
          <a:xfrm>
            <a:off x="1477530" y="1295936"/>
            <a:ext cx="34626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cap="all" dirty="0" smtClean="0">
                <a:solidFill>
                  <a:schemeClr val="tx2">
                    <a:lumMod val="50000"/>
                  </a:schemeClr>
                </a:solidFill>
                <a:latin typeface="Montserrat Black" panose="00000A00000000000000" pitchFamily="2" charset="-52"/>
              </a:rPr>
              <a:t> </a:t>
            </a:r>
            <a:r>
              <a:rPr lang="ru-RU" b="1" cap="all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 на</a:t>
            </a:r>
            <a:r>
              <a:rPr lang="en-US" b="1" cap="all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b="1" cap="all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11214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13"/>
          <p:cNvSpPr/>
          <p:nvPr/>
        </p:nvSpPr>
        <p:spPr>
          <a:xfrm rot="10800000" flipH="1">
            <a:off x="-14513" y="0"/>
            <a:ext cx="1700702" cy="6858000"/>
          </a:xfrm>
          <a:custGeom>
            <a:avLst/>
            <a:gdLst>
              <a:gd name="connsiteX0" fmla="*/ 0 w 2772031"/>
              <a:gd name="connsiteY0" fmla="*/ 0 h 6858000"/>
              <a:gd name="connsiteX1" fmla="*/ 2772031 w 2772031"/>
              <a:gd name="connsiteY1" fmla="*/ 0 h 6858000"/>
              <a:gd name="connsiteX2" fmla="*/ 2772031 w 2772031"/>
              <a:gd name="connsiteY2" fmla="*/ 6858000 h 6858000"/>
              <a:gd name="connsiteX3" fmla="*/ 0 w 2772031"/>
              <a:gd name="connsiteY3" fmla="*/ 6858000 h 6858000"/>
              <a:gd name="connsiteX4" fmla="*/ 0 w 2772031"/>
              <a:gd name="connsiteY4" fmla="*/ 0 h 6858000"/>
              <a:gd name="connsiteX0" fmla="*/ 0 w 2772031"/>
              <a:gd name="connsiteY0" fmla="*/ 0 h 6858000"/>
              <a:gd name="connsiteX1" fmla="*/ 841631 w 2772031"/>
              <a:gd name="connsiteY1" fmla="*/ 0 h 6858000"/>
              <a:gd name="connsiteX2" fmla="*/ 2772031 w 2772031"/>
              <a:gd name="connsiteY2" fmla="*/ 6858000 h 6858000"/>
              <a:gd name="connsiteX3" fmla="*/ 0 w 2772031"/>
              <a:gd name="connsiteY3" fmla="*/ 6858000 h 6858000"/>
              <a:gd name="connsiteX4" fmla="*/ 0 w 2772031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72031" h="6858000">
                <a:moveTo>
                  <a:pt x="0" y="0"/>
                </a:moveTo>
                <a:lnTo>
                  <a:pt x="841631" y="0"/>
                </a:lnTo>
                <a:lnTo>
                  <a:pt x="2772031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0" sx="100000" sy="100000" flip="none" algn="b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D021ABC-112F-4A46-9ADE-B111C61C82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4" y="67927"/>
            <a:ext cx="748307" cy="935384"/>
          </a:xfrm>
          <a:prstGeom prst="rect">
            <a:avLst/>
          </a:prstGeom>
        </p:spPr>
      </p:pic>
      <p:sp>
        <p:nvSpPr>
          <p:cNvPr id="6" name="Прямоугольный треугольник 5"/>
          <p:cNvSpPr/>
          <p:nvPr/>
        </p:nvSpPr>
        <p:spPr>
          <a:xfrm rot="10800000" flipV="1">
            <a:off x="10277250" y="1"/>
            <a:ext cx="1914751" cy="6858000"/>
          </a:xfrm>
          <a:prstGeom prst="rtTriangle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0" sx="100000" sy="100000" flip="none" algn="b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783239" flipH="1" flipV="1">
            <a:off x="-2317561" y="3355908"/>
            <a:ext cx="6969359" cy="146457"/>
          </a:xfrm>
          <a:prstGeom prst="rect">
            <a:avLst/>
          </a:prstGeom>
          <a:effectLst>
            <a:outerShdw blurRad="203200" dist="38100" dir="10800000" sx="104000" sy="104000" algn="r" rotWithShape="0">
              <a:prstClr val="black">
                <a:alpha val="40000"/>
              </a:prst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7142250" flipH="1" flipV="1">
            <a:off x="7665753" y="3380955"/>
            <a:ext cx="7137743" cy="149996"/>
          </a:xfrm>
          <a:prstGeom prst="rect">
            <a:avLst/>
          </a:prstGeom>
          <a:effectLst>
            <a:outerShdw blurRad="292100" dist="38100" sx="107000" sy="107000" algn="l" rotWithShape="0">
              <a:prstClr val="black">
                <a:alpha val="40000"/>
              </a:prst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1827666" y="535619"/>
            <a:ext cx="970705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cap="all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«Инициативные </a:t>
            </a:r>
            <a:r>
              <a:rPr lang="ru-RU" sz="2200" b="1" cap="all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проекты 2023</a:t>
            </a:r>
            <a:r>
              <a:rPr lang="ru-RU" sz="2200" b="1" cap="all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200" b="1" cap="all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5" name="Google Shape;1273;p7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225235" y="4492869"/>
            <a:ext cx="2645340" cy="2000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1275;p77"/>
          <p:cNvPicPr preferRelativeResize="0"/>
          <p:nvPr/>
        </p:nvPicPr>
        <p:blipFill rotWithShape="1">
          <a:blip r:embed="rId7">
            <a:alphaModFix/>
          </a:blip>
          <a:srcRect t="6567" b="11945"/>
          <a:stretch/>
        </p:blipFill>
        <p:spPr>
          <a:xfrm>
            <a:off x="6188021" y="4492869"/>
            <a:ext cx="2645340" cy="2000143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1852039"/>
              </p:ext>
            </p:extLst>
          </p:nvPr>
        </p:nvGraphicFramePr>
        <p:xfrm>
          <a:off x="1855739" y="1828280"/>
          <a:ext cx="8474252" cy="245337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776080">
                  <a:extLst>
                    <a:ext uri="{9D8B030D-6E8A-4147-A177-3AD203B41FA5}">
                      <a16:colId xmlns:a16="http://schemas.microsoft.com/office/drawing/2014/main" val="3093340340"/>
                    </a:ext>
                  </a:extLst>
                </a:gridCol>
                <a:gridCol w="1698172">
                  <a:extLst>
                    <a:ext uri="{9D8B030D-6E8A-4147-A177-3AD203B41FA5}">
                      <a16:colId xmlns:a16="http://schemas.microsoft.com/office/drawing/2014/main" val="1865722281"/>
                    </a:ext>
                  </a:extLst>
                </a:gridCol>
              </a:tblGrid>
              <a:tr h="43088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</a:t>
                      </a: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 муниципальному проекту, в том числе: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110,00 тыс.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/>
                </a:tc>
                <a:extLst>
                  <a:ext uri="{0D108BD9-81ED-4DB2-BD59-A6C34878D82A}">
                    <a16:rowId xmlns:a16="http://schemas.microsoft.com/office/drawing/2014/main" val="4248233463"/>
                  </a:ext>
                </a:extLst>
              </a:tr>
              <a:tr h="43088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Федеральный бюджет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тыс.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/>
                </a:tc>
                <a:extLst>
                  <a:ext uri="{0D108BD9-81ED-4DB2-BD59-A6C34878D82A}">
                    <a16:rowId xmlns:a16="http://schemas.microsoft.com/office/drawing/2014/main" val="1357664036"/>
                  </a:ext>
                </a:extLst>
              </a:tr>
              <a:tr h="43088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 Краснодарского края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тыс.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/>
                </a:tc>
                <a:extLst>
                  <a:ext uri="{0D108BD9-81ED-4DB2-BD59-A6C34878D82A}">
                    <a16:rowId xmlns:a16="http://schemas.microsoft.com/office/drawing/2014/main" val="297220587"/>
                  </a:ext>
                </a:extLst>
              </a:tr>
              <a:tr h="72982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 муниципального образования городской округ город-курорт Сочи Краснодарского края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 тыс.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/>
                </a:tc>
                <a:extLst>
                  <a:ext uri="{0D108BD9-81ED-4DB2-BD59-A6C34878D82A}">
                    <a16:rowId xmlns:a16="http://schemas.microsoft.com/office/drawing/2014/main" val="2218265205"/>
                  </a:ext>
                </a:extLst>
              </a:tr>
              <a:tr h="43088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Внебюджетные источники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10,00 тыс.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/>
                </a:tc>
                <a:extLst>
                  <a:ext uri="{0D108BD9-81ED-4DB2-BD59-A6C34878D82A}">
                    <a16:rowId xmlns:a16="http://schemas.microsoft.com/office/drawing/2014/main" val="4180984743"/>
                  </a:ext>
                </a:extLst>
              </a:tr>
            </a:tbl>
          </a:graphicData>
        </a:graphic>
      </p:graphicFrame>
      <p:sp>
        <p:nvSpPr>
          <p:cNvPr id="11" name="Прямоугольник 10"/>
          <p:cNvSpPr/>
          <p:nvPr/>
        </p:nvSpPr>
        <p:spPr>
          <a:xfrm>
            <a:off x="1426749" y="1302070"/>
            <a:ext cx="359697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cap="all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ФИНАНСИРОВАНИЕ</a:t>
            </a:r>
            <a:endParaRPr lang="ru-RU" sz="2000" cap="all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4195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13"/>
          <p:cNvSpPr/>
          <p:nvPr/>
        </p:nvSpPr>
        <p:spPr>
          <a:xfrm rot="10800000" flipH="1">
            <a:off x="-14513" y="0"/>
            <a:ext cx="1700702" cy="6858000"/>
          </a:xfrm>
          <a:custGeom>
            <a:avLst/>
            <a:gdLst>
              <a:gd name="connsiteX0" fmla="*/ 0 w 2772031"/>
              <a:gd name="connsiteY0" fmla="*/ 0 h 6858000"/>
              <a:gd name="connsiteX1" fmla="*/ 2772031 w 2772031"/>
              <a:gd name="connsiteY1" fmla="*/ 0 h 6858000"/>
              <a:gd name="connsiteX2" fmla="*/ 2772031 w 2772031"/>
              <a:gd name="connsiteY2" fmla="*/ 6858000 h 6858000"/>
              <a:gd name="connsiteX3" fmla="*/ 0 w 2772031"/>
              <a:gd name="connsiteY3" fmla="*/ 6858000 h 6858000"/>
              <a:gd name="connsiteX4" fmla="*/ 0 w 2772031"/>
              <a:gd name="connsiteY4" fmla="*/ 0 h 6858000"/>
              <a:gd name="connsiteX0" fmla="*/ 0 w 2772031"/>
              <a:gd name="connsiteY0" fmla="*/ 0 h 6858000"/>
              <a:gd name="connsiteX1" fmla="*/ 841631 w 2772031"/>
              <a:gd name="connsiteY1" fmla="*/ 0 h 6858000"/>
              <a:gd name="connsiteX2" fmla="*/ 2772031 w 2772031"/>
              <a:gd name="connsiteY2" fmla="*/ 6858000 h 6858000"/>
              <a:gd name="connsiteX3" fmla="*/ 0 w 2772031"/>
              <a:gd name="connsiteY3" fmla="*/ 6858000 h 6858000"/>
              <a:gd name="connsiteX4" fmla="*/ 0 w 2772031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72031" h="6858000">
                <a:moveTo>
                  <a:pt x="0" y="0"/>
                </a:moveTo>
                <a:lnTo>
                  <a:pt x="841631" y="0"/>
                </a:lnTo>
                <a:lnTo>
                  <a:pt x="2772031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0" sx="100000" sy="100000" flip="none" algn="b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D021ABC-112F-4A46-9ADE-B111C61C82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4" y="67927"/>
            <a:ext cx="748307" cy="935384"/>
          </a:xfrm>
          <a:prstGeom prst="rect">
            <a:avLst/>
          </a:prstGeom>
        </p:spPr>
      </p:pic>
      <p:sp>
        <p:nvSpPr>
          <p:cNvPr id="6" name="Прямоугольный треугольник 5"/>
          <p:cNvSpPr/>
          <p:nvPr/>
        </p:nvSpPr>
        <p:spPr>
          <a:xfrm rot="10800000" flipV="1">
            <a:off x="10277250" y="1"/>
            <a:ext cx="1914751" cy="6858000"/>
          </a:xfrm>
          <a:prstGeom prst="rtTriangle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0" sx="100000" sy="100000" flip="none" algn="b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783239" flipH="1" flipV="1">
            <a:off x="-2317561" y="3355908"/>
            <a:ext cx="6969359" cy="146457"/>
          </a:xfrm>
          <a:prstGeom prst="rect">
            <a:avLst/>
          </a:prstGeom>
          <a:effectLst>
            <a:outerShdw blurRad="203200" dist="38100" dir="10800000" sx="104000" sy="104000" algn="r" rotWithShape="0">
              <a:prstClr val="black">
                <a:alpha val="40000"/>
              </a:prst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7142250" flipH="1" flipV="1">
            <a:off x="7665753" y="3380955"/>
            <a:ext cx="7137743" cy="149996"/>
          </a:xfrm>
          <a:prstGeom prst="rect">
            <a:avLst/>
          </a:prstGeom>
          <a:effectLst>
            <a:outerShdw blurRad="292100" dist="38100" sx="107000" sy="107000" algn="l" rotWithShape="0">
              <a:prstClr val="black">
                <a:alpha val="40000"/>
              </a:prst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1954905" y="291890"/>
            <a:ext cx="97070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cap="all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«Инициативные </a:t>
            </a:r>
            <a:r>
              <a:rPr lang="ru-RU" sz="2400" b="1" cap="all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проекты 2023</a:t>
            </a:r>
            <a:r>
              <a:rPr lang="ru-RU" sz="2400" b="1" cap="all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400" b="1" cap="all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4076221"/>
              </p:ext>
            </p:extLst>
          </p:nvPr>
        </p:nvGraphicFramePr>
        <p:xfrm>
          <a:off x="1686190" y="1489337"/>
          <a:ext cx="9126955" cy="259493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52946">
                  <a:extLst>
                    <a:ext uri="{9D8B030D-6E8A-4147-A177-3AD203B41FA5}">
                      <a16:colId xmlns:a16="http://schemas.microsoft.com/office/drawing/2014/main" val="3499088227"/>
                    </a:ext>
                  </a:extLst>
                </a:gridCol>
                <a:gridCol w="2930985">
                  <a:extLst>
                    <a:ext uri="{9D8B030D-6E8A-4147-A177-3AD203B41FA5}">
                      <a16:colId xmlns:a16="http://schemas.microsoft.com/office/drawing/2014/main" val="3634627578"/>
                    </a:ext>
                  </a:extLst>
                </a:gridCol>
                <a:gridCol w="3243024">
                  <a:extLst>
                    <a:ext uri="{9D8B030D-6E8A-4147-A177-3AD203B41FA5}">
                      <a16:colId xmlns:a16="http://schemas.microsoft.com/office/drawing/2014/main" val="1458547204"/>
                    </a:ext>
                  </a:extLst>
                </a:gridCol>
              </a:tblGrid>
              <a:tr h="70070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риска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Ожидаемые последствия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Мероприятия по реагированию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 anchor="ctr"/>
                </a:tc>
                <a:extLst>
                  <a:ext uri="{0D108BD9-81ED-4DB2-BD59-A6C34878D82A}">
                    <a16:rowId xmlns:a16="http://schemas.microsoft.com/office/drawing/2014/main" val="2141569424"/>
                  </a:ext>
                </a:extLst>
              </a:tr>
              <a:tr h="189422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Недобросовестные поставщики (подрядные организации, исполнители)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Некачественное выполнение работ, нарушение сроков выполнения работ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Внесение поставщика (подрядной организации) в реестр недобросовестных поставщиков, ведение </a:t>
                      </a:r>
                      <a:r>
                        <a:rPr lang="ru-RU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претензионно</a:t>
                      </a: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-исковой работы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/>
                </a:tc>
                <a:extLst>
                  <a:ext uri="{0D108BD9-81ED-4DB2-BD59-A6C34878D82A}">
                    <a16:rowId xmlns:a16="http://schemas.microsoft.com/office/drawing/2014/main" val="249681025"/>
                  </a:ext>
                </a:extLst>
              </a:tr>
            </a:tbl>
          </a:graphicData>
        </a:graphic>
      </p:graphicFrame>
      <p:grpSp>
        <p:nvGrpSpPr>
          <p:cNvPr id="13" name="Google Shape;9749;p84"/>
          <p:cNvGrpSpPr/>
          <p:nvPr/>
        </p:nvGrpSpPr>
        <p:grpSpPr>
          <a:xfrm>
            <a:off x="1908479" y="5131057"/>
            <a:ext cx="1132115" cy="1080219"/>
            <a:chOff x="3040984" y="3681059"/>
            <a:chExt cx="356164" cy="355815"/>
          </a:xfrm>
        </p:grpSpPr>
        <p:sp>
          <p:nvSpPr>
            <p:cNvPr id="14" name="Google Shape;9750;p84"/>
            <p:cNvSpPr/>
            <p:nvPr/>
          </p:nvSpPr>
          <p:spPr>
            <a:xfrm>
              <a:off x="3040984" y="3681059"/>
              <a:ext cx="356164" cy="355815"/>
            </a:xfrm>
            <a:custGeom>
              <a:avLst/>
              <a:gdLst/>
              <a:ahLst/>
              <a:cxnLst/>
              <a:rect l="l" t="t" r="r" b="b"/>
              <a:pathLst>
                <a:path w="11216" h="11205" extrusionOk="0">
                  <a:moveTo>
                    <a:pt x="5620" y="0"/>
                  </a:moveTo>
                  <a:cubicBezTo>
                    <a:pt x="4274" y="0"/>
                    <a:pt x="2965" y="488"/>
                    <a:pt x="1953" y="1369"/>
                  </a:cubicBezTo>
                  <a:cubicBezTo>
                    <a:pt x="1881" y="1429"/>
                    <a:pt x="1881" y="1536"/>
                    <a:pt x="1941" y="1608"/>
                  </a:cubicBezTo>
                  <a:cubicBezTo>
                    <a:pt x="1972" y="1645"/>
                    <a:pt x="2016" y="1663"/>
                    <a:pt x="2061" y="1663"/>
                  </a:cubicBezTo>
                  <a:cubicBezTo>
                    <a:pt x="2103" y="1663"/>
                    <a:pt x="2145" y="1648"/>
                    <a:pt x="2179" y="1620"/>
                  </a:cubicBezTo>
                  <a:cubicBezTo>
                    <a:pt x="3131" y="786"/>
                    <a:pt x="4358" y="346"/>
                    <a:pt x="5620" y="346"/>
                  </a:cubicBezTo>
                  <a:cubicBezTo>
                    <a:pt x="7013" y="346"/>
                    <a:pt x="8346" y="893"/>
                    <a:pt x="9335" y="1893"/>
                  </a:cubicBezTo>
                  <a:cubicBezTo>
                    <a:pt x="10335" y="2882"/>
                    <a:pt x="10882" y="4215"/>
                    <a:pt x="10882" y="5608"/>
                  </a:cubicBezTo>
                  <a:cubicBezTo>
                    <a:pt x="10882" y="7013"/>
                    <a:pt x="10335" y="8335"/>
                    <a:pt x="9335" y="9335"/>
                  </a:cubicBezTo>
                  <a:cubicBezTo>
                    <a:pt x="8346" y="10323"/>
                    <a:pt x="7013" y="10883"/>
                    <a:pt x="5620" y="10883"/>
                  </a:cubicBezTo>
                  <a:cubicBezTo>
                    <a:pt x="4215" y="10883"/>
                    <a:pt x="2893" y="10323"/>
                    <a:pt x="1893" y="9335"/>
                  </a:cubicBezTo>
                  <a:cubicBezTo>
                    <a:pt x="893" y="8335"/>
                    <a:pt x="345" y="7013"/>
                    <a:pt x="345" y="5608"/>
                  </a:cubicBezTo>
                  <a:cubicBezTo>
                    <a:pt x="345" y="4298"/>
                    <a:pt x="822" y="3048"/>
                    <a:pt x="1703" y="2084"/>
                  </a:cubicBezTo>
                  <a:cubicBezTo>
                    <a:pt x="1762" y="2012"/>
                    <a:pt x="1762" y="1905"/>
                    <a:pt x="1691" y="1846"/>
                  </a:cubicBezTo>
                  <a:cubicBezTo>
                    <a:pt x="1657" y="1817"/>
                    <a:pt x="1614" y="1802"/>
                    <a:pt x="1573" y="1802"/>
                  </a:cubicBezTo>
                  <a:cubicBezTo>
                    <a:pt x="1528" y="1802"/>
                    <a:pt x="1484" y="1820"/>
                    <a:pt x="1453" y="1858"/>
                  </a:cubicBezTo>
                  <a:cubicBezTo>
                    <a:pt x="512" y="2882"/>
                    <a:pt x="0" y="4227"/>
                    <a:pt x="0" y="5608"/>
                  </a:cubicBezTo>
                  <a:cubicBezTo>
                    <a:pt x="0" y="7096"/>
                    <a:pt x="583" y="8513"/>
                    <a:pt x="1643" y="9573"/>
                  </a:cubicBezTo>
                  <a:cubicBezTo>
                    <a:pt x="2703" y="10621"/>
                    <a:pt x="4096" y="11204"/>
                    <a:pt x="5608" y="11204"/>
                  </a:cubicBezTo>
                  <a:cubicBezTo>
                    <a:pt x="7108" y="11204"/>
                    <a:pt x="8501" y="10621"/>
                    <a:pt x="9561" y="9573"/>
                  </a:cubicBezTo>
                  <a:cubicBezTo>
                    <a:pt x="10620" y="8513"/>
                    <a:pt x="11204" y="7108"/>
                    <a:pt x="11204" y="5608"/>
                  </a:cubicBezTo>
                  <a:cubicBezTo>
                    <a:pt x="11216" y="4096"/>
                    <a:pt x="10632" y="2691"/>
                    <a:pt x="9573" y="1631"/>
                  </a:cubicBezTo>
                  <a:cubicBezTo>
                    <a:pt x="8525" y="572"/>
                    <a:pt x="7120" y="0"/>
                    <a:pt x="5620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9751;p84"/>
            <p:cNvSpPr/>
            <p:nvPr/>
          </p:nvSpPr>
          <p:spPr>
            <a:xfrm>
              <a:off x="3183120" y="3921508"/>
              <a:ext cx="59414" cy="59382"/>
            </a:xfrm>
            <a:custGeom>
              <a:avLst/>
              <a:gdLst/>
              <a:ahLst/>
              <a:cxnLst/>
              <a:rect l="l" t="t" r="r" b="b"/>
              <a:pathLst>
                <a:path w="1871" h="1870" extrusionOk="0">
                  <a:moveTo>
                    <a:pt x="929" y="334"/>
                  </a:moveTo>
                  <a:cubicBezTo>
                    <a:pt x="1263" y="334"/>
                    <a:pt x="1549" y="608"/>
                    <a:pt x="1549" y="941"/>
                  </a:cubicBezTo>
                  <a:cubicBezTo>
                    <a:pt x="1549" y="1263"/>
                    <a:pt x="1263" y="1548"/>
                    <a:pt x="929" y="1548"/>
                  </a:cubicBezTo>
                  <a:cubicBezTo>
                    <a:pt x="608" y="1548"/>
                    <a:pt x="334" y="1287"/>
                    <a:pt x="334" y="941"/>
                  </a:cubicBezTo>
                  <a:cubicBezTo>
                    <a:pt x="334" y="596"/>
                    <a:pt x="608" y="334"/>
                    <a:pt x="929" y="334"/>
                  </a:cubicBezTo>
                  <a:close/>
                  <a:moveTo>
                    <a:pt x="929" y="1"/>
                  </a:moveTo>
                  <a:cubicBezTo>
                    <a:pt x="429" y="1"/>
                    <a:pt x="1" y="417"/>
                    <a:pt x="1" y="941"/>
                  </a:cubicBezTo>
                  <a:cubicBezTo>
                    <a:pt x="1" y="1453"/>
                    <a:pt x="417" y="1870"/>
                    <a:pt x="929" y="1870"/>
                  </a:cubicBezTo>
                  <a:cubicBezTo>
                    <a:pt x="1191" y="1870"/>
                    <a:pt x="1430" y="1775"/>
                    <a:pt x="1608" y="1596"/>
                  </a:cubicBezTo>
                  <a:cubicBezTo>
                    <a:pt x="1787" y="1417"/>
                    <a:pt x="1870" y="1179"/>
                    <a:pt x="1870" y="941"/>
                  </a:cubicBezTo>
                  <a:cubicBezTo>
                    <a:pt x="1870" y="679"/>
                    <a:pt x="1763" y="453"/>
                    <a:pt x="1584" y="263"/>
                  </a:cubicBezTo>
                  <a:cubicBezTo>
                    <a:pt x="1406" y="108"/>
                    <a:pt x="1191" y="1"/>
                    <a:pt x="929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9752;p84"/>
            <p:cNvSpPr/>
            <p:nvPr/>
          </p:nvSpPr>
          <p:spPr>
            <a:xfrm>
              <a:off x="3149110" y="3735868"/>
              <a:ext cx="141056" cy="174716"/>
            </a:xfrm>
            <a:custGeom>
              <a:avLst/>
              <a:gdLst/>
              <a:ahLst/>
              <a:cxnLst/>
              <a:rect l="l" t="t" r="r" b="b"/>
              <a:pathLst>
                <a:path w="4442" h="5502" extrusionOk="0">
                  <a:moveTo>
                    <a:pt x="2143" y="1"/>
                  </a:moveTo>
                  <a:cubicBezTo>
                    <a:pt x="1322" y="1"/>
                    <a:pt x="810" y="286"/>
                    <a:pt x="536" y="501"/>
                  </a:cubicBezTo>
                  <a:cubicBezTo>
                    <a:pt x="191" y="786"/>
                    <a:pt x="0" y="1156"/>
                    <a:pt x="0" y="1513"/>
                  </a:cubicBezTo>
                  <a:cubicBezTo>
                    <a:pt x="0" y="1739"/>
                    <a:pt x="84" y="1941"/>
                    <a:pt x="262" y="2084"/>
                  </a:cubicBezTo>
                  <a:cubicBezTo>
                    <a:pt x="393" y="2203"/>
                    <a:pt x="596" y="2263"/>
                    <a:pt x="774" y="2263"/>
                  </a:cubicBezTo>
                  <a:cubicBezTo>
                    <a:pt x="1084" y="2263"/>
                    <a:pt x="1227" y="2049"/>
                    <a:pt x="1334" y="1894"/>
                  </a:cubicBezTo>
                  <a:cubicBezTo>
                    <a:pt x="1465" y="1679"/>
                    <a:pt x="1596" y="1489"/>
                    <a:pt x="2108" y="1489"/>
                  </a:cubicBezTo>
                  <a:cubicBezTo>
                    <a:pt x="2286" y="1489"/>
                    <a:pt x="2858" y="1525"/>
                    <a:pt x="2858" y="2001"/>
                  </a:cubicBezTo>
                  <a:cubicBezTo>
                    <a:pt x="2858" y="2358"/>
                    <a:pt x="2512" y="2632"/>
                    <a:pt x="2227" y="2858"/>
                  </a:cubicBezTo>
                  <a:cubicBezTo>
                    <a:pt x="2155" y="2918"/>
                    <a:pt x="2072" y="2965"/>
                    <a:pt x="2024" y="3025"/>
                  </a:cubicBezTo>
                  <a:cubicBezTo>
                    <a:pt x="1679" y="3323"/>
                    <a:pt x="1286" y="3763"/>
                    <a:pt x="1286" y="4668"/>
                  </a:cubicBezTo>
                  <a:cubicBezTo>
                    <a:pt x="1286" y="5180"/>
                    <a:pt x="1405" y="5501"/>
                    <a:pt x="2000" y="5501"/>
                  </a:cubicBezTo>
                  <a:cubicBezTo>
                    <a:pt x="2274" y="5501"/>
                    <a:pt x="2465" y="5442"/>
                    <a:pt x="2596" y="5323"/>
                  </a:cubicBezTo>
                  <a:cubicBezTo>
                    <a:pt x="2703" y="5216"/>
                    <a:pt x="2762" y="5085"/>
                    <a:pt x="2762" y="4918"/>
                  </a:cubicBezTo>
                  <a:cubicBezTo>
                    <a:pt x="2762" y="4430"/>
                    <a:pt x="2762" y="4192"/>
                    <a:pt x="3263" y="3787"/>
                  </a:cubicBezTo>
                  <a:lnTo>
                    <a:pt x="3286" y="3787"/>
                  </a:lnTo>
                  <a:cubicBezTo>
                    <a:pt x="3298" y="3775"/>
                    <a:pt x="3322" y="3763"/>
                    <a:pt x="3358" y="3727"/>
                  </a:cubicBezTo>
                  <a:cubicBezTo>
                    <a:pt x="3429" y="3680"/>
                    <a:pt x="3453" y="3573"/>
                    <a:pt x="3393" y="3489"/>
                  </a:cubicBezTo>
                  <a:cubicBezTo>
                    <a:pt x="3360" y="3449"/>
                    <a:pt x="3311" y="3427"/>
                    <a:pt x="3261" y="3427"/>
                  </a:cubicBezTo>
                  <a:cubicBezTo>
                    <a:pt x="3224" y="3427"/>
                    <a:pt x="3186" y="3440"/>
                    <a:pt x="3155" y="3465"/>
                  </a:cubicBezTo>
                  <a:cubicBezTo>
                    <a:pt x="3120" y="3477"/>
                    <a:pt x="3108" y="3513"/>
                    <a:pt x="3072" y="3525"/>
                  </a:cubicBezTo>
                  <a:lnTo>
                    <a:pt x="3060" y="3525"/>
                  </a:lnTo>
                  <a:cubicBezTo>
                    <a:pt x="2465" y="3989"/>
                    <a:pt x="2429" y="4346"/>
                    <a:pt x="2429" y="4906"/>
                  </a:cubicBezTo>
                  <a:cubicBezTo>
                    <a:pt x="2429" y="4977"/>
                    <a:pt x="2429" y="5156"/>
                    <a:pt x="2000" y="5156"/>
                  </a:cubicBezTo>
                  <a:cubicBezTo>
                    <a:pt x="1798" y="5156"/>
                    <a:pt x="1739" y="5120"/>
                    <a:pt x="1703" y="5085"/>
                  </a:cubicBezTo>
                  <a:cubicBezTo>
                    <a:pt x="1643" y="5025"/>
                    <a:pt x="1619" y="4882"/>
                    <a:pt x="1619" y="4656"/>
                  </a:cubicBezTo>
                  <a:cubicBezTo>
                    <a:pt x="1619" y="3882"/>
                    <a:pt x="1929" y="3513"/>
                    <a:pt x="2227" y="3251"/>
                  </a:cubicBezTo>
                  <a:cubicBezTo>
                    <a:pt x="2286" y="3215"/>
                    <a:pt x="2346" y="3156"/>
                    <a:pt x="2417" y="3108"/>
                  </a:cubicBezTo>
                  <a:cubicBezTo>
                    <a:pt x="2762" y="2858"/>
                    <a:pt x="3179" y="2525"/>
                    <a:pt x="3179" y="1989"/>
                  </a:cubicBezTo>
                  <a:cubicBezTo>
                    <a:pt x="3179" y="1465"/>
                    <a:pt x="2762" y="1144"/>
                    <a:pt x="2108" y="1144"/>
                  </a:cubicBezTo>
                  <a:cubicBezTo>
                    <a:pt x="1417" y="1144"/>
                    <a:pt x="1215" y="1453"/>
                    <a:pt x="1048" y="1691"/>
                  </a:cubicBezTo>
                  <a:cubicBezTo>
                    <a:pt x="941" y="1858"/>
                    <a:pt x="881" y="1918"/>
                    <a:pt x="750" y="1918"/>
                  </a:cubicBezTo>
                  <a:cubicBezTo>
                    <a:pt x="572" y="1918"/>
                    <a:pt x="322" y="1810"/>
                    <a:pt x="322" y="1513"/>
                  </a:cubicBezTo>
                  <a:cubicBezTo>
                    <a:pt x="322" y="1322"/>
                    <a:pt x="429" y="1025"/>
                    <a:pt x="738" y="775"/>
                  </a:cubicBezTo>
                  <a:cubicBezTo>
                    <a:pt x="977" y="572"/>
                    <a:pt x="1405" y="334"/>
                    <a:pt x="2131" y="334"/>
                  </a:cubicBezTo>
                  <a:cubicBezTo>
                    <a:pt x="3298" y="334"/>
                    <a:pt x="4120" y="953"/>
                    <a:pt x="4120" y="1822"/>
                  </a:cubicBezTo>
                  <a:cubicBezTo>
                    <a:pt x="4120" y="2227"/>
                    <a:pt x="3941" y="2644"/>
                    <a:pt x="3596" y="3037"/>
                  </a:cubicBezTo>
                  <a:cubicBezTo>
                    <a:pt x="3524" y="3096"/>
                    <a:pt x="3536" y="3203"/>
                    <a:pt x="3596" y="3263"/>
                  </a:cubicBezTo>
                  <a:cubicBezTo>
                    <a:pt x="3629" y="3290"/>
                    <a:pt x="3669" y="3305"/>
                    <a:pt x="3709" y="3305"/>
                  </a:cubicBezTo>
                  <a:cubicBezTo>
                    <a:pt x="3755" y="3305"/>
                    <a:pt x="3802" y="3284"/>
                    <a:pt x="3834" y="3239"/>
                  </a:cubicBezTo>
                  <a:cubicBezTo>
                    <a:pt x="4239" y="2787"/>
                    <a:pt x="4441" y="2310"/>
                    <a:pt x="4441" y="1810"/>
                  </a:cubicBezTo>
                  <a:cubicBezTo>
                    <a:pt x="4441" y="1287"/>
                    <a:pt x="4203" y="834"/>
                    <a:pt x="3786" y="501"/>
                  </a:cubicBezTo>
                  <a:cubicBezTo>
                    <a:pt x="3370" y="179"/>
                    <a:pt x="2798" y="1"/>
                    <a:pt x="2143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" name="Google Shape;9753;p84"/>
          <p:cNvGrpSpPr/>
          <p:nvPr/>
        </p:nvGrpSpPr>
        <p:grpSpPr>
          <a:xfrm>
            <a:off x="5058415" y="5158416"/>
            <a:ext cx="1170693" cy="1094631"/>
            <a:chOff x="3584280" y="3699191"/>
            <a:chExt cx="358069" cy="317995"/>
          </a:xfrm>
        </p:grpSpPr>
        <p:sp>
          <p:nvSpPr>
            <p:cNvPr id="19" name="Google Shape;9754;p84"/>
            <p:cNvSpPr/>
            <p:nvPr/>
          </p:nvSpPr>
          <p:spPr>
            <a:xfrm>
              <a:off x="3584280" y="3699191"/>
              <a:ext cx="358069" cy="317995"/>
            </a:xfrm>
            <a:custGeom>
              <a:avLst/>
              <a:gdLst/>
              <a:ahLst/>
              <a:cxnLst/>
              <a:rect l="l" t="t" r="r" b="b"/>
              <a:pathLst>
                <a:path w="11276" h="10014" extrusionOk="0">
                  <a:moveTo>
                    <a:pt x="5644" y="1"/>
                  </a:moveTo>
                  <a:cubicBezTo>
                    <a:pt x="5203" y="1"/>
                    <a:pt x="4810" y="227"/>
                    <a:pt x="4596" y="620"/>
                  </a:cubicBezTo>
                  <a:lnTo>
                    <a:pt x="822" y="7168"/>
                  </a:lnTo>
                  <a:cubicBezTo>
                    <a:pt x="774" y="7240"/>
                    <a:pt x="798" y="7347"/>
                    <a:pt x="881" y="7395"/>
                  </a:cubicBezTo>
                  <a:cubicBezTo>
                    <a:pt x="903" y="7406"/>
                    <a:pt x="929" y="7411"/>
                    <a:pt x="955" y="7411"/>
                  </a:cubicBezTo>
                  <a:cubicBezTo>
                    <a:pt x="1012" y="7411"/>
                    <a:pt x="1071" y="7384"/>
                    <a:pt x="1096" y="7335"/>
                  </a:cubicBezTo>
                  <a:lnTo>
                    <a:pt x="4882" y="787"/>
                  </a:lnTo>
                  <a:cubicBezTo>
                    <a:pt x="5049" y="513"/>
                    <a:pt x="5322" y="346"/>
                    <a:pt x="5644" y="346"/>
                  </a:cubicBezTo>
                  <a:cubicBezTo>
                    <a:pt x="5953" y="346"/>
                    <a:pt x="6239" y="513"/>
                    <a:pt x="6394" y="787"/>
                  </a:cubicBezTo>
                  <a:lnTo>
                    <a:pt x="10775" y="8359"/>
                  </a:lnTo>
                  <a:cubicBezTo>
                    <a:pt x="10942" y="8621"/>
                    <a:pt x="10942" y="8954"/>
                    <a:pt x="10775" y="9240"/>
                  </a:cubicBezTo>
                  <a:cubicBezTo>
                    <a:pt x="10609" y="9502"/>
                    <a:pt x="10323" y="9669"/>
                    <a:pt x="10013" y="9669"/>
                  </a:cubicBezTo>
                  <a:lnTo>
                    <a:pt x="1262" y="9669"/>
                  </a:lnTo>
                  <a:cubicBezTo>
                    <a:pt x="953" y="9669"/>
                    <a:pt x="667" y="9502"/>
                    <a:pt x="500" y="9240"/>
                  </a:cubicBezTo>
                  <a:cubicBezTo>
                    <a:pt x="346" y="8966"/>
                    <a:pt x="346" y="8645"/>
                    <a:pt x="500" y="8359"/>
                  </a:cubicBezTo>
                  <a:lnTo>
                    <a:pt x="774" y="7895"/>
                  </a:lnTo>
                  <a:cubicBezTo>
                    <a:pt x="822" y="7823"/>
                    <a:pt x="786" y="7716"/>
                    <a:pt x="715" y="7668"/>
                  </a:cubicBezTo>
                  <a:cubicBezTo>
                    <a:pt x="693" y="7657"/>
                    <a:pt x="667" y="7652"/>
                    <a:pt x="641" y="7652"/>
                  </a:cubicBezTo>
                  <a:cubicBezTo>
                    <a:pt x="583" y="7652"/>
                    <a:pt x="521" y="7679"/>
                    <a:pt x="488" y="7728"/>
                  </a:cubicBezTo>
                  <a:lnTo>
                    <a:pt x="227" y="8192"/>
                  </a:lnTo>
                  <a:cubicBezTo>
                    <a:pt x="0" y="8561"/>
                    <a:pt x="0" y="9026"/>
                    <a:pt x="227" y="9395"/>
                  </a:cubicBezTo>
                  <a:cubicBezTo>
                    <a:pt x="441" y="9776"/>
                    <a:pt x="834" y="10014"/>
                    <a:pt x="1262" y="10014"/>
                  </a:cubicBezTo>
                  <a:lnTo>
                    <a:pt x="10013" y="10014"/>
                  </a:lnTo>
                  <a:cubicBezTo>
                    <a:pt x="10442" y="10014"/>
                    <a:pt x="10847" y="9788"/>
                    <a:pt x="11061" y="9395"/>
                  </a:cubicBezTo>
                  <a:cubicBezTo>
                    <a:pt x="11276" y="9026"/>
                    <a:pt x="11276" y="8585"/>
                    <a:pt x="11061" y="8192"/>
                  </a:cubicBezTo>
                  <a:lnTo>
                    <a:pt x="6680" y="620"/>
                  </a:lnTo>
                  <a:cubicBezTo>
                    <a:pt x="6453" y="251"/>
                    <a:pt x="6072" y="1"/>
                    <a:pt x="5644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9755;p84"/>
            <p:cNvSpPr/>
            <p:nvPr/>
          </p:nvSpPr>
          <p:spPr>
            <a:xfrm>
              <a:off x="3613400" y="3727167"/>
              <a:ext cx="299831" cy="261661"/>
            </a:xfrm>
            <a:custGeom>
              <a:avLst/>
              <a:gdLst/>
              <a:ahLst/>
              <a:cxnLst/>
              <a:rect l="l" t="t" r="r" b="b"/>
              <a:pathLst>
                <a:path w="9442" h="8240" extrusionOk="0">
                  <a:moveTo>
                    <a:pt x="4727" y="358"/>
                  </a:moveTo>
                  <a:lnTo>
                    <a:pt x="9085" y="7907"/>
                  </a:lnTo>
                  <a:lnTo>
                    <a:pt x="381" y="7907"/>
                  </a:lnTo>
                  <a:lnTo>
                    <a:pt x="4727" y="358"/>
                  </a:lnTo>
                  <a:close/>
                  <a:moveTo>
                    <a:pt x="4727" y="1"/>
                  </a:moveTo>
                  <a:cubicBezTo>
                    <a:pt x="4608" y="1"/>
                    <a:pt x="4501" y="60"/>
                    <a:pt x="4441" y="168"/>
                  </a:cubicBezTo>
                  <a:lnTo>
                    <a:pt x="60" y="7740"/>
                  </a:lnTo>
                  <a:cubicBezTo>
                    <a:pt x="0" y="7847"/>
                    <a:pt x="0" y="7966"/>
                    <a:pt x="60" y="8073"/>
                  </a:cubicBezTo>
                  <a:cubicBezTo>
                    <a:pt x="119" y="8192"/>
                    <a:pt x="226" y="8240"/>
                    <a:pt x="345" y="8240"/>
                  </a:cubicBezTo>
                  <a:lnTo>
                    <a:pt x="9096" y="8240"/>
                  </a:lnTo>
                  <a:cubicBezTo>
                    <a:pt x="9216" y="8240"/>
                    <a:pt x="9323" y="8180"/>
                    <a:pt x="9382" y="8073"/>
                  </a:cubicBezTo>
                  <a:cubicBezTo>
                    <a:pt x="9442" y="7966"/>
                    <a:pt x="9442" y="7847"/>
                    <a:pt x="9382" y="7740"/>
                  </a:cubicBezTo>
                  <a:lnTo>
                    <a:pt x="5001" y="168"/>
                  </a:lnTo>
                  <a:cubicBezTo>
                    <a:pt x="4941" y="60"/>
                    <a:pt x="4846" y="1"/>
                    <a:pt x="4727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9756;p84"/>
            <p:cNvSpPr/>
            <p:nvPr/>
          </p:nvSpPr>
          <p:spPr>
            <a:xfrm>
              <a:off x="3735879" y="3910171"/>
              <a:ext cx="54873" cy="54841"/>
            </a:xfrm>
            <a:custGeom>
              <a:avLst/>
              <a:gdLst/>
              <a:ahLst/>
              <a:cxnLst/>
              <a:rect l="l" t="t" r="r" b="b"/>
              <a:pathLst>
                <a:path w="1728" h="1727" extrusionOk="0">
                  <a:moveTo>
                    <a:pt x="870" y="322"/>
                  </a:moveTo>
                  <a:cubicBezTo>
                    <a:pt x="1168" y="322"/>
                    <a:pt x="1406" y="572"/>
                    <a:pt x="1406" y="870"/>
                  </a:cubicBezTo>
                  <a:cubicBezTo>
                    <a:pt x="1406" y="1167"/>
                    <a:pt x="1168" y="1405"/>
                    <a:pt x="870" y="1405"/>
                  </a:cubicBezTo>
                  <a:cubicBezTo>
                    <a:pt x="572" y="1405"/>
                    <a:pt x="334" y="1167"/>
                    <a:pt x="334" y="870"/>
                  </a:cubicBezTo>
                  <a:cubicBezTo>
                    <a:pt x="334" y="572"/>
                    <a:pt x="572" y="322"/>
                    <a:pt x="870" y="322"/>
                  </a:cubicBezTo>
                  <a:close/>
                  <a:moveTo>
                    <a:pt x="870" y="0"/>
                  </a:moveTo>
                  <a:cubicBezTo>
                    <a:pt x="394" y="0"/>
                    <a:pt x="1" y="393"/>
                    <a:pt x="1" y="870"/>
                  </a:cubicBezTo>
                  <a:cubicBezTo>
                    <a:pt x="1" y="1346"/>
                    <a:pt x="394" y="1727"/>
                    <a:pt x="870" y="1727"/>
                  </a:cubicBezTo>
                  <a:cubicBezTo>
                    <a:pt x="1346" y="1727"/>
                    <a:pt x="1727" y="1334"/>
                    <a:pt x="1727" y="870"/>
                  </a:cubicBezTo>
                  <a:cubicBezTo>
                    <a:pt x="1727" y="393"/>
                    <a:pt x="1346" y="0"/>
                    <a:pt x="870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9757;p84"/>
            <p:cNvSpPr/>
            <p:nvPr/>
          </p:nvSpPr>
          <p:spPr>
            <a:xfrm>
              <a:off x="3738896" y="3788422"/>
              <a:ext cx="49188" cy="114604"/>
            </a:xfrm>
            <a:custGeom>
              <a:avLst/>
              <a:gdLst/>
              <a:ahLst/>
              <a:cxnLst/>
              <a:rect l="l" t="t" r="r" b="b"/>
              <a:pathLst>
                <a:path w="1549" h="3609" extrusionOk="0">
                  <a:moveTo>
                    <a:pt x="572" y="1"/>
                  </a:moveTo>
                  <a:cubicBezTo>
                    <a:pt x="263" y="1"/>
                    <a:pt x="1" y="251"/>
                    <a:pt x="1" y="572"/>
                  </a:cubicBezTo>
                  <a:lnTo>
                    <a:pt x="1" y="3037"/>
                  </a:lnTo>
                  <a:cubicBezTo>
                    <a:pt x="1" y="3346"/>
                    <a:pt x="263" y="3608"/>
                    <a:pt x="572" y="3608"/>
                  </a:cubicBezTo>
                  <a:lnTo>
                    <a:pt x="965" y="3608"/>
                  </a:lnTo>
                  <a:cubicBezTo>
                    <a:pt x="1275" y="3608"/>
                    <a:pt x="1549" y="3358"/>
                    <a:pt x="1549" y="3037"/>
                  </a:cubicBezTo>
                  <a:lnTo>
                    <a:pt x="1549" y="1560"/>
                  </a:lnTo>
                  <a:cubicBezTo>
                    <a:pt x="1549" y="1465"/>
                    <a:pt x="1465" y="1394"/>
                    <a:pt x="1382" y="1394"/>
                  </a:cubicBezTo>
                  <a:cubicBezTo>
                    <a:pt x="1287" y="1394"/>
                    <a:pt x="1215" y="1465"/>
                    <a:pt x="1215" y="1560"/>
                  </a:cubicBezTo>
                  <a:lnTo>
                    <a:pt x="1215" y="3037"/>
                  </a:lnTo>
                  <a:cubicBezTo>
                    <a:pt x="1215" y="3168"/>
                    <a:pt x="1108" y="3275"/>
                    <a:pt x="977" y="3275"/>
                  </a:cubicBezTo>
                  <a:lnTo>
                    <a:pt x="584" y="3275"/>
                  </a:lnTo>
                  <a:cubicBezTo>
                    <a:pt x="453" y="3275"/>
                    <a:pt x="346" y="3168"/>
                    <a:pt x="346" y="3037"/>
                  </a:cubicBezTo>
                  <a:lnTo>
                    <a:pt x="346" y="572"/>
                  </a:lnTo>
                  <a:cubicBezTo>
                    <a:pt x="346" y="441"/>
                    <a:pt x="453" y="334"/>
                    <a:pt x="584" y="334"/>
                  </a:cubicBezTo>
                  <a:lnTo>
                    <a:pt x="977" y="334"/>
                  </a:lnTo>
                  <a:cubicBezTo>
                    <a:pt x="1108" y="334"/>
                    <a:pt x="1215" y="441"/>
                    <a:pt x="1215" y="572"/>
                  </a:cubicBezTo>
                  <a:lnTo>
                    <a:pt x="1215" y="906"/>
                  </a:lnTo>
                  <a:cubicBezTo>
                    <a:pt x="1215" y="989"/>
                    <a:pt x="1287" y="1072"/>
                    <a:pt x="1382" y="1072"/>
                  </a:cubicBezTo>
                  <a:cubicBezTo>
                    <a:pt x="1465" y="1072"/>
                    <a:pt x="1549" y="989"/>
                    <a:pt x="1549" y="906"/>
                  </a:cubicBezTo>
                  <a:lnTo>
                    <a:pt x="1549" y="572"/>
                  </a:lnTo>
                  <a:cubicBezTo>
                    <a:pt x="1549" y="263"/>
                    <a:pt x="1287" y="1"/>
                    <a:pt x="965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" name="Google Shape;9758;p84"/>
          <p:cNvGrpSpPr/>
          <p:nvPr/>
        </p:nvGrpSpPr>
        <p:grpSpPr>
          <a:xfrm>
            <a:off x="8129505" y="5193430"/>
            <a:ext cx="1194233" cy="1080219"/>
            <a:chOff x="4129482" y="3681059"/>
            <a:chExt cx="355402" cy="354291"/>
          </a:xfrm>
        </p:grpSpPr>
        <p:sp>
          <p:nvSpPr>
            <p:cNvPr id="24" name="Google Shape;9759;p84"/>
            <p:cNvSpPr/>
            <p:nvPr/>
          </p:nvSpPr>
          <p:spPr>
            <a:xfrm>
              <a:off x="4313979" y="3719578"/>
              <a:ext cx="133117" cy="225016"/>
            </a:xfrm>
            <a:custGeom>
              <a:avLst/>
              <a:gdLst/>
              <a:ahLst/>
              <a:cxnLst/>
              <a:rect l="l" t="t" r="r" b="b"/>
              <a:pathLst>
                <a:path w="4192" h="7086" extrusionOk="0">
                  <a:moveTo>
                    <a:pt x="173" y="0"/>
                  </a:moveTo>
                  <a:cubicBezTo>
                    <a:pt x="96" y="0"/>
                    <a:pt x="23" y="68"/>
                    <a:pt x="12" y="156"/>
                  </a:cubicBezTo>
                  <a:cubicBezTo>
                    <a:pt x="0" y="240"/>
                    <a:pt x="72" y="323"/>
                    <a:pt x="167" y="335"/>
                  </a:cubicBezTo>
                  <a:cubicBezTo>
                    <a:pt x="1167" y="418"/>
                    <a:pt x="2108" y="883"/>
                    <a:pt x="2798" y="1633"/>
                  </a:cubicBezTo>
                  <a:cubicBezTo>
                    <a:pt x="3501" y="2383"/>
                    <a:pt x="3870" y="3359"/>
                    <a:pt x="3870" y="4383"/>
                  </a:cubicBezTo>
                  <a:cubicBezTo>
                    <a:pt x="3870" y="5217"/>
                    <a:pt x="3620" y="6002"/>
                    <a:pt x="3156" y="6693"/>
                  </a:cubicBezTo>
                  <a:lnTo>
                    <a:pt x="893" y="4407"/>
                  </a:lnTo>
                  <a:cubicBezTo>
                    <a:pt x="864" y="4377"/>
                    <a:pt x="822" y="4362"/>
                    <a:pt x="779" y="4362"/>
                  </a:cubicBezTo>
                  <a:cubicBezTo>
                    <a:pt x="736" y="4362"/>
                    <a:pt x="691" y="4377"/>
                    <a:pt x="655" y="4407"/>
                  </a:cubicBezTo>
                  <a:cubicBezTo>
                    <a:pt x="596" y="4467"/>
                    <a:pt x="596" y="4574"/>
                    <a:pt x="655" y="4645"/>
                  </a:cubicBezTo>
                  <a:lnTo>
                    <a:pt x="3048" y="7050"/>
                  </a:lnTo>
                  <a:cubicBezTo>
                    <a:pt x="3084" y="7074"/>
                    <a:pt x="3120" y="7086"/>
                    <a:pt x="3167" y="7086"/>
                  </a:cubicBezTo>
                  <a:lnTo>
                    <a:pt x="3179" y="7086"/>
                  </a:lnTo>
                  <a:cubicBezTo>
                    <a:pt x="3227" y="7086"/>
                    <a:pt x="3275" y="7062"/>
                    <a:pt x="3298" y="7026"/>
                  </a:cubicBezTo>
                  <a:cubicBezTo>
                    <a:pt x="3882" y="6252"/>
                    <a:pt x="4191" y="5348"/>
                    <a:pt x="4191" y="4383"/>
                  </a:cubicBezTo>
                  <a:cubicBezTo>
                    <a:pt x="4191" y="3276"/>
                    <a:pt x="3775" y="2228"/>
                    <a:pt x="3036" y="1407"/>
                  </a:cubicBezTo>
                  <a:cubicBezTo>
                    <a:pt x="2286" y="597"/>
                    <a:pt x="1274" y="97"/>
                    <a:pt x="191" y="2"/>
                  </a:cubicBezTo>
                  <a:cubicBezTo>
                    <a:pt x="185" y="1"/>
                    <a:pt x="179" y="0"/>
                    <a:pt x="173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9760;p84"/>
            <p:cNvSpPr/>
            <p:nvPr/>
          </p:nvSpPr>
          <p:spPr>
            <a:xfrm>
              <a:off x="4220968" y="3719197"/>
              <a:ext cx="106284" cy="132387"/>
            </a:xfrm>
            <a:custGeom>
              <a:avLst/>
              <a:gdLst/>
              <a:ahLst/>
              <a:cxnLst/>
              <a:rect l="l" t="t" r="r" b="b"/>
              <a:pathLst>
                <a:path w="3347" h="4169" extrusionOk="0">
                  <a:moveTo>
                    <a:pt x="2340" y="1"/>
                  </a:moveTo>
                  <a:cubicBezTo>
                    <a:pt x="2334" y="1"/>
                    <a:pt x="2328" y="1"/>
                    <a:pt x="2322" y="2"/>
                  </a:cubicBezTo>
                  <a:cubicBezTo>
                    <a:pt x="1501" y="73"/>
                    <a:pt x="715" y="371"/>
                    <a:pt x="60" y="883"/>
                  </a:cubicBezTo>
                  <a:cubicBezTo>
                    <a:pt x="12" y="907"/>
                    <a:pt x="0" y="954"/>
                    <a:pt x="0" y="1002"/>
                  </a:cubicBezTo>
                  <a:cubicBezTo>
                    <a:pt x="0" y="1038"/>
                    <a:pt x="12" y="1085"/>
                    <a:pt x="36" y="1133"/>
                  </a:cubicBezTo>
                  <a:lnTo>
                    <a:pt x="3048" y="4121"/>
                  </a:lnTo>
                  <a:cubicBezTo>
                    <a:pt x="3072" y="4157"/>
                    <a:pt x="3120" y="4169"/>
                    <a:pt x="3167" y="4169"/>
                  </a:cubicBezTo>
                  <a:cubicBezTo>
                    <a:pt x="3203" y="4169"/>
                    <a:pt x="3251" y="4157"/>
                    <a:pt x="3287" y="4121"/>
                  </a:cubicBezTo>
                  <a:cubicBezTo>
                    <a:pt x="3346" y="4062"/>
                    <a:pt x="3346" y="3955"/>
                    <a:pt x="3287" y="3883"/>
                  </a:cubicBezTo>
                  <a:lnTo>
                    <a:pt x="429" y="1026"/>
                  </a:lnTo>
                  <a:cubicBezTo>
                    <a:pt x="1001" y="645"/>
                    <a:pt x="1655" y="383"/>
                    <a:pt x="2358" y="323"/>
                  </a:cubicBezTo>
                  <a:cubicBezTo>
                    <a:pt x="2363" y="324"/>
                    <a:pt x="2367" y="324"/>
                    <a:pt x="2372" y="324"/>
                  </a:cubicBezTo>
                  <a:cubicBezTo>
                    <a:pt x="2449" y="324"/>
                    <a:pt x="2512" y="235"/>
                    <a:pt x="2501" y="157"/>
                  </a:cubicBezTo>
                  <a:cubicBezTo>
                    <a:pt x="2479" y="68"/>
                    <a:pt x="2416" y="1"/>
                    <a:pt x="2340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9761;p84"/>
            <p:cNvSpPr/>
            <p:nvPr/>
          </p:nvSpPr>
          <p:spPr>
            <a:xfrm>
              <a:off x="4167270" y="3772545"/>
              <a:ext cx="226127" cy="225746"/>
            </a:xfrm>
            <a:custGeom>
              <a:avLst/>
              <a:gdLst/>
              <a:ahLst/>
              <a:cxnLst/>
              <a:rect l="l" t="t" r="r" b="b"/>
              <a:pathLst>
                <a:path w="7121" h="7109" extrusionOk="0">
                  <a:moveTo>
                    <a:pt x="1037" y="405"/>
                  </a:moveTo>
                  <a:lnTo>
                    <a:pt x="6704" y="6061"/>
                  </a:lnTo>
                  <a:cubicBezTo>
                    <a:pt x="6013" y="6537"/>
                    <a:pt x="5228" y="6775"/>
                    <a:pt x="4406" y="6775"/>
                  </a:cubicBezTo>
                  <a:cubicBezTo>
                    <a:pt x="2168" y="6775"/>
                    <a:pt x="334" y="4942"/>
                    <a:pt x="334" y="2703"/>
                  </a:cubicBezTo>
                  <a:cubicBezTo>
                    <a:pt x="334" y="1882"/>
                    <a:pt x="572" y="1096"/>
                    <a:pt x="1037" y="405"/>
                  </a:cubicBezTo>
                  <a:close/>
                  <a:moveTo>
                    <a:pt x="1001" y="1"/>
                  </a:moveTo>
                  <a:cubicBezTo>
                    <a:pt x="953" y="1"/>
                    <a:pt x="918" y="36"/>
                    <a:pt x="882" y="60"/>
                  </a:cubicBezTo>
                  <a:cubicBezTo>
                    <a:pt x="298" y="822"/>
                    <a:pt x="1" y="1739"/>
                    <a:pt x="1" y="2703"/>
                  </a:cubicBezTo>
                  <a:cubicBezTo>
                    <a:pt x="1" y="5120"/>
                    <a:pt x="1989" y="7109"/>
                    <a:pt x="4406" y="7109"/>
                  </a:cubicBezTo>
                  <a:cubicBezTo>
                    <a:pt x="5382" y="7109"/>
                    <a:pt x="6287" y="6811"/>
                    <a:pt x="7061" y="6228"/>
                  </a:cubicBezTo>
                  <a:cubicBezTo>
                    <a:pt x="7109" y="6192"/>
                    <a:pt x="7121" y="6156"/>
                    <a:pt x="7121" y="6108"/>
                  </a:cubicBezTo>
                  <a:cubicBezTo>
                    <a:pt x="7121" y="6061"/>
                    <a:pt x="7109" y="6013"/>
                    <a:pt x="7073" y="5978"/>
                  </a:cubicBezTo>
                  <a:lnTo>
                    <a:pt x="1132" y="36"/>
                  </a:lnTo>
                  <a:cubicBezTo>
                    <a:pt x="1096" y="24"/>
                    <a:pt x="1048" y="1"/>
                    <a:pt x="1001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9762;p84"/>
            <p:cNvSpPr/>
            <p:nvPr/>
          </p:nvSpPr>
          <p:spPr>
            <a:xfrm>
              <a:off x="4129482" y="3681059"/>
              <a:ext cx="355402" cy="354291"/>
            </a:xfrm>
            <a:custGeom>
              <a:avLst/>
              <a:gdLst/>
              <a:ahLst/>
              <a:cxnLst/>
              <a:rect l="l" t="t" r="r" b="b"/>
              <a:pathLst>
                <a:path w="11192" h="11157" extrusionOk="0">
                  <a:moveTo>
                    <a:pt x="5596" y="0"/>
                  </a:moveTo>
                  <a:cubicBezTo>
                    <a:pt x="4096" y="0"/>
                    <a:pt x="2703" y="572"/>
                    <a:pt x="1643" y="1631"/>
                  </a:cubicBezTo>
                  <a:cubicBezTo>
                    <a:pt x="584" y="2691"/>
                    <a:pt x="0" y="4096"/>
                    <a:pt x="0" y="5584"/>
                  </a:cubicBezTo>
                  <a:cubicBezTo>
                    <a:pt x="0" y="7013"/>
                    <a:pt x="536" y="8358"/>
                    <a:pt x="1512" y="9406"/>
                  </a:cubicBezTo>
                  <a:cubicBezTo>
                    <a:pt x="2477" y="10430"/>
                    <a:pt x="3786" y="11061"/>
                    <a:pt x="5191" y="11156"/>
                  </a:cubicBezTo>
                  <a:cubicBezTo>
                    <a:pt x="5286" y="11156"/>
                    <a:pt x="5358" y="11097"/>
                    <a:pt x="5382" y="11014"/>
                  </a:cubicBezTo>
                  <a:cubicBezTo>
                    <a:pt x="5382" y="10918"/>
                    <a:pt x="5322" y="10847"/>
                    <a:pt x="5227" y="10835"/>
                  </a:cubicBezTo>
                  <a:cubicBezTo>
                    <a:pt x="3905" y="10740"/>
                    <a:pt x="2667" y="10144"/>
                    <a:pt x="1762" y="9180"/>
                  </a:cubicBezTo>
                  <a:cubicBezTo>
                    <a:pt x="834" y="8192"/>
                    <a:pt x="333" y="6930"/>
                    <a:pt x="333" y="5572"/>
                  </a:cubicBezTo>
                  <a:cubicBezTo>
                    <a:pt x="333" y="4179"/>
                    <a:pt x="881" y="2858"/>
                    <a:pt x="1881" y="1858"/>
                  </a:cubicBezTo>
                  <a:cubicBezTo>
                    <a:pt x="2881" y="858"/>
                    <a:pt x="4203" y="310"/>
                    <a:pt x="5596" y="310"/>
                  </a:cubicBezTo>
                  <a:cubicBezTo>
                    <a:pt x="7001" y="310"/>
                    <a:pt x="8323" y="858"/>
                    <a:pt x="9323" y="1858"/>
                  </a:cubicBezTo>
                  <a:cubicBezTo>
                    <a:pt x="10323" y="2858"/>
                    <a:pt x="10871" y="4179"/>
                    <a:pt x="10871" y="5572"/>
                  </a:cubicBezTo>
                  <a:cubicBezTo>
                    <a:pt x="10871" y="6918"/>
                    <a:pt x="10359" y="8192"/>
                    <a:pt x="9442" y="9180"/>
                  </a:cubicBezTo>
                  <a:cubicBezTo>
                    <a:pt x="8525" y="10144"/>
                    <a:pt x="7299" y="10740"/>
                    <a:pt x="5977" y="10835"/>
                  </a:cubicBezTo>
                  <a:cubicBezTo>
                    <a:pt x="5882" y="10835"/>
                    <a:pt x="5810" y="10918"/>
                    <a:pt x="5822" y="11014"/>
                  </a:cubicBezTo>
                  <a:cubicBezTo>
                    <a:pt x="5822" y="11097"/>
                    <a:pt x="5894" y="11156"/>
                    <a:pt x="5989" y="11156"/>
                  </a:cubicBezTo>
                  <a:lnTo>
                    <a:pt x="6001" y="11156"/>
                  </a:lnTo>
                  <a:cubicBezTo>
                    <a:pt x="7418" y="11061"/>
                    <a:pt x="8727" y="10442"/>
                    <a:pt x="9692" y="9406"/>
                  </a:cubicBezTo>
                  <a:cubicBezTo>
                    <a:pt x="10656" y="8358"/>
                    <a:pt x="11192" y="7013"/>
                    <a:pt x="11192" y="5584"/>
                  </a:cubicBezTo>
                  <a:cubicBezTo>
                    <a:pt x="11192" y="4096"/>
                    <a:pt x="10597" y="2691"/>
                    <a:pt x="9561" y="1631"/>
                  </a:cubicBezTo>
                  <a:cubicBezTo>
                    <a:pt x="8501" y="572"/>
                    <a:pt x="7108" y="0"/>
                    <a:pt x="5596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" name="Прямоугольник 27"/>
          <p:cNvSpPr/>
          <p:nvPr/>
        </p:nvSpPr>
        <p:spPr>
          <a:xfrm>
            <a:off x="-2605248" y="999316"/>
            <a:ext cx="970705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cap="all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Риски</a:t>
            </a:r>
            <a:endParaRPr lang="ru-RU" sz="2000" cap="all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1341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3053" y="1632743"/>
            <a:ext cx="8631015" cy="4927713"/>
          </a:xfrm>
          <a:prstGeom prst="rect">
            <a:avLst/>
          </a:prstGeom>
        </p:spPr>
      </p:pic>
      <p:sp>
        <p:nvSpPr>
          <p:cNvPr id="4" name="Прямоугольник 13"/>
          <p:cNvSpPr/>
          <p:nvPr/>
        </p:nvSpPr>
        <p:spPr>
          <a:xfrm rot="10800000" flipH="1">
            <a:off x="-14513" y="0"/>
            <a:ext cx="1700702" cy="6858000"/>
          </a:xfrm>
          <a:custGeom>
            <a:avLst/>
            <a:gdLst>
              <a:gd name="connsiteX0" fmla="*/ 0 w 2772031"/>
              <a:gd name="connsiteY0" fmla="*/ 0 h 6858000"/>
              <a:gd name="connsiteX1" fmla="*/ 2772031 w 2772031"/>
              <a:gd name="connsiteY1" fmla="*/ 0 h 6858000"/>
              <a:gd name="connsiteX2" fmla="*/ 2772031 w 2772031"/>
              <a:gd name="connsiteY2" fmla="*/ 6858000 h 6858000"/>
              <a:gd name="connsiteX3" fmla="*/ 0 w 2772031"/>
              <a:gd name="connsiteY3" fmla="*/ 6858000 h 6858000"/>
              <a:gd name="connsiteX4" fmla="*/ 0 w 2772031"/>
              <a:gd name="connsiteY4" fmla="*/ 0 h 6858000"/>
              <a:gd name="connsiteX0" fmla="*/ 0 w 2772031"/>
              <a:gd name="connsiteY0" fmla="*/ 0 h 6858000"/>
              <a:gd name="connsiteX1" fmla="*/ 841631 w 2772031"/>
              <a:gd name="connsiteY1" fmla="*/ 0 h 6858000"/>
              <a:gd name="connsiteX2" fmla="*/ 2772031 w 2772031"/>
              <a:gd name="connsiteY2" fmla="*/ 6858000 h 6858000"/>
              <a:gd name="connsiteX3" fmla="*/ 0 w 2772031"/>
              <a:gd name="connsiteY3" fmla="*/ 6858000 h 6858000"/>
              <a:gd name="connsiteX4" fmla="*/ 0 w 2772031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72031" h="6858000">
                <a:moveTo>
                  <a:pt x="0" y="0"/>
                </a:moveTo>
                <a:lnTo>
                  <a:pt x="841631" y="0"/>
                </a:lnTo>
                <a:lnTo>
                  <a:pt x="2772031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0" sx="100000" sy="100000" flip="none" algn="b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D021ABC-112F-4A46-9ADE-B111C61C82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4" y="67927"/>
            <a:ext cx="748307" cy="935384"/>
          </a:xfrm>
          <a:prstGeom prst="rect">
            <a:avLst/>
          </a:prstGeom>
        </p:spPr>
      </p:pic>
      <p:sp>
        <p:nvSpPr>
          <p:cNvPr id="6" name="Прямоугольный треугольник 5"/>
          <p:cNvSpPr/>
          <p:nvPr/>
        </p:nvSpPr>
        <p:spPr>
          <a:xfrm rot="10800000" flipV="1">
            <a:off x="10277250" y="1"/>
            <a:ext cx="1914751" cy="6858000"/>
          </a:xfrm>
          <a:prstGeom prst="rtTriangle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0" sx="100000" sy="100000" flip="none" algn="b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783239" flipH="1" flipV="1">
            <a:off x="-2317561" y="3355908"/>
            <a:ext cx="6969359" cy="146457"/>
          </a:xfrm>
          <a:prstGeom prst="rect">
            <a:avLst/>
          </a:prstGeom>
          <a:effectLst>
            <a:outerShdw blurRad="203200" dist="38100" dir="10800000" sx="104000" sy="104000" algn="r" rotWithShape="0">
              <a:prstClr val="black">
                <a:alpha val="40000"/>
              </a:prst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7142250" flipH="1" flipV="1">
            <a:off x="7694716" y="3371220"/>
            <a:ext cx="7137743" cy="149996"/>
          </a:xfrm>
          <a:prstGeom prst="rect">
            <a:avLst/>
          </a:prstGeom>
          <a:effectLst>
            <a:outerShdw blurRad="292100" dist="38100" sx="107000" sy="107000" algn="l" rotWithShape="0">
              <a:prstClr val="black">
                <a:alpha val="40000"/>
              </a:prstClr>
            </a:outerShdw>
          </a:effectLst>
        </p:spPr>
      </p:pic>
      <p:sp>
        <p:nvSpPr>
          <p:cNvPr id="13" name="Заголовок 1"/>
          <p:cNvSpPr>
            <a:spLocks noGrp="1"/>
          </p:cNvSpPr>
          <p:nvPr>
            <p:ph type="title"/>
          </p:nvPr>
        </p:nvSpPr>
        <p:spPr>
          <a:xfrm>
            <a:off x="1434740" y="568084"/>
            <a:ext cx="10053214" cy="1084436"/>
          </a:xfr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ctr">
              <a:lnSpc>
                <a:spcPct val="100000"/>
              </a:lnSpc>
              <a:spcAft>
                <a:spcPts val="800"/>
              </a:spcAft>
            </a:pPr>
            <a:r>
              <a:rPr lang="ru-RU" sz="2000" b="1" cap="all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РЕЗУЛЬТАТЫ проекта </a:t>
            </a:r>
            <a:r>
              <a:rPr lang="ru-RU" sz="2000" b="1" cap="all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Адлерского Внутригородского района</a:t>
            </a:r>
            <a:r>
              <a:rPr lang="ru-RU" sz="2000" b="1" cap="all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000" b="1" cap="all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600" cap="all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Обустройство </a:t>
            </a:r>
            <a:r>
              <a:rPr lang="ru-RU" sz="1600" cap="all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многофункционального спортивного </a:t>
            </a:r>
            <a:r>
              <a:rPr lang="ru-RU" sz="1600" cap="all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комплекса</a:t>
            </a:r>
            <a:br>
              <a:rPr lang="ru-RU" sz="1600" cap="all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600" cap="all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ru-RU" sz="1600" cap="all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село Веселое, улица </a:t>
            </a:r>
            <a:r>
              <a:rPr lang="ru-RU" sz="1600" cap="all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Гусаровская</a:t>
            </a:r>
            <a:r>
              <a:rPr lang="ru-RU" sz="1600" cap="all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ru-RU" sz="1600" cap="all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349291" y="1291984"/>
            <a:ext cx="10138663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100" dirty="0"/>
          </a:p>
          <a:p>
            <a:pPr marL="285750" indent="-285750">
              <a:buFontTx/>
              <a:buChar char="-"/>
            </a:pPr>
            <a:endParaRPr lang="ru-RU" sz="11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3888480" y="55883"/>
            <a:ext cx="97070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cap="all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«Инициативные </a:t>
            </a:r>
            <a:r>
              <a:rPr lang="ru-RU" sz="2400" b="1" cap="all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проекты 2023</a:t>
            </a:r>
            <a:r>
              <a:rPr lang="ru-RU" sz="2400" b="1" cap="all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400" b="1" cap="all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0453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 descr="\\fs-h\Общая бухгалтерия\бухгалтерия\общая бух\Отдел ЭКОНОМИКИ\ОБЩАЯ ЭКОНОМИКА\ИНИЦИАТИВНОЕ БЮДЖЕТИРОВАНИЕ\2023\Дарвина 46, Апшеронская 11 дробь 1\ФОТО проект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35" t="30103" r="2644" b="46554"/>
          <a:stretch/>
        </p:blipFill>
        <p:spPr bwMode="auto">
          <a:xfrm>
            <a:off x="8849687" y="1893671"/>
            <a:ext cx="2178978" cy="233472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Рисунок 17" descr="\\fs-h\Общая бухгалтерия\бухгалтерия\общая бух\Отдел ЭКОНОМИКИ\ОБЩАЯ ЭКОНОМИКА\ИНИЦИАТИВНОЕ БЮДЖЕТИРОВАНИЕ\2023\Дарвина 46, Апшеронская 11 дробь 1\ФОТО проект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86" t="61556" r="13600" b="15704"/>
          <a:stretch/>
        </p:blipFill>
        <p:spPr bwMode="auto">
          <a:xfrm>
            <a:off x="1487845" y="1841361"/>
            <a:ext cx="2253479" cy="242304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Прямоугольник 13"/>
          <p:cNvSpPr/>
          <p:nvPr/>
        </p:nvSpPr>
        <p:spPr>
          <a:xfrm rot="10800000" flipH="1">
            <a:off x="-14513" y="0"/>
            <a:ext cx="1700702" cy="6858000"/>
          </a:xfrm>
          <a:custGeom>
            <a:avLst/>
            <a:gdLst>
              <a:gd name="connsiteX0" fmla="*/ 0 w 2772031"/>
              <a:gd name="connsiteY0" fmla="*/ 0 h 6858000"/>
              <a:gd name="connsiteX1" fmla="*/ 2772031 w 2772031"/>
              <a:gd name="connsiteY1" fmla="*/ 0 h 6858000"/>
              <a:gd name="connsiteX2" fmla="*/ 2772031 w 2772031"/>
              <a:gd name="connsiteY2" fmla="*/ 6858000 h 6858000"/>
              <a:gd name="connsiteX3" fmla="*/ 0 w 2772031"/>
              <a:gd name="connsiteY3" fmla="*/ 6858000 h 6858000"/>
              <a:gd name="connsiteX4" fmla="*/ 0 w 2772031"/>
              <a:gd name="connsiteY4" fmla="*/ 0 h 6858000"/>
              <a:gd name="connsiteX0" fmla="*/ 0 w 2772031"/>
              <a:gd name="connsiteY0" fmla="*/ 0 h 6858000"/>
              <a:gd name="connsiteX1" fmla="*/ 841631 w 2772031"/>
              <a:gd name="connsiteY1" fmla="*/ 0 h 6858000"/>
              <a:gd name="connsiteX2" fmla="*/ 2772031 w 2772031"/>
              <a:gd name="connsiteY2" fmla="*/ 6858000 h 6858000"/>
              <a:gd name="connsiteX3" fmla="*/ 0 w 2772031"/>
              <a:gd name="connsiteY3" fmla="*/ 6858000 h 6858000"/>
              <a:gd name="connsiteX4" fmla="*/ 0 w 2772031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72031" h="6858000">
                <a:moveTo>
                  <a:pt x="0" y="0"/>
                </a:moveTo>
                <a:lnTo>
                  <a:pt x="841631" y="0"/>
                </a:lnTo>
                <a:lnTo>
                  <a:pt x="2772031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0" sx="100000" sy="100000" flip="none" algn="b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D021ABC-112F-4A46-9ADE-B111C61C82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4" y="67927"/>
            <a:ext cx="748307" cy="935384"/>
          </a:xfrm>
          <a:prstGeom prst="rect">
            <a:avLst/>
          </a:prstGeom>
        </p:spPr>
      </p:pic>
      <p:sp>
        <p:nvSpPr>
          <p:cNvPr id="6" name="Прямоугольный треугольник 5"/>
          <p:cNvSpPr/>
          <p:nvPr/>
        </p:nvSpPr>
        <p:spPr>
          <a:xfrm rot="10800000" flipV="1">
            <a:off x="10277250" y="1"/>
            <a:ext cx="1914751" cy="6858000"/>
          </a:xfrm>
          <a:prstGeom prst="rtTriangle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0" sx="100000" sy="100000" flip="none" algn="b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783239" flipH="1" flipV="1">
            <a:off x="-2317561" y="3355908"/>
            <a:ext cx="6969359" cy="146457"/>
          </a:xfrm>
          <a:prstGeom prst="rect">
            <a:avLst/>
          </a:prstGeom>
          <a:effectLst>
            <a:outerShdw blurRad="203200" dist="38100" dir="10800000" sx="104000" sy="104000" algn="r" rotWithShape="0">
              <a:prstClr val="black">
                <a:alpha val="40000"/>
              </a:prst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7142250" flipH="1" flipV="1">
            <a:off x="7741370" y="3380954"/>
            <a:ext cx="7137743" cy="149996"/>
          </a:xfrm>
          <a:prstGeom prst="rect">
            <a:avLst/>
          </a:prstGeom>
          <a:effectLst>
            <a:outerShdw blurRad="292100" dist="38100" sx="107000" sy="107000" algn="l" rotWithShape="0">
              <a:prstClr val="black">
                <a:alpha val="40000"/>
              </a:prstClr>
            </a:outerShdw>
          </a:effectLst>
        </p:spPr>
      </p:pic>
      <p:sp>
        <p:nvSpPr>
          <p:cNvPr id="16" name="Текст 3"/>
          <p:cNvSpPr txBox="1">
            <a:spLocks/>
          </p:cNvSpPr>
          <p:nvPr/>
        </p:nvSpPr>
        <p:spPr>
          <a:xfrm rot="10800000" flipV="1">
            <a:off x="1040342" y="4467508"/>
            <a:ext cx="4156910" cy="258691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ru-RU" sz="2000" b="1" dirty="0" smtClean="0">
                <a:latin typeface="Montserrat Black" panose="00000A00000000000000"/>
                <a:ea typeface="Roboto Black" panose="02000000000000000000" pitchFamily="2" charset="0"/>
                <a:cs typeface="Times New Roman" panose="02020603050405020304" pitchFamily="18" charset="0"/>
              </a:rPr>
              <a:t>В рамках проекта планируется</a:t>
            </a:r>
            <a:r>
              <a:rPr lang="ru-RU" sz="2200" b="1" dirty="0" smtClean="0">
                <a:latin typeface="Montserrat Black" panose="00000A00000000000000"/>
                <a:ea typeface="Roboto Black" panose="02000000000000000000" pitchFamily="2" charset="0"/>
                <a:cs typeface="Times New Roman" panose="02020603050405020304" pitchFamily="18" charset="0"/>
              </a:rPr>
              <a:t>:</a:t>
            </a:r>
          </a:p>
          <a:p>
            <a:pPr marL="285750" indent="-285750"/>
            <a:r>
              <a:rPr lang="ru-RU" sz="1600" dirty="0" smtClean="0">
                <a:latin typeface="Montserrat Black" panose="00000A00000000000000"/>
                <a:cs typeface="Times New Roman" panose="02020603050405020304" pitchFamily="18" charset="0"/>
              </a:rPr>
              <a:t>Обустройство пешеходной зоны</a:t>
            </a:r>
          </a:p>
          <a:p>
            <a:pPr marL="285750" indent="-285750"/>
            <a:r>
              <a:rPr lang="ru-RU" sz="1600" dirty="0" smtClean="0">
                <a:latin typeface="Montserrat Black" panose="00000A00000000000000"/>
                <a:cs typeface="Times New Roman" panose="02020603050405020304" pitchFamily="18" charset="0"/>
              </a:rPr>
              <a:t>Озеленение</a:t>
            </a:r>
          </a:p>
          <a:p>
            <a:pPr marL="285750" indent="-285750"/>
            <a:r>
              <a:rPr lang="ru-RU" sz="1600" dirty="0" smtClean="0">
                <a:latin typeface="Montserrat Black" panose="00000A00000000000000"/>
                <a:cs typeface="Times New Roman" panose="02020603050405020304" pitchFamily="18" charset="0"/>
              </a:rPr>
              <a:t>Размещение парковой мебели</a:t>
            </a:r>
          </a:p>
          <a:p>
            <a:pPr marL="285750" indent="-285750"/>
            <a:r>
              <a:rPr lang="ru-RU" sz="1600" dirty="0" smtClean="0">
                <a:latin typeface="Montserrat Black" panose="00000A00000000000000"/>
                <a:cs typeface="Times New Roman" panose="02020603050405020304" pitchFamily="18" charset="0"/>
              </a:rPr>
              <a:t>Размещение спортивного оборудования</a:t>
            </a:r>
          </a:p>
          <a:p>
            <a:pPr marL="285750" indent="-285750"/>
            <a:endParaRPr lang="ru-RU" sz="1600" dirty="0" smtClean="0">
              <a:latin typeface="Montserrat Black" panose="00000A00000000000000"/>
              <a:cs typeface="Times New Roman" panose="02020603050405020304" pitchFamily="18" charset="0"/>
            </a:endParaRPr>
          </a:p>
        </p:txBody>
      </p:sp>
      <p:sp>
        <p:nvSpPr>
          <p:cNvPr id="17" name="Текст 3"/>
          <p:cNvSpPr txBox="1">
            <a:spLocks/>
          </p:cNvSpPr>
          <p:nvPr/>
        </p:nvSpPr>
        <p:spPr>
          <a:xfrm rot="10800000" flipV="1">
            <a:off x="5197252" y="4202233"/>
            <a:ext cx="5079997" cy="263142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ru-RU" sz="2000" b="1" dirty="0" smtClean="0">
                <a:latin typeface="Montserrat Black" panose="00000A00000000000000"/>
                <a:ea typeface="Roboto Black" panose="02000000000000000000" pitchFamily="2" charset="0"/>
                <a:cs typeface="Times New Roman" panose="02020603050405020304" pitchFamily="18" charset="0"/>
              </a:rPr>
              <a:t>Виды работ:</a:t>
            </a:r>
          </a:p>
          <a:p>
            <a:pPr algn="just"/>
            <a:r>
              <a:rPr lang="ru-RU" sz="1600" dirty="0" smtClean="0">
                <a:latin typeface="Montserrat Black" panose="00000A00000000000000"/>
                <a:cs typeface="Times New Roman" panose="02020603050405020304" pitchFamily="18" charset="0"/>
              </a:rPr>
              <a:t>Установка металлических ограждений</a:t>
            </a:r>
          </a:p>
          <a:p>
            <a:pPr algn="just"/>
            <a:r>
              <a:rPr lang="ru-RU" sz="1600" dirty="0" smtClean="0">
                <a:latin typeface="Montserrat Black" panose="00000A00000000000000"/>
                <a:cs typeface="Times New Roman" panose="02020603050405020304" pitchFamily="18" charset="0"/>
              </a:rPr>
              <a:t>Установка спортивных комплексов, тренажеров</a:t>
            </a:r>
          </a:p>
          <a:p>
            <a:pPr algn="just"/>
            <a:r>
              <a:rPr lang="ru-RU" sz="1600" dirty="0" smtClean="0">
                <a:latin typeface="Montserrat Black" panose="00000A00000000000000"/>
                <a:cs typeface="Times New Roman" panose="02020603050405020304" pitchFamily="18" charset="0"/>
              </a:rPr>
              <a:t>Установка эко диванов и эко урн в количестве  </a:t>
            </a:r>
            <a:r>
              <a:rPr lang="ru-RU" sz="1600" b="1" dirty="0" smtClean="0">
                <a:latin typeface="Montserrat Black" panose="00000A00000000000000"/>
                <a:cs typeface="Times New Roman" panose="02020603050405020304" pitchFamily="18" charset="0"/>
              </a:rPr>
              <a:t>9 штук</a:t>
            </a:r>
          </a:p>
          <a:p>
            <a:pPr algn="just"/>
            <a:r>
              <a:rPr lang="ru-RU" sz="1600" dirty="0" smtClean="0">
                <a:latin typeface="Montserrat Black" panose="00000A00000000000000"/>
                <a:cs typeface="Times New Roman" panose="02020603050405020304" pitchFamily="18" charset="0"/>
              </a:rPr>
              <a:t>Посадка деревьев и кустарников в количестве </a:t>
            </a:r>
            <a:r>
              <a:rPr lang="ru-RU" sz="1600" b="1" dirty="0" smtClean="0">
                <a:latin typeface="Montserrat Black" panose="00000A00000000000000"/>
                <a:cs typeface="Times New Roman" panose="02020603050405020304" pitchFamily="18" charset="0"/>
              </a:rPr>
              <a:t>49 штук</a:t>
            </a:r>
          </a:p>
          <a:p>
            <a:pPr>
              <a:lnSpc>
                <a:spcPct val="100000"/>
              </a:lnSpc>
            </a:pPr>
            <a:endParaRPr lang="ru-RU" sz="1400" b="1" dirty="0">
              <a:latin typeface="Times New Roman" panose="02020603050405020304" pitchFamily="18" charset="0"/>
              <a:ea typeface="Roboto Black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19" name="Рисунок 18" descr="\\fs-h\Общая бухгалтерия\бухгалтерия\общая бух\Отдел ЭКОНОМИКИ\ОБЩАЯ ЭКОНОМИКА\ИНИЦИАТИВНОЕ БЮДЖЕТИРОВАНИЕ\2023\Дарвина 46, Апшеронская 11 дробь 1\ФОТО проект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6" t="30483" r="49510" b="46872"/>
          <a:stretch/>
        </p:blipFill>
        <p:spPr bwMode="auto">
          <a:xfrm>
            <a:off x="6467839" y="1889143"/>
            <a:ext cx="2205274" cy="232747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1" name="Рисунок 20" descr="\\fs-h\Общая бухгалтерия\бухгалтерия\общая бух\Отдел ЭКОНОМИКИ\ОБЩАЯ ЭКОНОМИКА\ИНИЦИАТИВНОЕ БЮДЖЕТИРОВАНИЕ\2023\Дарвина 46, Апшеронская 11 дробь 1\ФОТО.jpg"/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2" t="62385" r="4865" b="13774"/>
          <a:stretch/>
        </p:blipFill>
        <p:spPr bwMode="auto">
          <a:xfrm>
            <a:off x="3883690" y="1919600"/>
            <a:ext cx="2407575" cy="233472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5" name="Заголовок 1"/>
          <p:cNvSpPr>
            <a:spLocks noGrp="1"/>
          </p:cNvSpPr>
          <p:nvPr>
            <p:ph type="title"/>
          </p:nvPr>
        </p:nvSpPr>
        <p:spPr>
          <a:xfrm>
            <a:off x="1487845" y="703021"/>
            <a:ext cx="10053214" cy="1084436"/>
          </a:xfr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ctr">
              <a:lnSpc>
                <a:spcPct val="100000"/>
              </a:lnSpc>
              <a:spcAft>
                <a:spcPts val="800"/>
              </a:spcAft>
            </a:pPr>
            <a:r>
              <a:rPr lang="ru-RU" sz="2000" b="1" cap="all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РЕЗУЛЬТАТЫ ПРОЕКТА </a:t>
            </a:r>
            <a:r>
              <a:rPr lang="ru-RU" sz="2000" b="1" cap="all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ХОСТИНСКОГО Внутригородского района</a:t>
            </a:r>
            <a:r>
              <a:rPr lang="ru-RU" sz="2000" b="1" cap="all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000" b="1" cap="all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600" cap="all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Благоустройство территории </a:t>
            </a:r>
            <a:r>
              <a:rPr lang="ru-RU" sz="1600" cap="all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600" cap="all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600" cap="all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между </a:t>
            </a:r>
            <a:r>
              <a:rPr lang="ru-RU" sz="1600" cap="all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домами № 46 по улице Дарвина и № 11/1 по улице </a:t>
            </a:r>
            <a:r>
              <a:rPr lang="ru-RU" sz="1600" cap="all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Апшеронская</a:t>
            </a:r>
            <a:endParaRPr lang="ru-RU" sz="1600" cap="all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996159" y="111740"/>
            <a:ext cx="97070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cap="all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«Инициативные </a:t>
            </a:r>
            <a:r>
              <a:rPr lang="ru-RU" sz="2400" b="1" cap="all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проекты 2023</a:t>
            </a:r>
            <a:r>
              <a:rPr lang="ru-RU" sz="2400" b="1" cap="all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400" b="1" cap="all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9942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/>
          <a:srcRect b="7443"/>
          <a:stretch/>
        </p:blipFill>
        <p:spPr>
          <a:xfrm>
            <a:off x="1060649" y="1187721"/>
            <a:ext cx="9902805" cy="5266513"/>
          </a:xfrm>
          <a:prstGeom prst="rect">
            <a:avLst/>
          </a:prstGeom>
        </p:spPr>
      </p:pic>
      <p:sp>
        <p:nvSpPr>
          <p:cNvPr id="4" name="Прямоугольник 13"/>
          <p:cNvSpPr/>
          <p:nvPr/>
        </p:nvSpPr>
        <p:spPr>
          <a:xfrm rot="10800000" flipH="1">
            <a:off x="-14513" y="0"/>
            <a:ext cx="1700702" cy="6858000"/>
          </a:xfrm>
          <a:custGeom>
            <a:avLst/>
            <a:gdLst>
              <a:gd name="connsiteX0" fmla="*/ 0 w 2772031"/>
              <a:gd name="connsiteY0" fmla="*/ 0 h 6858000"/>
              <a:gd name="connsiteX1" fmla="*/ 2772031 w 2772031"/>
              <a:gd name="connsiteY1" fmla="*/ 0 h 6858000"/>
              <a:gd name="connsiteX2" fmla="*/ 2772031 w 2772031"/>
              <a:gd name="connsiteY2" fmla="*/ 6858000 h 6858000"/>
              <a:gd name="connsiteX3" fmla="*/ 0 w 2772031"/>
              <a:gd name="connsiteY3" fmla="*/ 6858000 h 6858000"/>
              <a:gd name="connsiteX4" fmla="*/ 0 w 2772031"/>
              <a:gd name="connsiteY4" fmla="*/ 0 h 6858000"/>
              <a:gd name="connsiteX0" fmla="*/ 0 w 2772031"/>
              <a:gd name="connsiteY0" fmla="*/ 0 h 6858000"/>
              <a:gd name="connsiteX1" fmla="*/ 841631 w 2772031"/>
              <a:gd name="connsiteY1" fmla="*/ 0 h 6858000"/>
              <a:gd name="connsiteX2" fmla="*/ 2772031 w 2772031"/>
              <a:gd name="connsiteY2" fmla="*/ 6858000 h 6858000"/>
              <a:gd name="connsiteX3" fmla="*/ 0 w 2772031"/>
              <a:gd name="connsiteY3" fmla="*/ 6858000 h 6858000"/>
              <a:gd name="connsiteX4" fmla="*/ 0 w 2772031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72031" h="6858000">
                <a:moveTo>
                  <a:pt x="0" y="0"/>
                </a:moveTo>
                <a:lnTo>
                  <a:pt x="841631" y="0"/>
                </a:lnTo>
                <a:lnTo>
                  <a:pt x="2772031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0" sx="100000" sy="100000" flip="none" algn="b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D021ABC-112F-4A46-9ADE-B111C61C82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4" y="67927"/>
            <a:ext cx="748307" cy="935384"/>
          </a:xfrm>
          <a:prstGeom prst="rect">
            <a:avLst/>
          </a:prstGeom>
        </p:spPr>
      </p:pic>
      <p:sp>
        <p:nvSpPr>
          <p:cNvPr id="6" name="Прямоугольный треугольник 5"/>
          <p:cNvSpPr/>
          <p:nvPr/>
        </p:nvSpPr>
        <p:spPr>
          <a:xfrm rot="10800000" flipV="1">
            <a:off x="10277250" y="1"/>
            <a:ext cx="1914751" cy="6858000"/>
          </a:xfrm>
          <a:prstGeom prst="rtTriangle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0" sx="100000" sy="100000" flip="none" algn="b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783239" flipH="1" flipV="1">
            <a:off x="-2317561" y="3355908"/>
            <a:ext cx="6969359" cy="146457"/>
          </a:xfrm>
          <a:prstGeom prst="rect">
            <a:avLst/>
          </a:prstGeom>
          <a:effectLst>
            <a:outerShdw blurRad="203200" dist="38100" dir="10800000" sx="104000" sy="104000" algn="r" rotWithShape="0">
              <a:prstClr val="black">
                <a:alpha val="40000"/>
              </a:prst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7142250" flipH="1" flipV="1">
            <a:off x="7665753" y="3380955"/>
            <a:ext cx="7137743" cy="149996"/>
          </a:xfrm>
          <a:prstGeom prst="rect">
            <a:avLst/>
          </a:prstGeom>
          <a:effectLst>
            <a:outerShdw blurRad="292100" dist="38100" sx="107000" sy="107000" algn="l" rotWithShape="0">
              <a:prstClr val="black">
                <a:alpha val="40000"/>
              </a:prstClr>
            </a:outerShdw>
          </a:effectLst>
        </p:spPr>
      </p:pic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1349449" y="749170"/>
            <a:ext cx="10334171" cy="1084436"/>
          </a:xfr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ctr">
              <a:lnSpc>
                <a:spcPct val="100000"/>
              </a:lnSpc>
              <a:spcAft>
                <a:spcPts val="800"/>
              </a:spcAft>
            </a:pPr>
            <a:r>
              <a:rPr lang="ru-RU" sz="2000" b="1" cap="all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РЕЗУЛЬТАТЫ ПРОЕКТА </a:t>
            </a:r>
            <a:r>
              <a:rPr lang="ru-RU" sz="2000" b="1" cap="all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ЦЕНТРАЛЬНОГО Внутригородского района</a:t>
            </a:r>
            <a:r>
              <a:rPr lang="ru-RU" sz="2000" b="1" cap="all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000" b="1" cap="all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600" cap="all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Обустройство (создание) объекта садово-паркового искусства и </a:t>
            </a:r>
            <a:r>
              <a:rPr lang="ru-RU" sz="1600" cap="all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благоустройства сквера </a:t>
            </a:r>
            <a:r>
              <a:rPr lang="ru-RU" sz="1600" cap="all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(улица 60 лет </a:t>
            </a:r>
            <a:r>
              <a:rPr lang="ru-RU" sz="1600" cap="all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ВЛКСМ)</a:t>
            </a:r>
            <a:endParaRPr lang="ru-RU" sz="1600" cap="all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593205" y="134192"/>
            <a:ext cx="97070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cap="all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«Инициативные </a:t>
            </a:r>
            <a:r>
              <a:rPr lang="ru-RU" sz="2400" b="1" cap="all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проекты 2023</a:t>
            </a:r>
            <a:r>
              <a:rPr lang="ru-RU" sz="2400" b="1" cap="all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400" b="1" cap="all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6289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13"/>
          <p:cNvSpPr/>
          <p:nvPr/>
        </p:nvSpPr>
        <p:spPr>
          <a:xfrm rot="10800000" flipH="1">
            <a:off x="-14513" y="0"/>
            <a:ext cx="1700702" cy="6858000"/>
          </a:xfrm>
          <a:custGeom>
            <a:avLst/>
            <a:gdLst>
              <a:gd name="connsiteX0" fmla="*/ 0 w 2772031"/>
              <a:gd name="connsiteY0" fmla="*/ 0 h 6858000"/>
              <a:gd name="connsiteX1" fmla="*/ 2772031 w 2772031"/>
              <a:gd name="connsiteY1" fmla="*/ 0 h 6858000"/>
              <a:gd name="connsiteX2" fmla="*/ 2772031 w 2772031"/>
              <a:gd name="connsiteY2" fmla="*/ 6858000 h 6858000"/>
              <a:gd name="connsiteX3" fmla="*/ 0 w 2772031"/>
              <a:gd name="connsiteY3" fmla="*/ 6858000 h 6858000"/>
              <a:gd name="connsiteX4" fmla="*/ 0 w 2772031"/>
              <a:gd name="connsiteY4" fmla="*/ 0 h 6858000"/>
              <a:gd name="connsiteX0" fmla="*/ 0 w 2772031"/>
              <a:gd name="connsiteY0" fmla="*/ 0 h 6858000"/>
              <a:gd name="connsiteX1" fmla="*/ 841631 w 2772031"/>
              <a:gd name="connsiteY1" fmla="*/ 0 h 6858000"/>
              <a:gd name="connsiteX2" fmla="*/ 2772031 w 2772031"/>
              <a:gd name="connsiteY2" fmla="*/ 6858000 h 6858000"/>
              <a:gd name="connsiteX3" fmla="*/ 0 w 2772031"/>
              <a:gd name="connsiteY3" fmla="*/ 6858000 h 6858000"/>
              <a:gd name="connsiteX4" fmla="*/ 0 w 2772031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72031" h="6858000">
                <a:moveTo>
                  <a:pt x="0" y="0"/>
                </a:moveTo>
                <a:lnTo>
                  <a:pt x="841631" y="0"/>
                </a:lnTo>
                <a:lnTo>
                  <a:pt x="2772031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0" sx="100000" sy="100000" flip="none" algn="b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D021ABC-112F-4A46-9ADE-B111C61C82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4" y="67927"/>
            <a:ext cx="748307" cy="935384"/>
          </a:xfrm>
          <a:prstGeom prst="rect">
            <a:avLst/>
          </a:prstGeom>
        </p:spPr>
      </p:pic>
      <p:sp>
        <p:nvSpPr>
          <p:cNvPr id="6" name="Прямоугольный треугольник 5"/>
          <p:cNvSpPr/>
          <p:nvPr/>
        </p:nvSpPr>
        <p:spPr>
          <a:xfrm rot="10800000" flipV="1">
            <a:off x="10277250" y="1"/>
            <a:ext cx="1914751" cy="6858000"/>
          </a:xfrm>
          <a:prstGeom prst="rtTriangle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0" sx="100000" sy="100000" flip="none" algn="b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783239" flipH="1" flipV="1">
            <a:off x="-2317561" y="3355908"/>
            <a:ext cx="6969359" cy="146457"/>
          </a:xfrm>
          <a:prstGeom prst="rect">
            <a:avLst/>
          </a:prstGeom>
          <a:effectLst>
            <a:outerShdw blurRad="203200" dist="38100" dir="10800000" sx="104000" sy="104000" algn="r" rotWithShape="0">
              <a:prstClr val="black">
                <a:alpha val="40000"/>
              </a:prst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7142250" flipH="1" flipV="1">
            <a:off x="7665753" y="3380955"/>
            <a:ext cx="7137743" cy="149996"/>
          </a:xfrm>
          <a:prstGeom prst="rect">
            <a:avLst/>
          </a:prstGeom>
          <a:effectLst>
            <a:outerShdw blurRad="292100" dist="38100" sx="107000" sy="107000" algn="l" rotWithShape="0">
              <a:prstClr val="black">
                <a:alpha val="40000"/>
              </a:prstClr>
            </a:outerShdw>
          </a:effectLst>
        </p:spPr>
      </p:pic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1230125" y="635241"/>
            <a:ext cx="10334171" cy="964806"/>
          </a:xfr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ctr">
              <a:lnSpc>
                <a:spcPct val="100000"/>
              </a:lnSpc>
              <a:spcAft>
                <a:spcPts val="800"/>
              </a:spcAft>
            </a:pPr>
            <a:r>
              <a:rPr lang="ru-RU" sz="2000" b="1" cap="all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РЕЗУЛЬТАТЫ ПРОЕКТА </a:t>
            </a:r>
            <a:r>
              <a:rPr lang="ru-RU" sz="2000" b="1" cap="all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ЛАЗАРЕВСКОГО Внутригородского района</a:t>
            </a:r>
            <a:r>
              <a:rPr lang="ru-RU" sz="2000" b="1" cap="all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000" b="1" cap="all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600" cap="all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Обустройство территории общего пользования «Аллея с зонами отдыха» </a:t>
            </a:r>
            <a:r>
              <a:rPr lang="ru-RU" sz="1600" cap="all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600" cap="all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600" cap="all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ru-RU" sz="1600" cap="all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вдоль </a:t>
            </a:r>
            <a:r>
              <a:rPr lang="ru-RU" sz="1600" cap="all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улицы Репина микрорайона </a:t>
            </a:r>
            <a:r>
              <a:rPr lang="ru-RU" sz="1600" cap="all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Аше)</a:t>
            </a:r>
            <a:endParaRPr lang="ru-RU" sz="1600" cap="all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58C3317-368B-43DC-98E7-B8466DA8D3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61828" y="1971675"/>
            <a:ext cx="2632769" cy="208478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7A60A1C-1344-4229-B122-86349D7CDE4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03475" y="1971674"/>
            <a:ext cx="2464150" cy="2073657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AB3B337-9CB8-4699-A277-18D3BF3B656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04731" y="1971674"/>
            <a:ext cx="2172520" cy="2084781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B01B451-33FB-4080-9568-2C45772048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43230" y="4208939"/>
            <a:ext cx="2647478" cy="222885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DD62A26B-E843-45D5-B353-77E5055ADAB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03475" y="4208939"/>
            <a:ext cx="2464150" cy="222885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012A0AF9-A601-459C-BD82-EA6FD5ADB8D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04730" y="4208939"/>
            <a:ext cx="2172520" cy="2228850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4047441" y="120880"/>
            <a:ext cx="97070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cap="all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«Инициативные </a:t>
            </a:r>
            <a:r>
              <a:rPr lang="ru-RU" sz="2400" b="1" cap="all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проекты 2023</a:t>
            </a:r>
            <a:r>
              <a:rPr lang="ru-RU" sz="2400" b="1" cap="all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400" b="1" cap="all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2874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243</TotalTime>
  <Words>796</Words>
  <Application>Microsoft Office PowerPoint</Application>
  <PresentationFormat>Широкоэкранный</PresentationFormat>
  <Paragraphs>102</Paragraphs>
  <Slides>13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25" baseType="lpstr">
      <vt:lpstr>Arial</vt:lpstr>
      <vt:lpstr>Arial Black</vt:lpstr>
      <vt:lpstr>Bebas Neue</vt:lpstr>
      <vt:lpstr>Calibri</vt:lpstr>
      <vt:lpstr>Calibri Light</vt:lpstr>
      <vt:lpstr>Montserrat Black</vt:lpstr>
      <vt:lpstr>Montserrat ExtraBold</vt:lpstr>
      <vt:lpstr>Roboto</vt:lpstr>
      <vt:lpstr>Roboto Black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РЕЗУЛЬТАТЫ проекта Адлерского Внутригородского района Обустройство многофункционального спортивного комплекса (село Веселое, улица Гусаровская)</vt:lpstr>
      <vt:lpstr>РЕЗУЛЬТАТЫ ПРОЕКТА ХОСТИНСКОГО Внутригородского района Благоустройство территории  между домами № 46 по улице Дарвина и № 11/1 по улице Апшеронская</vt:lpstr>
      <vt:lpstr>РЕЗУЛЬТАТЫ ПРОЕКТА ЦЕНТРАЛЬНОГО Внутригородского района Обустройство (создание) объекта садово-паркового искусства и благоустройства сквера (улица 60 лет ВЛКСМ)</vt:lpstr>
      <vt:lpstr>РЕЗУЛЬТАТЫ ПРОЕКТА ЛАЗАРЕВСКОГО Внутригородского района Обустройство территории общего пользования «Аллея с зонами отдыха»  (вдоль улицы Репина микрорайона Аше)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МНОГОФУНКЦИОНАЛЬНАЯ СПОРТИВНАЯ ПЛОЩАДКА включающая в себя благоустроенный стадион с трибунами на 80 мест</dc:title>
  <dc:creator>Титова Елена Петровна</dc:creator>
  <cp:lastModifiedBy>Хижняк Оксана Анатольевна</cp:lastModifiedBy>
  <cp:revision>71</cp:revision>
  <dcterms:created xsi:type="dcterms:W3CDTF">2023-03-28T12:01:18Z</dcterms:created>
  <dcterms:modified xsi:type="dcterms:W3CDTF">2023-06-09T11:53:19Z</dcterms:modified>
</cp:coreProperties>
</file>