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0" r:id="rId3"/>
    <p:sldId id="291" r:id="rId4"/>
    <p:sldId id="292" r:id="rId5"/>
    <p:sldId id="293" r:id="rId6"/>
  </p:sldIdLst>
  <p:sldSz cx="12192000" cy="6858000"/>
  <p:notesSz cx="6670675" cy="9777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chies" initials="S" lastIdx="1" clrIdx="0">
    <p:extLst>
      <p:ext uri="{19B8F6BF-5375-455C-9EA6-DF929625EA0E}">
        <p15:presenceInfo xmlns:p15="http://schemas.microsoft.com/office/powerpoint/2012/main" userId="Soch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D15"/>
    <a:srgbClr val="133355"/>
    <a:srgbClr val="03345C"/>
    <a:srgbClr val="03355F"/>
    <a:srgbClr val="0A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26" cy="49056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73C85D5E-BA28-43F9-ACF5-C3ED31435A32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6846"/>
            <a:ext cx="2890626" cy="490568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2099A9E2-58EF-4079-93FD-5DC6C569B0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92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62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30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04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2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1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0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7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95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3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79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22D-ACBF-4906-AC91-E07103DA993B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45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DE9F2F-895A-4BD7-8AC7-989EF08DE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73" y="36098"/>
            <a:ext cx="6104105" cy="40023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9FA7AC-C7EF-4856-91DC-6E4A978F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>
            <a:off x="3636517" y="2312134"/>
            <a:ext cx="4771096" cy="146827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4216400"/>
            <a:ext cx="12192000" cy="2641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-1" y="4041724"/>
            <a:ext cx="12192001" cy="3761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93E4228A-12B6-4AB3-A0E1-7F65E370F308}"/>
              </a:ext>
            </a:extLst>
          </p:cNvPr>
          <p:cNvSpPr/>
          <p:nvPr/>
        </p:nvSpPr>
        <p:spPr>
          <a:xfrm>
            <a:off x="190543" y="18098"/>
            <a:ext cx="5629168" cy="4020305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613" h="6679972">
                <a:moveTo>
                  <a:pt x="0" y="0"/>
                </a:moveTo>
                <a:lnTo>
                  <a:pt x="7688613" y="0"/>
                </a:lnTo>
                <a:lnTo>
                  <a:pt x="5745513" y="6667272"/>
                </a:lnTo>
                <a:lnTo>
                  <a:pt x="0" y="66799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E0390-F9DB-49A1-B7A5-A6B2E8D416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4" t="12451" r="24293" b="7320"/>
          <a:stretch/>
        </p:blipFill>
        <p:spPr>
          <a:xfrm>
            <a:off x="2218321" y="186423"/>
            <a:ext cx="1573612" cy="18508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2F5B9A-B9C6-40B9-8DAE-6BFCE3B51DC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>
            <a:off x="-3404730" y="3404730"/>
            <a:ext cx="6845462" cy="36000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E6D57E-4B6C-4480-9594-5A353039ED1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>
            <a:off x="8750256" y="3406090"/>
            <a:ext cx="6857903" cy="45719"/>
          </a:xfrm>
          <a:prstGeom prst="rect">
            <a:avLst/>
          </a:prstGeom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B0E28C-16C6-4D1D-B735-F89DC065448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36000" y="98"/>
            <a:ext cx="12155999" cy="36000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D4FF74-DD4C-4D9E-8D30-6A84F8A5E01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0" y="6813484"/>
            <a:ext cx="12156348" cy="45719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BD9DD-B22B-F55D-BA9C-2BF331D76774}"/>
              </a:ext>
            </a:extLst>
          </p:cNvPr>
          <p:cNvSpPr txBox="1"/>
          <p:nvPr/>
        </p:nvSpPr>
        <p:spPr>
          <a:xfrm>
            <a:off x="3203624" y="4921421"/>
            <a:ext cx="5636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«Бережливый Сочи»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19A63-2FFC-4D30-BE46-2C4036C4C678}"/>
              </a:ext>
            </a:extLst>
          </p:cNvPr>
          <p:cNvSpPr txBox="1"/>
          <p:nvPr/>
        </p:nvSpPr>
        <p:spPr>
          <a:xfrm>
            <a:off x="335230" y="2631419"/>
            <a:ext cx="56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экономики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стратегического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12917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8B1E1-19F1-4878-9655-86898C252E66}"/>
              </a:ext>
            </a:extLst>
          </p:cNvPr>
          <p:cNvSpPr/>
          <p:nvPr/>
        </p:nvSpPr>
        <p:spPr>
          <a:xfrm>
            <a:off x="6798384" y="0"/>
            <a:ext cx="5393616" cy="68594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dirty="0">
              <a:latin typeface="Montserrat" panose="020B0604020202020204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14513" y="0"/>
            <a:ext cx="8931186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-14513" y="1018269"/>
            <a:ext cx="9729712" cy="6712985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710778"/>
              <a:gd name="connsiteY0" fmla="*/ 0 h 6679972"/>
              <a:gd name="connsiteX1" fmla="*/ 7688613 w 7710778"/>
              <a:gd name="connsiteY1" fmla="*/ 0 h 6679972"/>
              <a:gd name="connsiteX2" fmla="*/ 7710778 w 7710778"/>
              <a:gd name="connsiteY2" fmla="*/ 6599168 h 6679972"/>
              <a:gd name="connsiteX3" fmla="*/ 0 w 7710778"/>
              <a:gd name="connsiteY3" fmla="*/ 6679972 h 6679972"/>
              <a:gd name="connsiteX4" fmla="*/ 0 w 7710778"/>
              <a:gd name="connsiteY4" fmla="*/ 0 h 6679972"/>
              <a:gd name="connsiteX0" fmla="*/ 0 w 7710778"/>
              <a:gd name="connsiteY0" fmla="*/ 0 h 6611869"/>
              <a:gd name="connsiteX1" fmla="*/ 7688613 w 7710778"/>
              <a:gd name="connsiteY1" fmla="*/ 0 h 6611869"/>
              <a:gd name="connsiteX2" fmla="*/ 7710778 w 7710778"/>
              <a:gd name="connsiteY2" fmla="*/ 6599168 h 6611869"/>
              <a:gd name="connsiteX3" fmla="*/ 8471 w 7710778"/>
              <a:gd name="connsiteY3" fmla="*/ 6611869 h 6611869"/>
              <a:gd name="connsiteX4" fmla="*/ 0 w 7710778"/>
              <a:gd name="connsiteY4" fmla="*/ 0 h 6611869"/>
              <a:gd name="connsiteX0" fmla="*/ 0 w 7690429"/>
              <a:gd name="connsiteY0" fmla="*/ 0 h 6624708"/>
              <a:gd name="connsiteX1" fmla="*/ 7688613 w 7690429"/>
              <a:gd name="connsiteY1" fmla="*/ 0 h 6624708"/>
              <a:gd name="connsiteX2" fmla="*/ 7685365 w 7690429"/>
              <a:gd name="connsiteY2" fmla="*/ 6624708 h 6624708"/>
              <a:gd name="connsiteX3" fmla="*/ 8471 w 7690429"/>
              <a:gd name="connsiteY3" fmla="*/ 6611869 h 6624708"/>
              <a:gd name="connsiteX4" fmla="*/ 0 w 7690429"/>
              <a:gd name="connsiteY4" fmla="*/ 0 h 66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429" h="6624708">
                <a:moveTo>
                  <a:pt x="0" y="0"/>
                </a:moveTo>
                <a:lnTo>
                  <a:pt x="7688613" y="0"/>
                </a:lnTo>
                <a:cubicBezTo>
                  <a:pt x="7696001" y="2199723"/>
                  <a:pt x="7677977" y="4424985"/>
                  <a:pt x="7685365" y="6624708"/>
                </a:cubicBezTo>
                <a:lnTo>
                  <a:pt x="8471" y="6611869"/>
                </a:lnTo>
                <a:cubicBezTo>
                  <a:pt x="5647" y="4407913"/>
                  <a:pt x="2824" y="22039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3335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146486"/>
            <a:ext cx="580240" cy="7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6329137" y="3356798"/>
            <a:ext cx="6858001" cy="144408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5219" y="185969"/>
            <a:ext cx="381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МУНИЦИПАЛЬНЫЙЙ ПРОЕКТ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«БЕРЕЖЛИВЫЙ СОЧИ»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87C0E-6EBE-458B-9D3A-D3DA972036F1}"/>
              </a:ext>
            </a:extLst>
          </p:cNvPr>
          <p:cNvSpPr txBox="1"/>
          <p:nvPr/>
        </p:nvSpPr>
        <p:spPr>
          <a:xfrm>
            <a:off x="10084715" y="3014804"/>
            <a:ext cx="201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Обоснование реализации проекта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9658" y="1578890"/>
            <a:ext cx="9748736" cy="4197803"/>
            <a:chOff x="250976" y="1939325"/>
            <a:chExt cx="9748736" cy="419780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0976" y="1954288"/>
              <a:ext cx="2587264" cy="41081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/>
                <a:t>Муниципальный </a:t>
              </a:r>
              <a:r>
                <a:rPr lang="ru-RU" dirty="0"/>
                <a:t>проект «Бережливый Сочи» социально важен для города Сочи, он охватывает буквально каждого жителя, будь ты мама, чиновник или предприниматель, принципы бережливого управления необходимы во всех сферах. 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192287" y="2401862"/>
              <a:ext cx="2439756" cy="905149"/>
            </a:xfrm>
            <a:custGeom>
              <a:avLst/>
              <a:gdLst>
                <a:gd name="connsiteX0" fmla="*/ 0 w 2439756"/>
                <a:gd name="connsiteY0" fmla="*/ 0 h 905149"/>
                <a:gd name="connsiteX1" fmla="*/ 2439756 w 2439756"/>
                <a:gd name="connsiteY1" fmla="*/ 0 h 905149"/>
                <a:gd name="connsiteX2" fmla="*/ 2439756 w 2439756"/>
                <a:gd name="connsiteY2" fmla="*/ 905149 h 905149"/>
                <a:gd name="connsiteX3" fmla="*/ 0 w 2439756"/>
                <a:gd name="connsiteY3" fmla="*/ 905149 h 905149"/>
                <a:gd name="connsiteX4" fmla="*/ 0 w 2439756"/>
                <a:gd name="connsiteY4" fmla="*/ 0 h 9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756" h="905149">
                  <a:moveTo>
                    <a:pt x="0" y="0"/>
                  </a:moveTo>
                  <a:lnTo>
                    <a:pt x="2439756" y="0"/>
                  </a:lnTo>
                  <a:lnTo>
                    <a:pt x="2439756" y="905149"/>
                  </a:lnTo>
                  <a:lnTo>
                    <a:pt x="0" y="905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0" numCol="1" spcCol="1270" anchor="t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41242" y="1939325"/>
              <a:ext cx="3201328" cy="32373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/>
                <a:t>Результаты проекта являются инновационными для города Сочи, </a:t>
              </a:r>
              <a:r>
                <a:rPr lang="ru-RU" dirty="0" err="1"/>
                <a:t>цифровизация</a:t>
              </a:r>
              <a:r>
                <a:rPr lang="ru-RU" dirty="0"/>
                <a:t> документооборота сократит расходы всех органов </a:t>
              </a:r>
              <a:r>
                <a:rPr lang="ru-RU" dirty="0" smtClean="0"/>
                <a:t>власти, бюджетных учреждений и функциональных органов МСУ</a:t>
              </a:r>
              <a:endParaRPr lang="ru-RU" dirty="0"/>
            </a:p>
            <a:p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876121" y="2401862"/>
              <a:ext cx="2439756" cy="905149"/>
            </a:xfrm>
            <a:custGeom>
              <a:avLst/>
              <a:gdLst>
                <a:gd name="connsiteX0" fmla="*/ 0 w 2439756"/>
                <a:gd name="connsiteY0" fmla="*/ 0 h 905149"/>
                <a:gd name="connsiteX1" fmla="*/ 2439756 w 2439756"/>
                <a:gd name="connsiteY1" fmla="*/ 0 h 905149"/>
                <a:gd name="connsiteX2" fmla="*/ 2439756 w 2439756"/>
                <a:gd name="connsiteY2" fmla="*/ 905149 h 905149"/>
                <a:gd name="connsiteX3" fmla="*/ 0 w 2439756"/>
                <a:gd name="connsiteY3" fmla="*/ 905149 h 905149"/>
                <a:gd name="connsiteX4" fmla="*/ 0 w 2439756"/>
                <a:gd name="connsiteY4" fmla="*/ 0 h 9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756" h="905149">
                  <a:moveTo>
                    <a:pt x="0" y="0"/>
                  </a:moveTo>
                  <a:lnTo>
                    <a:pt x="2439756" y="0"/>
                  </a:lnTo>
                  <a:lnTo>
                    <a:pt x="2439756" y="905149"/>
                  </a:lnTo>
                  <a:lnTo>
                    <a:pt x="0" y="905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0" numCol="1" spcCol="1270" anchor="t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517138" y="2000525"/>
              <a:ext cx="2439756" cy="31761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Работы по муниципальному проекту носят сложный характер и требуют тщательного планирования и контроля реализации</a:t>
              </a:r>
              <a:endParaRPr lang="ru-RU" dirty="0">
                <a:solidFill>
                  <a:schemeClr val="bg1"/>
                </a:solidFill>
              </a:endParaRPr>
            </a:p>
            <a:p>
              <a:pPr algn="ctr"/>
              <a:endParaRPr lang="ru-RU" dirty="0">
                <a:solidFill>
                  <a:schemeClr val="bg1"/>
                </a:solidFill>
              </a:endParaRPr>
            </a:p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559956" y="2401862"/>
              <a:ext cx="2439756" cy="905149"/>
            </a:xfrm>
            <a:custGeom>
              <a:avLst/>
              <a:gdLst>
                <a:gd name="connsiteX0" fmla="*/ 0 w 2439756"/>
                <a:gd name="connsiteY0" fmla="*/ 0 h 905149"/>
                <a:gd name="connsiteX1" fmla="*/ 2439756 w 2439756"/>
                <a:gd name="connsiteY1" fmla="*/ 0 h 905149"/>
                <a:gd name="connsiteX2" fmla="*/ 2439756 w 2439756"/>
                <a:gd name="connsiteY2" fmla="*/ 905149 h 905149"/>
                <a:gd name="connsiteX3" fmla="*/ 0 w 2439756"/>
                <a:gd name="connsiteY3" fmla="*/ 905149 h 905149"/>
                <a:gd name="connsiteX4" fmla="*/ 0 w 2439756"/>
                <a:gd name="connsiteY4" fmla="*/ 0 h 9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756" h="905149">
                  <a:moveTo>
                    <a:pt x="0" y="0"/>
                  </a:moveTo>
                  <a:lnTo>
                    <a:pt x="2439756" y="0"/>
                  </a:lnTo>
                  <a:lnTo>
                    <a:pt x="2439756" y="905149"/>
                  </a:lnTo>
                  <a:lnTo>
                    <a:pt x="0" y="905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0" numCol="1" spcCol="1270" anchor="t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876121" y="5231979"/>
              <a:ext cx="2439756" cy="905149"/>
            </a:xfrm>
            <a:custGeom>
              <a:avLst/>
              <a:gdLst>
                <a:gd name="connsiteX0" fmla="*/ 0 w 2439756"/>
                <a:gd name="connsiteY0" fmla="*/ 0 h 905149"/>
                <a:gd name="connsiteX1" fmla="*/ 2439756 w 2439756"/>
                <a:gd name="connsiteY1" fmla="*/ 0 h 905149"/>
                <a:gd name="connsiteX2" fmla="*/ 2439756 w 2439756"/>
                <a:gd name="connsiteY2" fmla="*/ 905149 h 905149"/>
                <a:gd name="connsiteX3" fmla="*/ 0 w 2439756"/>
                <a:gd name="connsiteY3" fmla="*/ 905149 h 905149"/>
                <a:gd name="connsiteX4" fmla="*/ 0 w 2439756"/>
                <a:gd name="connsiteY4" fmla="*/ 0 h 9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756" h="905149">
                  <a:moveTo>
                    <a:pt x="0" y="0"/>
                  </a:moveTo>
                  <a:lnTo>
                    <a:pt x="2439756" y="0"/>
                  </a:lnTo>
                  <a:lnTo>
                    <a:pt x="2439756" y="905149"/>
                  </a:lnTo>
                  <a:lnTo>
                    <a:pt x="0" y="905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0" numCol="1" spcCol="1270" anchor="t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70663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8B1E1-19F1-4878-9655-86898C252E66}"/>
              </a:ext>
            </a:extLst>
          </p:cNvPr>
          <p:cNvSpPr/>
          <p:nvPr/>
        </p:nvSpPr>
        <p:spPr>
          <a:xfrm>
            <a:off x="6798384" y="0"/>
            <a:ext cx="5393616" cy="68594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dirty="0">
              <a:latin typeface="Montserrat" panose="020B0604020202020204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14513" y="0"/>
            <a:ext cx="8931186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34449" y="911268"/>
            <a:ext cx="9729712" cy="5874224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710778"/>
              <a:gd name="connsiteY0" fmla="*/ 0 h 6679972"/>
              <a:gd name="connsiteX1" fmla="*/ 7688613 w 7710778"/>
              <a:gd name="connsiteY1" fmla="*/ 0 h 6679972"/>
              <a:gd name="connsiteX2" fmla="*/ 7710778 w 7710778"/>
              <a:gd name="connsiteY2" fmla="*/ 6599168 h 6679972"/>
              <a:gd name="connsiteX3" fmla="*/ 0 w 7710778"/>
              <a:gd name="connsiteY3" fmla="*/ 6679972 h 6679972"/>
              <a:gd name="connsiteX4" fmla="*/ 0 w 7710778"/>
              <a:gd name="connsiteY4" fmla="*/ 0 h 6679972"/>
              <a:gd name="connsiteX0" fmla="*/ 0 w 7710778"/>
              <a:gd name="connsiteY0" fmla="*/ 0 h 6611869"/>
              <a:gd name="connsiteX1" fmla="*/ 7688613 w 7710778"/>
              <a:gd name="connsiteY1" fmla="*/ 0 h 6611869"/>
              <a:gd name="connsiteX2" fmla="*/ 7710778 w 7710778"/>
              <a:gd name="connsiteY2" fmla="*/ 6599168 h 6611869"/>
              <a:gd name="connsiteX3" fmla="*/ 8471 w 7710778"/>
              <a:gd name="connsiteY3" fmla="*/ 6611869 h 6611869"/>
              <a:gd name="connsiteX4" fmla="*/ 0 w 7710778"/>
              <a:gd name="connsiteY4" fmla="*/ 0 h 6611869"/>
              <a:gd name="connsiteX0" fmla="*/ 0 w 7690429"/>
              <a:gd name="connsiteY0" fmla="*/ 0 h 6624708"/>
              <a:gd name="connsiteX1" fmla="*/ 7688613 w 7690429"/>
              <a:gd name="connsiteY1" fmla="*/ 0 h 6624708"/>
              <a:gd name="connsiteX2" fmla="*/ 7685365 w 7690429"/>
              <a:gd name="connsiteY2" fmla="*/ 6624708 h 6624708"/>
              <a:gd name="connsiteX3" fmla="*/ 8471 w 7690429"/>
              <a:gd name="connsiteY3" fmla="*/ 6611869 h 6624708"/>
              <a:gd name="connsiteX4" fmla="*/ 0 w 7690429"/>
              <a:gd name="connsiteY4" fmla="*/ 0 h 66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429" h="6624708">
                <a:moveTo>
                  <a:pt x="0" y="0"/>
                </a:moveTo>
                <a:lnTo>
                  <a:pt x="7688613" y="0"/>
                </a:lnTo>
                <a:cubicBezTo>
                  <a:pt x="7696001" y="2199723"/>
                  <a:pt x="7677977" y="4424985"/>
                  <a:pt x="7685365" y="6624708"/>
                </a:cubicBezTo>
                <a:lnTo>
                  <a:pt x="8471" y="6611869"/>
                </a:lnTo>
                <a:cubicBezTo>
                  <a:pt x="5647" y="4407913"/>
                  <a:pt x="2824" y="22039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3335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146486"/>
            <a:ext cx="580240" cy="7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6329137" y="3356798"/>
            <a:ext cx="6858001" cy="144408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5219" y="185969"/>
            <a:ext cx="381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МУНИЦИПАЛЬНЫЙЙ ПРОЕКТ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«БЕРЕЖЛИВЫЙ СОЧИ»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87C0E-6EBE-458B-9D3A-D3DA972036F1}"/>
              </a:ext>
            </a:extLst>
          </p:cNvPr>
          <p:cNvSpPr txBox="1"/>
          <p:nvPr/>
        </p:nvSpPr>
        <p:spPr>
          <a:xfrm>
            <a:off x="10084715" y="3014804"/>
            <a:ext cx="201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Цель и показатель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8CF1D-F063-4124-9CF6-18C58232F56B}"/>
              </a:ext>
            </a:extLst>
          </p:cNvPr>
          <p:cNvSpPr txBox="1"/>
          <p:nvPr/>
        </p:nvSpPr>
        <p:spPr>
          <a:xfrm>
            <a:off x="2122709" y="1721483"/>
            <a:ext cx="703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Цель: внедрение инструментов бережливого управления в отраслевых (функциональных) и территориальных </a:t>
            </a:r>
            <a:r>
              <a:rPr lang="ru-RU" dirty="0" smtClean="0"/>
              <a:t>органах </a:t>
            </a:r>
            <a:r>
              <a:rPr lang="ru-RU" dirty="0"/>
              <a:t>администрации </a:t>
            </a:r>
            <a:r>
              <a:rPr lang="ru-RU" dirty="0" smtClean="0"/>
              <a:t>города Сочи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617EF1-AA8D-4430-97BE-6BE8767AFC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91213" l="6250" r="91932">
                        <a14:foregroundMark x1="6250" y1="52970" x2="6250" y2="52970"/>
                        <a14:foregroundMark x1="38409" y1="52228" x2="38409" y2="52228"/>
                        <a14:foregroundMark x1="43182" y1="51980" x2="43182" y2="51980"/>
                        <a14:foregroundMark x1="92159" y1="16708" x2="92159" y2="16708"/>
                        <a14:foregroundMark x1="41818" y1="90965" x2="41818" y2="90965"/>
                        <a14:foregroundMark x1="43977" y1="91213" x2="43977" y2="91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3" y="1287198"/>
            <a:ext cx="1960396" cy="18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F98A42-AF6F-4FC3-919C-EF222AABC49E}"/>
              </a:ext>
            </a:extLst>
          </p:cNvPr>
          <p:cNvSpPr txBox="1"/>
          <p:nvPr/>
        </p:nvSpPr>
        <p:spPr>
          <a:xfrm>
            <a:off x="2088822" y="4022655"/>
            <a:ext cx="7497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Показатель: </a:t>
            </a:r>
            <a:r>
              <a:rPr lang="ru-RU" sz="1800" dirty="0">
                <a:effectLst/>
                <a:ea typeface="Calibri" panose="020F0502020204030204" pitchFamily="34" charset="0"/>
              </a:rPr>
              <a:t>внедрение инструментов Бережливого управления в </a:t>
            </a:r>
            <a:r>
              <a:rPr lang="ru-RU" sz="1800" dirty="0" smtClean="0">
                <a:effectLst/>
                <a:ea typeface="Calibri" panose="020F0502020204030204" pitchFamily="34" charset="0"/>
              </a:rPr>
              <a:t>7 </a:t>
            </a:r>
            <a:r>
              <a:rPr lang="ru-RU" sz="1800" dirty="0">
                <a:effectLst/>
                <a:ea typeface="Calibri" panose="020F0502020204030204" pitchFamily="34" charset="0"/>
              </a:rPr>
              <a:t>отраслевых (функциональных) и территориальных </a:t>
            </a:r>
            <a:r>
              <a:rPr lang="ru-RU" dirty="0"/>
              <a:t>органах администрации города </a:t>
            </a:r>
            <a:r>
              <a:rPr lang="ru-RU" dirty="0" smtClean="0"/>
              <a:t>Сочи </a:t>
            </a:r>
            <a:r>
              <a:rPr lang="ru-RU" sz="1800" dirty="0" smtClean="0">
                <a:effectLst/>
                <a:ea typeface="Calibri" panose="020F0502020204030204" pitchFamily="34" charset="0"/>
              </a:rPr>
              <a:t>(сокращение </a:t>
            </a:r>
            <a:r>
              <a:rPr lang="ru-RU" sz="1800" dirty="0">
                <a:effectLst/>
                <a:ea typeface="Calibri" panose="020F0502020204030204" pitchFamily="34" charset="0"/>
              </a:rPr>
              <a:t>сроков до 15</a:t>
            </a:r>
            <a:r>
              <a:rPr lang="ru-RU" sz="1800" dirty="0" smtClean="0">
                <a:effectLst/>
                <a:ea typeface="Calibri" panose="020F0502020204030204" pitchFamily="34" charset="0"/>
              </a:rPr>
              <a:t>%)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8E445E-9EF6-4844-9777-4F820C42F2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3778" y1="77778" x2="24889" y2="77778"/>
                        <a14:foregroundMark x1="52333" y1="78444" x2="52333" y2="78444"/>
                        <a14:foregroundMark x1="53889" y1="74444" x2="51444" y2="80000"/>
                        <a14:foregroundMark x1="28000" y1="79889" x2="17889" y2="86444"/>
                        <a14:foregroundMark x1="76222" y1="63333" x2="74667" y2="73111"/>
                        <a14:backgroundMark x1="29222" y1="18111" x2="29222" y2="18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" y="358432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3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8B1E1-19F1-4878-9655-86898C252E66}"/>
              </a:ext>
            </a:extLst>
          </p:cNvPr>
          <p:cNvSpPr/>
          <p:nvPr/>
        </p:nvSpPr>
        <p:spPr>
          <a:xfrm>
            <a:off x="6798384" y="0"/>
            <a:ext cx="5393616" cy="68594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dirty="0">
              <a:latin typeface="Montserrat" panose="020B0604020202020204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14513" y="0"/>
            <a:ext cx="8931186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42301" y="871783"/>
            <a:ext cx="9729712" cy="5905396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710778"/>
              <a:gd name="connsiteY0" fmla="*/ 0 h 6679972"/>
              <a:gd name="connsiteX1" fmla="*/ 7688613 w 7710778"/>
              <a:gd name="connsiteY1" fmla="*/ 0 h 6679972"/>
              <a:gd name="connsiteX2" fmla="*/ 7710778 w 7710778"/>
              <a:gd name="connsiteY2" fmla="*/ 6599168 h 6679972"/>
              <a:gd name="connsiteX3" fmla="*/ 0 w 7710778"/>
              <a:gd name="connsiteY3" fmla="*/ 6679972 h 6679972"/>
              <a:gd name="connsiteX4" fmla="*/ 0 w 7710778"/>
              <a:gd name="connsiteY4" fmla="*/ 0 h 6679972"/>
              <a:gd name="connsiteX0" fmla="*/ 0 w 7710778"/>
              <a:gd name="connsiteY0" fmla="*/ 0 h 6611869"/>
              <a:gd name="connsiteX1" fmla="*/ 7688613 w 7710778"/>
              <a:gd name="connsiteY1" fmla="*/ 0 h 6611869"/>
              <a:gd name="connsiteX2" fmla="*/ 7710778 w 7710778"/>
              <a:gd name="connsiteY2" fmla="*/ 6599168 h 6611869"/>
              <a:gd name="connsiteX3" fmla="*/ 8471 w 7710778"/>
              <a:gd name="connsiteY3" fmla="*/ 6611869 h 6611869"/>
              <a:gd name="connsiteX4" fmla="*/ 0 w 7710778"/>
              <a:gd name="connsiteY4" fmla="*/ 0 h 6611869"/>
              <a:gd name="connsiteX0" fmla="*/ 0 w 7690429"/>
              <a:gd name="connsiteY0" fmla="*/ 0 h 6624708"/>
              <a:gd name="connsiteX1" fmla="*/ 7688613 w 7690429"/>
              <a:gd name="connsiteY1" fmla="*/ 0 h 6624708"/>
              <a:gd name="connsiteX2" fmla="*/ 7685365 w 7690429"/>
              <a:gd name="connsiteY2" fmla="*/ 6624708 h 6624708"/>
              <a:gd name="connsiteX3" fmla="*/ 8471 w 7690429"/>
              <a:gd name="connsiteY3" fmla="*/ 6611869 h 6624708"/>
              <a:gd name="connsiteX4" fmla="*/ 0 w 7690429"/>
              <a:gd name="connsiteY4" fmla="*/ 0 h 66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429" h="6624708">
                <a:moveTo>
                  <a:pt x="0" y="0"/>
                </a:moveTo>
                <a:lnTo>
                  <a:pt x="7688613" y="0"/>
                </a:lnTo>
                <a:cubicBezTo>
                  <a:pt x="7696001" y="2199723"/>
                  <a:pt x="7677977" y="4424985"/>
                  <a:pt x="7685365" y="6624708"/>
                </a:cubicBezTo>
                <a:lnTo>
                  <a:pt x="8471" y="6611869"/>
                </a:lnTo>
                <a:cubicBezTo>
                  <a:pt x="5647" y="4407913"/>
                  <a:pt x="2824" y="22039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время поиска информации с 40 минут до 2 минут</a:t>
            </a:r>
            <a:endParaRPr lang="ru-RU" dirty="0">
              <a:solidFill>
                <a:srgbClr val="13335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146486"/>
            <a:ext cx="580240" cy="7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6329137" y="3356798"/>
            <a:ext cx="6858001" cy="144408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5219" y="185969"/>
            <a:ext cx="381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МУНИЦИПАЛЬНЫЙЙ ПРОЕКТ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«БЕРЕЖЛИВЫЙ СОЧИ»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87C0E-6EBE-458B-9D3A-D3DA972036F1}"/>
              </a:ext>
            </a:extLst>
          </p:cNvPr>
          <p:cNvSpPr txBox="1"/>
          <p:nvPr/>
        </p:nvSpPr>
        <p:spPr>
          <a:xfrm>
            <a:off x="10084715" y="3014804"/>
            <a:ext cx="201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Результаты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DD04E-0053-409B-B6BF-504F056B9E02}"/>
              </a:ext>
            </a:extLst>
          </p:cNvPr>
          <p:cNvSpPr txBox="1"/>
          <p:nvPr/>
        </p:nvSpPr>
        <p:spPr>
          <a:xfrm>
            <a:off x="1200330" y="1111104"/>
            <a:ext cx="823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Мероприятие отрасли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культуры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время поиска информации с 40 минут до 2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минут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C0EB72-10F4-4E91-BCB6-9D8113A8DD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" y="1164270"/>
            <a:ext cx="810000" cy="5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1AF91C-D0C0-49DA-9B24-F53A1733301D}"/>
              </a:ext>
            </a:extLst>
          </p:cNvPr>
          <p:cNvSpPr txBox="1"/>
          <p:nvPr/>
        </p:nvSpPr>
        <p:spPr>
          <a:xfrm>
            <a:off x="1200330" y="2072252"/>
            <a:ext cx="823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Мероприятие отрасли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Сокращения временные выдачи документов – с 60 до 30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дней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725CEE-3363-4D58-9D1B-C7AF143E7F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1" y="2125703"/>
            <a:ext cx="540000" cy="5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6932AF-6944-42BF-BBE3-EFC608AC2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215" y="2985371"/>
            <a:ext cx="5400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8ACF6BB-E71A-4833-BA83-06F37B59EC3C}"/>
              </a:ext>
            </a:extLst>
          </p:cNvPr>
          <p:cNvSpPr txBox="1"/>
          <p:nvPr/>
        </p:nvSpPr>
        <p:spPr>
          <a:xfrm>
            <a:off x="1200330" y="3070705"/>
            <a:ext cx="620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длительности заказа документов с 4 до 1 дня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4E3A031-413F-475C-AAB6-BA1BF2302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711" y="3867686"/>
            <a:ext cx="555882" cy="540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D654F7E-A9EF-4768-AFCA-EFAE20D63195}"/>
              </a:ext>
            </a:extLst>
          </p:cNvPr>
          <p:cNvSpPr txBox="1"/>
          <p:nvPr/>
        </p:nvSpPr>
        <p:spPr>
          <a:xfrm>
            <a:off x="1200330" y="3953020"/>
            <a:ext cx="823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временных затрат на запросы внешних структур с 3 до 1 дня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3809C4-73BD-4FB7-99BB-968F2CB7A017}"/>
              </a:ext>
            </a:extLst>
          </p:cNvPr>
          <p:cNvSpPr txBox="1"/>
          <p:nvPr/>
        </p:nvSpPr>
        <p:spPr>
          <a:xfrm>
            <a:off x="1200330" y="4693179"/>
            <a:ext cx="8231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Мероприятие департамента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имущественных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отношений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администрации города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Сочи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Оптимизация процесса предоставления актов с 3 дней до 10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мин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F5449B3-3673-48DD-BB2A-1ACC680FF0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58" b="93585" l="10000" r="90000">
                        <a14:foregroundMark x1="50595" y1="54623" x2="50595" y2="54623"/>
                        <a14:foregroundMark x1="48095" y1="62264" x2="48095" y2="62264"/>
                        <a14:foregroundMark x1="47500" y1="69717" x2="47500" y2="69717"/>
                        <a14:foregroundMark x1="46429" y1="76698" x2="46429" y2="76698"/>
                        <a14:foregroundMark x1="47143" y1="84528" x2="47143" y2="84528"/>
                        <a14:foregroundMark x1="44643" y1="93585" x2="44643" y2="93585"/>
                        <a14:foregroundMark x1="63929" y1="7358" x2="63929" y2="7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290" y="4884844"/>
            <a:ext cx="427925" cy="540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9EA1F7F-2F97-4123-8208-C1470538740B}"/>
              </a:ext>
            </a:extLst>
          </p:cNvPr>
          <p:cNvSpPr txBox="1"/>
          <p:nvPr/>
        </p:nvSpPr>
        <p:spPr>
          <a:xfrm>
            <a:off x="1200332" y="5828578"/>
            <a:ext cx="823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Мероприятие отрасли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информатизации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Сократит расхода бумаги на 15% и ускорение согласования НПА на 18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44C3C66-4511-4F91-BFBD-7EEE0A9668B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15537" r="19846" b="3368"/>
          <a:stretch/>
        </p:blipFill>
        <p:spPr>
          <a:xfrm>
            <a:off x="493948" y="5881743"/>
            <a:ext cx="6100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8B1E1-19F1-4878-9655-86898C252E66}"/>
              </a:ext>
            </a:extLst>
          </p:cNvPr>
          <p:cNvSpPr/>
          <p:nvPr/>
        </p:nvSpPr>
        <p:spPr>
          <a:xfrm>
            <a:off x="6798384" y="0"/>
            <a:ext cx="5393616" cy="68594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dirty="0">
              <a:latin typeface="Montserrat" panose="020B0604020202020204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14513" y="0"/>
            <a:ext cx="8931186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34449" y="911268"/>
            <a:ext cx="9729712" cy="5874224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710778"/>
              <a:gd name="connsiteY0" fmla="*/ 0 h 6679972"/>
              <a:gd name="connsiteX1" fmla="*/ 7688613 w 7710778"/>
              <a:gd name="connsiteY1" fmla="*/ 0 h 6679972"/>
              <a:gd name="connsiteX2" fmla="*/ 7710778 w 7710778"/>
              <a:gd name="connsiteY2" fmla="*/ 6599168 h 6679972"/>
              <a:gd name="connsiteX3" fmla="*/ 0 w 7710778"/>
              <a:gd name="connsiteY3" fmla="*/ 6679972 h 6679972"/>
              <a:gd name="connsiteX4" fmla="*/ 0 w 7710778"/>
              <a:gd name="connsiteY4" fmla="*/ 0 h 6679972"/>
              <a:gd name="connsiteX0" fmla="*/ 0 w 7710778"/>
              <a:gd name="connsiteY0" fmla="*/ 0 h 6611869"/>
              <a:gd name="connsiteX1" fmla="*/ 7688613 w 7710778"/>
              <a:gd name="connsiteY1" fmla="*/ 0 h 6611869"/>
              <a:gd name="connsiteX2" fmla="*/ 7710778 w 7710778"/>
              <a:gd name="connsiteY2" fmla="*/ 6599168 h 6611869"/>
              <a:gd name="connsiteX3" fmla="*/ 8471 w 7710778"/>
              <a:gd name="connsiteY3" fmla="*/ 6611869 h 6611869"/>
              <a:gd name="connsiteX4" fmla="*/ 0 w 7710778"/>
              <a:gd name="connsiteY4" fmla="*/ 0 h 6611869"/>
              <a:gd name="connsiteX0" fmla="*/ 0 w 7690429"/>
              <a:gd name="connsiteY0" fmla="*/ 0 h 6624708"/>
              <a:gd name="connsiteX1" fmla="*/ 7688613 w 7690429"/>
              <a:gd name="connsiteY1" fmla="*/ 0 h 6624708"/>
              <a:gd name="connsiteX2" fmla="*/ 7685365 w 7690429"/>
              <a:gd name="connsiteY2" fmla="*/ 6624708 h 6624708"/>
              <a:gd name="connsiteX3" fmla="*/ 8471 w 7690429"/>
              <a:gd name="connsiteY3" fmla="*/ 6611869 h 6624708"/>
              <a:gd name="connsiteX4" fmla="*/ 0 w 7690429"/>
              <a:gd name="connsiteY4" fmla="*/ 0 h 66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429" h="6624708">
                <a:moveTo>
                  <a:pt x="0" y="0"/>
                </a:moveTo>
                <a:lnTo>
                  <a:pt x="7688613" y="0"/>
                </a:lnTo>
                <a:cubicBezTo>
                  <a:pt x="7696001" y="2199723"/>
                  <a:pt x="7677977" y="4424985"/>
                  <a:pt x="7685365" y="6624708"/>
                </a:cubicBezTo>
                <a:lnTo>
                  <a:pt x="8471" y="6611869"/>
                </a:lnTo>
                <a:cubicBezTo>
                  <a:pt x="5647" y="4407913"/>
                  <a:pt x="2824" y="22039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3335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146486"/>
            <a:ext cx="580240" cy="7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6329137" y="3356798"/>
            <a:ext cx="6858001" cy="144408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5219" y="185969"/>
            <a:ext cx="381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МУНИЦИПАЛЬНЫЙЙ ПРОЕКТ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«БЕРЕЖЛИВЫЙ СОЧИ»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87C0E-6EBE-458B-9D3A-D3DA972036F1}"/>
              </a:ext>
            </a:extLst>
          </p:cNvPr>
          <p:cNvSpPr txBox="1"/>
          <p:nvPr/>
        </p:nvSpPr>
        <p:spPr>
          <a:xfrm>
            <a:off x="10084715" y="3014804"/>
            <a:ext cx="201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Вероятные риски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08696" y="985247"/>
            <a:ext cx="8278104" cy="5223532"/>
            <a:chOff x="408696" y="1098469"/>
            <a:chExt cx="4651374" cy="5110310"/>
          </a:xfrm>
        </p:grpSpPr>
        <p:sp>
          <p:nvSpPr>
            <p:cNvPr id="8" name="Полилиния 7"/>
            <p:cNvSpPr/>
            <p:nvPr/>
          </p:nvSpPr>
          <p:spPr>
            <a:xfrm>
              <a:off x="1385484" y="1300028"/>
              <a:ext cx="3674586" cy="1395412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Несоблюдение сроков исполнения </a:t>
              </a:r>
            </a:p>
            <a:p>
              <a:pPr lvl="0" algn="l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Внутренние риски</a:t>
              </a:r>
              <a:endParaRPr lang="ru-RU" sz="2100" kern="12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08696" y="1098469"/>
              <a:ext cx="976788" cy="146518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412995" y="3056698"/>
              <a:ext cx="3647075" cy="1395412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Определение и устранение возможных потерь, замедляющих рабочий процесс</a:t>
              </a:r>
              <a:endParaRPr lang="ru-RU" sz="2100" kern="12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8696" y="2855138"/>
              <a:ext cx="976788" cy="14651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385484" y="4813367"/>
              <a:ext cx="3674586" cy="1395412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Оптимизация программного обеспечения «БАРС»</a:t>
              </a:r>
              <a:endParaRPr lang="ru-RU" sz="2100" kern="12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8696" y="4611807"/>
              <a:ext cx="976788" cy="146518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361944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274</Words>
  <Application>Microsoft Office PowerPoint</Application>
  <PresentationFormat>Широкоэкранный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Нестеров Дмитрий Валентинович</cp:lastModifiedBy>
  <cp:revision>207</cp:revision>
  <cp:lastPrinted>2022-12-12T13:43:54Z</cp:lastPrinted>
  <dcterms:created xsi:type="dcterms:W3CDTF">2022-11-01T13:26:23Z</dcterms:created>
  <dcterms:modified xsi:type="dcterms:W3CDTF">2023-05-03T09:33:56Z</dcterms:modified>
</cp:coreProperties>
</file>