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Default ContentType="image/x-emf" Extension="emf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6858000" cx="12192000"/>
  <p:notesSz cx="6858000" cy="91440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10B9D-9B7B-4DC0-A9B0-8FCF610B59D7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605C-08FC-4448-BF3B-B8AB9D29B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81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8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0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637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31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10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2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0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4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0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6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5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3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9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9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922D-ACBF-4906-AC91-E07103DA993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B23F-E239-49F9-9A42-DBAAC3247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5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 b="14414"/>
          <a:stretch/>
        </p:blipFill>
        <p:spPr>
          <a:xfrm>
            <a:off x="6008914" y="10132"/>
            <a:ext cx="6194215" cy="4031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783800">
            <a:off x="4569113" y="2112887"/>
            <a:ext cx="4843881" cy="149455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78099" y="4827406"/>
            <a:ext cx="703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kern="12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rPr>
              <a:t>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420486" y="5096149"/>
            <a:ext cx="1178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" panose="020B0604020202020204" charset="-52"/>
              </a:rPr>
              <a:t>МУНИЦИПАЛЬНЫЙ ПРОЕКТ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Montserrat" panose="020B0604020202020204" charset="-52"/>
              </a:rPr>
              <a:t>«Лучший орган ТОС»</a:t>
            </a:r>
            <a:endParaRPr lang="ru-RU" sz="2000" b="1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93E4228A-12B6-4AB3-A0E1-7F65E370F308}"/>
              </a:ext>
            </a:extLst>
          </p:cNvPr>
          <p:cNvSpPr/>
          <p:nvPr/>
        </p:nvSpPr>
        <p:spPr>
          <a:xfrm>
            <a:off x="195412" y="0"/>
            <a:ext cx="7796096" cy="4031592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412" y="184807"/>
            <a:ext cx="837452" cy="10468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DFB2B6-8DC0-40A6-A8A2-8B0821118F5C}"/>
              </a:ext>
            </a:extLst>
          </p:cNvPr>
          <p:cNvSpPr txBox="1"/>
          <p:nvPr/>
        </p:nvSpPr>
        <p:spPr>
          <a:xfrm>
            <a:off x="198164" y="1531479"/>
            <a:ext cx="5810750" cy="21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cap="all" dirty="0">
                <a:latin typeface="Montserrat" panose="020B0604020202020204" charset="-52"/>
                <a:ea typeface="+mj-ea"/>
                <a:cs typeface="+mj-cs"/>
              </a:rPr>
              <a:t>УПРАВЛЕНИЯ ПО ВЗАИМОДЕЙСТВИЮ </a:t>
            </a:r>
            <a:br>
              <a:rPr lang="ru-RU" sz="3200" b="1" cap="all" dirty="0">
                <a:latin typeface="Montserrat" panose="020B0604020202020204" charset="-52"/>
                <a:ea typeface="+mj-ea"/>
                <a:cs typeface="+mj-cs"/>
              </a:rPr>
            </a:br>
            <a:r>
              <a:rPr lang="ru-RU" sz="3200" b="1" cap="all" dirty="0">
                <a:latin typeface="Montserrat" panose="020B0604020202020204" charset="-52"/>
                <a:ea typeface="+mj-ea"/>
                <a:cs typeface="+mj-cs"/>
              </a:rPr>
              <a:t>С ОБЩЕСТВЕННЫМИ ОБЪЕДИНЕНИЯМИ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6AB11A-2023-4F72-8F6F-CB20C6843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18" y="-298172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7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D41A8A-D0FA-48B5-9248-B2E20FE87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12"/>
          <a:stretch/>
        </p:blipFill>
        <p:spPr>
          <a:xfrm>
            <a:off x="6477000" y="-3798"/>
            <a:ext cx="5715000" cy="33473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C455DD-FA51-41C6-A4A4-1F39C6ECE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8"/>
          <a:stretch/>
        </p:blipFill>
        <p:spPr>
          <a:xfrm>
            <a:off x="5667055" y="3272589"/>
            <a:ext cx="6524946" cy="3618290"/>
          </a:xfrm>
          <a:prstGeom prst="rect">
            <a:avLst/>
          </a:prstGeom>
        </p:spPr>
      </p:pic>
      <p:sp>
        <p:nvSpPr>
          <p:cNvPr id="2" name="Прямоугольник с одним вырезанным углом 1"/>
          <p:cNvSpPr/>
          <p:nvPr/>
        </p:nvSpPr>
        <p:spPr>
          <a:xfrm rot="10800000" flipH="1">
            <a:off x="-14513" y="0"/>
            <a:ext cx="7976258" cy="6858000"/>
          </a:xfrm>
          <a:custGeom>
            <a:avLst/>
            <a:gdLst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7968342 w 7968342"/>
              <a:gd name="connsiteY2" fmla="*/ 1841579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6752018 w 7968342"/>
              <a:gd name="connsiteY2" fmla="*/ 2333284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8342" h="6858000">
                <a:moveTo>
                  <a:pt x="0" y="0"/>
                </a:moveTo>
                <a:lnTo>
                  <a:pt x="6126763" y="0"/>
                </a:lnTo>
                <a:lnTo>
                  <a:pt x="6752018" y="2333284"/>
                </a:lnTo>
                <a:lnTo>
                  <a:pt x="79683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13DD1F0F-B2B7-8E49-8F3D-BD19637C72B7}"/>
              </a:ext>
            </a:extLst>
          </p:cNvPr>
          <p:cNvSpPr/>
          <p:nvPr/>
        </p:nvSpPr>
        <p:spPr>
          <a:xfrm>
            <a:off x="115448" y="128336"/>
            <a:ext cx="7698516" cy="6551635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142250" flipH="1" flipV="1">
            <a:off x="3481602" y="3388205"/>
            <a:ext cx="7153042" cy="15031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11" name="Google Shape;18;p3"/>
          <p:cNvSpPr txBox="1">
            <a:spLocks/>
          </p:cNvSpPr>
          <p:nvPr/>
        </p:nvSpPr>
        <p:spPr>
          <a:xfrm flipH="1">
            <a:off x="212352" y="1131931"/>
            <a:ext cx="922911" cy="7009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 b="1" i="0" u="none" strike="noStrike" kern="1200" cap="small" baseline="0" dirty="0">
                <a:solidFill>
                  <a:schemeClr val="bg1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Encode Sans Semi Condensed"/>
              </a:defRPr>
            </a:lvl1pPr>
            <a:lvl2pPr marL="457200" lvl="1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1600"/>
              </a:spcBef>
              <a:spcAft>
                <a:spcPts val="160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Tx/>
            </a:pPr>
            <a:endParaRPr lang="ru-RU" sz="1800" b="0" cap="none" dirty="0">
              <a:solidFill>
                <a:schemeClr val="tx1"/>
              </a:solidFill>
              <a:latin typeface="Montserrat ExtraBold" panose="00000900000000000000" pitchFamily="2" charset="-52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35263" y="262156"/>
            <a:ext cx="5985567" cy="8899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latin typeface="Montserrat Black" panose="00000A00000000000000" pitchFamily="2" charset="-52"/>
              </a:rPr>
              <a:t>МУНИЦИПАЛЬНЫЙ ПРОЕКТ</a:t>
            </a:r>
          </a:p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latin typeface="Montserrat Black" panose="00000A00000000000000" pitchFamily="2" charset="-52"/>
              </a:rPr>
              <a:t>«Лучший орган ТОС»</a:t>
            </a:r>
          </a:p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endParaRPr lang="ru-RU" sz="2000" b="1" cap="all" dirty="0">
              <a:latin typeface="Montserrat Black" panose="00000A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019" y="2579649"/>
            <a:ext cx="6264647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ОСНОВНЫЕ ЦЕЛИ ПРОЕКТА:</a:t>
            </a:r>
          </a:p>
          <a:p>
            <a:pPr lvl="0">
              <a:defRPr/>
            </a:pPr>
            <a:endParaRPr lang="ru-RU" sz="1050" b="1" u="sng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Повышение роли и статуса органов  территориального общественного самоуправления в развитии территорий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города Сочи.</a:t>
            </a:r>
          </a:p>
          <a:p>
            <a:pPr marL="342900" lvl="0" indent="-342900">
              <a:buFont typeface="+mj-lt"/>
              <a:buAutoNum type="arabicPeriod"/>
              <a:defRPr/>
            </a:pP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Привлечение более широких слоев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населения города Сочи к решению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вопросов местного значения.</a:t>
            </a:r>
          </a:p>
          <a:p>
            <a:pPr marL="342900" lvl="0" indent="-342900">
              <a:buFont typeface="+mj-lt"/>
              <a:buAutoNum type="arabicPeriod"/>
              <a:defRPr/>
            </a:pP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Благоустройство территории,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подведомственной органам ТОС.</a:t>
            </a:r>
          </a:p>
          <a:p>
            <a:pPr marL="342900" lvl="0" indent="-342900">
              <a:buFont typeface="+mj-lt"/>
              <a:buAutoNum type="arabicPeriod"/>
              <a:defRPr/>
            </a:pP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Стимулирование общественной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активности граждан по месту жительства.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2A13AD-0586-4D36-9870-4B6CDC4ABD1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7" y="1426503"/>
            <a:ext cx="812698" cy="812698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1E5A82-9F86-4D74-8418-7D90FDD66E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632" t="75088" r="8289" b="20234"/>
          <a:stretch/>
        </p:blipFill>
        <p:spPr>
          <a:xfrm>
            <a:off x="1102180" y="1270914"/>
            <a:ext cx="5933609" cy="1138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12FC28-AD88-452F-8399-A91DA1DCD612}"/>
              </a:ext>
            </a:extLst>
          </p:cNvPr>
          <p:cNvSpPr txBox="1"/>
          <p:nvPr/>
        </p:nvSpPr>
        <p:spPr>
          <a:xfrm>
            <a:off x="1101294" y="1301756"/>
            <a:ext cx="5933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На территории города Сочи осуществляют </a:t>
            </a:r>
            <a:b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деятельность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79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Roboto Black" panose="02000000000000000000" pitchFamily="2" charset="0"/>
                <a:cs typeface="DIN Pro Black" panose="020B0A04020101010102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органов ТОС с более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1000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председателей уличных и квартальных комитетов.</a:t>
            </a:r>
            <a:endParaRPr lang="ru-RU" b="1" dirty="0">
              <a:solidFill>
                <a:schemeClr val="bg1"/>
              </a:solidFill>
              <a:latin typeface="Montserrat" panose="00000500000000000000" pitchFamily="2" charset="-52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4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AB2D429-F635-2932-0348-5D3E0F3332D0}"/>
              </a:ext>
            </a:extLst>
          </p:cNvPr>
          <p:cNvSpPr/>
          <p:nvPr/>
        </p:nvSpPr>
        <p:spPr>
          <a:xfrm flipH="1">
            <a:off x="-1" y="0"/>
            <a:ext cx="12192813" cy="687421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 cap="all" dirty="0">
              <a:solidFill>
                <a:schemeClr val="bg1"/>
              </a:solidFill>
              <a:latin typeface="Montserrat Black" panose="00000A00000000000000" pitchFamily="2" charset="-52"/>
              <a:ea typeface="+mj-ea"/>
              <a:cs typeface="+mj-cs"/>
            </a:endParaRPr>
          </a:p>
        </p:txBody>
      </p:sp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13DD1F0F-B2B7-8E49-8F3D-BD19637C72B7}"/>
              </a:ext>
            </a:extLst>
          </p:cNvPr>
          <p:cNvSpPr/>
          <p:nvPr/>
        </p:nvSpPr>
        <p:spPr>
          <a:xfrm>
            <a:off x="138546" y="153182"/>
            <a:ext cx="11753800" cy="6551635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637689" flipH="1" flipV="1">
            <a:off x="6877115" y="3360646"/>
            <a:ext cx="7136043" cy="149960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11" name="Google Shape;18;p3"/>
          <p:cNvSpPr txBox="1">
            <a:spLocks/>
          </p:cNvSpPr>
          <p:nvPr/>
        </p:nvSpPr>
        <p:spPr>
          <a:xfrm flipH="1">
            <a:off x="212352" y="1131931"/>
            <a:ext cx="922911" cy="7009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 b="1" i="0" u="none" strike="noStrike" kern="1200" cap="small" baseline="0" dirty="0">
                <a:solidFill>
                  <a:schemeClr val="bg1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Encode Sans Semi Condensed"/>
              </a:defRPr>
            </a:lvl1pPr>
            <a:lvl2pPr marL="457200" lvl="1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1600"/>
              </a:spcBef>
              <a:spcAft>
                <a:spcPts val="160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Tx/>
            </a:pPr>
            <a:endParaRPr lang="ru-RU" sz="1800" b="0" cap="none" dirty="0">
              <a:solidFill>
                <a:schemeClr val="tx1"/>
              </a:solidFill>
              <a:latin typeface="Montserrat ExtraBold" panose="00000900000000000000" pitchFamily="2" charset="-52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291" y="2308933"/>
            <a:ext cx="80653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Государственной программы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Краснодарского края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«Региональная 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политика и развитие гражданского 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общества» </a:t>
            </a:r>
          </a:p>
          <a:p>
            <a:pPr marL="285750" lvl="0" indent="-285750">
              <a:buFont typeface="Wingdings" panose="05000000000000000000" pitchFamily="2" charset="2"/>
              <a:buChar char="v"/>
              <a:defRPr/>
            </a:pP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Муниципальной программы города Сочи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«Развитие территориального общественного самоуправления в городе Сочи»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9701029-3ED9-44F5-98E4-0AD601E927FE}"/>
              </a:ext>
            </a:extLst>
          </p:cNvPr>
          <p:cNvSpPr txBox="1">
            <a:spLocks/>
          </p:cNvSpPr>
          <p:nvPr/>
        </p:nvSpPr>
        <p:spPr>
          <a:xfrm>
            <a:off x="1135263" y="262156"/>
            <a:ext cx="5985567" cy="8899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latin typeface="Montserrat Black" panose="00000A00000000000000" pitchFamily="2" charset="-52"/>
              </a:rPr>
              <a:t>МУНИЦИПАЛЬНЫЙ ПРОЕКТ</a:t>
            </a:r>
          </a:p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latin typeface="Montserrat Black" panose="00000A00000000000000" pitchFamily="2" charset="-52"/>
              </a:rPr>
              <a:t>«Лучший орган ТОС»</a:t>
            </a:r>
          </a:p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endParaRPr lang="ru-RU" sz="2000" b="1" cap="all" dirty="0">
              <a:latin typeface="Montserrat Black" panose="00000A00000000000000" pitchFamily="2" charset="-52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28BB64F-42AD-40ED-8F7B-68062A55479C}"/>
              </a:ext>
            </a:extLst>
          </p:cNvPr>
          <p:cNvSpPr txBox="1">
            <a:spLocks/>
          </p:cNvSpPr>
          <p:nvPr/>
        </p:nvSpPr>
        <p:spPr>
          <a:xfrm>
            <a:off x="229291" y="1837058"/>
            <a:ext cx="4014254" cy="5163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  <a:t>Реализуется в рамках: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4BACC4-3B62-425E-A12D-3AB7E92F5B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632" t="75088" r="8289" b="20234"/>
          <a:stretch/>
        </p:blipFill>
        <p:spPr>
          <a:xfrm>
            <a:off x="6204820" y="360280"/>
            <a:ext cx="3707611" cy="87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51C307-F230-4478-A137-37C2EE492300}"/>
              </a:ext>
            </a:extLst>
          </p:cNvPr>
          <p:cNvSpPr/>
          <p:nvPr/>
        </p:nvSpPr>
        <p:spPr>
          <a:xfrm>
            <a:off x="6479329" y="391521"/>
            <a:ext cx="323357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rPr>
              <a:t>Срок реализации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2022-2023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88C5B2-9A6F-4220-96F4-D77851CCDE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632" t="75088" r="8289" b="20234"/>
          <a:stretch/>
        </p:blipFill>
        <p:spPr>
          <a:xfrm>
            <a:off x="6216670" y="1303959"/>
            <a:ext cx="3707611" cy="88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B437FC5-FD39-4649-9964-C5D665F93B6F}"/>
              </a:ext>
            </a:extLst>
          </p:cNvPr>
          <p:cNvSpPr/>
          <p:nvPr/>
        </p:nvSpPr>
        <p:spPr>
          <a:xfrm>
            <a:off x="6491179" y="1335200"/>
            <a:ext cx="326724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rPr>
              <a:t> Финансирование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1 704,5 </a:t>
            </a:r>
            <a:r>
              <a:rPr lang="ru-RU" sz="2000" b="1" cap="all" dirty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rPr>
              <a:t>тыс. руб.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072E38-D904-472C-9BFD-788E9B399C81}"/>
              </a:ext>
            </a:extLst>
          </p:cNvPr>
          <p:cNvSpPr/>
          <p:nvPr/>
        </p:nvSpPr>
        <p:spPr>
          <a:xfrm>
            <a:off x="299654" y="4575328"/>
            <a:ext cx="5921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  <a:t>Сумма дотации из бюджета </a:t>
            </a:r>
            <a:r>
              <a:rPr lang="ru-RU" sz="2000" b="1" cap="all" dirty="0" smtClean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  <a:t/>
            </a:r>
            <a:br>
              <a:rPr lang="ru-RU" sz="2000" b="1" cap="all" dirty="0" smtClean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</a:br>
            <a:r>
              <a:rPr lang="ru-RU" sz="2000" b="1" cap="all" dirty="0" smtClean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  <a:t>Краснодарского </a:t>
            </a: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  <a:t>края </a:t>
            </a:r>
            <a:r>
              <a:rPr lang="ru-RU" sz="2000" b="1" cap="all" dirty="0" smtClean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  <a:t>на 2023 год: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77241A-6D18-4D88-ADE2-6E53F4F23B3A}"/>
              </a:ext>
            </a:extLst>
          </p:cNvPr>
          <p:cNvSpPr/>
          <p:nvPr/>
        </p:nvSpPr>
        <p:spPr>
          <a:xfrm>
            <a:off x="299654" y="528321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1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МЕСТО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-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852,3 тыс. рублей.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2 МЕСТО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-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511,3 тыс. рублей.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3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МЕСТО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-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340,9 тыс. рублей.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468EDE-F725-4259-995F-295E41749D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632" t="75088" r="8289" b="20234"/>
          <a:stretch/>
        </p:blipFill>
        <p:spPr>
          <a:xfrm>
            <a:off x="5734336" y="2285949"/>
            <a:ext cx="4750665" cy="87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B7927B-F3E9-466F-87DE-54DB9692BC00}"/>
              </a:ext>
            </a:extLst>
          </p:cNvPr>
          <p:cNvSpPr/>
          <p:nvPr/>
        </p:nvSpPr>
        <p:spPr>
          <a:xfrm>
            <a:off x="5740172" y="2361073"/>
            <a:ext cx="476925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rPr>
              <a:t> </a:t>
            </a:r>
            <a:r>
              <a:rPr lang="ru-RU" b="1" cap="all" dirty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rPr>
              <a:t>ИСТОЧНИК ФИНАНСИРОВАНИЯ</a:t>
            </a:r>
          </a:p>
          <a:p>
            <a:r>
              <a:rPr lang="ru-RU" b="1" cap="all" dirty="0">
                <a:solidFill>
                  <a:schemeClr val="bg1"/>
                </a:solidFill>
                <a:latin typeface="Montserrat Black" panose="00000A00000000000000" pitchFamily="2" charset="-52"/>
                <a:ea typeface="+mj-ea"/>
                <a:cs typeface="+mj-cs"/>
              </a:rPr>
              <a:t>БЮДЖЕТ КРАСНОДАРСКОГО КРАЯ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09" y="3833921"/>
            <a:ext cx="2075155" cy="20751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7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13">
            <a:extLst>
              <a:ext uri="{FF2B5EF4-FFF2-40B4-BE49-F238E27FC236}">
                <a16:creationId xmlns:a16="http://schemas.microsoft.com/office/drawing/2014/main" id="{0AB2D429-F635-2932-0348-5D3E0F3332D0}"/>
              </a:ext>
            </a:extLst>
          </p:cNvPr>
          <p:cNvSpPr/>
          <p:nvPr/>
        </p:nvSpPr>
        <p:spPr>
          <a:xfrm flipH="1">
            <a:off x="0" y="-16210"/>
            <a:ext cx="1331495" cy="687421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bg1"/>
              </a:solidFill>
              <a:latin typeface="Montserrat Black" panose="00000A00000000000000" pitchFamily="2" charset="-52"/>
              <a:ea typeface="+mj-ea"/>
              <a:cs typeface="+mj-c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95A2B3A-F9CA-3559-E357-7F711035B9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2051833" y="3367118"/>
            <a:ext cx="6911906" cy="145250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867AFE-AE1F-8E67-AA3E-25A91E62D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2" name="Google Shape;712;p47">
            <a:extLst>
              <a:ext uri="{FF2B5EF4-FFF2-40B4-BE49-F238E27FC236}">
                <a16:creationId xmlns:a16="http://schemas.microsoft.com/office/drawing/2014/main" id="{6F8D9212-FF40-D00B-61B6-F80D7CE62A57}"/>
              </a:ext>
            </a:extLst>
          </p:cNvPr>
          <p:cNvSpPr/>
          <p:nvPr/>
        </p:nvSpPr>
        <p:spPr>
          <a:xfrm>
            <a:off x="5221443" y="1579172"/>
            <a:ext cx="3174630" cy="14298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20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Снижение качества предоставленных конкурсных работ</a:t>
            </a:r>
          </a:p>
        </p:txBody>
      </p:sp>
      <p:sp>
        <p:nvSpPr>
          <p:cNvPr id="4" name="Google Shape;714;p47">
            <a:extLst>
              <a:ext uri="{FF2B5EF4-FFF2-40B4-BE49-F238E27FC236}">
                <a16:creationId xmlns:a16="http://schemas.microsoft.com/office/drawing/2014/main" id="{2F005B11-2B23-FEF3-10AD-F55D98FCEBC8}"/>
              </a:ext>
            </a:extLst>
          </p:cNvPr>
          <p:cNvSpPr/>
          <p:nvPr/>
        </p:nvSpPr>
        <p:spPr>
          <a:xfrm>
            <a:off x="2233529" y="160328"/>
            <a:ext cx="9104436" cy="11974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РИСКИ МУНИЦИПАЛЬНОГО ПРОЕКТА</a:t>
            </a:r>
          </a:p>
        </p:txBody>
      </p:sp>
      <p:sp>
        <p:nvSpPr>
          <p:cNvPr id="5" name="Google Shape;715;p47">
            <a:extLst>
              <a:ext uri="{FF2B5EF4-FFF2-40B4-BE49-F238E27FC236}">
                <a16:creationId xmlns:a16="http://schemas.microsoft.com/office/drawing/2014/main" id="{570B6279-B0B4-7CC2-125F-B6696302DF16}"/>
              </a:ext>
            </a:extLst>
          </p:cNvPr>
          <p:cNvSpPr/>
          <p:nvPr/>
        </p:nvSpPr>
        <p:spPr>
          <a:xfrm>
            <a:off x="8574166" y="1563626"/>
            <a:ext cx="2763488" cy="144536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Отсутствие технических навыков </a:t>
            </a:r>
          </a:p>
        </p:txBody>
      </p:sp>
      <p:sp>
        <p:nvSpPr>
          <p:cNvPr id="11" name="Google Shape;714;p47">
            <a:extLst>
              <a:ext uri="{FF2B5EF4-FFF2-40B4-BE49-F238E27FC236}">
                <a16:creationId xmlns:a16="http://schemas.microsoft.com/office/drawing/2014/main" id="{024B91B5-2357-9728-7057-58855AA6A29E}"/>
              </a:ext>
            </a:extLst>
          </p:cNvPr>
          <p:cNvSpPr/>
          <p:nvPr/>
        </p:nvSpPr>
        <p:spPr>
          <a:xfrm>
            <a:off x="1775179" y="5423055"/>
            <a:ext cx="3723925" cy="1274619"/>
          </a:xfrm>
          <a:prstGeom prst="rect">
            <a:avLst/>
          </a:prstGeom>
          <a:noFill/>
          <a:ln w="28575">
            <a:solidFill>
              <a:srgbClr val="0F3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Проведение расширенной информационной компании </a:t>
            </a:r>
            <a:b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среди органов ТОС</a:t>
            </a:r>
          </a:p>
        </p:txBody>
      </p:sp>
      <p:sp>
        <p:nvSpPr>
          <p:cNvPr id="18" name="Google Shape;715;p47">
            <a:extLst>
              <a:ext uri="{FF2B5EF4-FFF2-40B4-BE49-F238E27FC236}">
                <a16:creationId xmlns:a16="http://schemas.microsoft.com/office/drawing/2014/main" id="{570B6279-B0B4-7CC2-125F-B6696302DF16}"/>
              </a:ext>
            </a:extLst>
          </p:cNvPr>
          <p:cNvSpPr/>
          <p:nvPr/>
        </p:nvSpPr>
        <p:spPr>
          <a:xfrm>
            <a:off x="2236125" y="1579172"/>
            <a:ext cx="2807225" cy="14298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Низкая активность органов ТОС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2BF66C7-F112-4730-BFF4-5684B17630F1}"/>
              </a:ext>
            </a:extLst>
          </p:cNvPr>
          <p:cNvCxnSpPr>
            <a:cxnSpLocks/>
          </p:cNvCxnSpPr>
          <p:nvPr/>
        </p:nvCxnSpPr>
        <p:spPr>
          <a:xfrm flipH="1">
            <a:off x="3786909" y="1357745"/>
            <a:ext cx="199088" cy="221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15ACB30-D26B-4BB9-A1D9-32BEFBECFB7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785747" y="1357745"/>
            <a:ext cx="13556" cy="2296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3ED7EF6-B3B2-4AA3-B363-73FA85D3E2C3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9599053" y="1330219"/>
            <a:ext cx="356857" cy="2334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715;p47">
            <a:extLst>
              <a:ext uri="{FF2B5EF4-FFF2-40B4-BE49-F238E27FC236}">
                <a16:creationId xmlns:a16="http://schemas.microsoft.com/office/drawing/2014/main" id="{82930086-D663-49BC-903F-354816343141}"/>
              </a:ext>
            </a:extLst>
          </p:cNvPr>
          <p:cNvSpPr/>
          <p:nvPr/>
        </p:nvSpPr>
        <p:spPr>
          <a:xfrm>
            <a:off x="3886453" y="3134099"/>
            <a:ext cx="2613184" cy="14298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Недобросовестные поставщики (подрядные организации)</a:t>
            </a:r>
          </a:p>
        </p:txBody>
      </p:sp>
      <p:sp>
        <p:nvSpPr>
          <p:cNvPr id="38" name="Google Shape;715;p47">
            <a:extLst>
              <a:ext uri="{FF2B5EF4-FFF2-40B4-BE49-F238E27FC236}">
                <a16:creationId xmlns:a16="http://schemas.microsoft.com/office/drawing/2014/main" id="{297B17F7-855B-454D-B64F-B1A9C4D37F2B}"/>
              </a:ext>
            </a:extLst>
          </p:cNvPr>
          <p:cNvSpPr/>
          <p:nvPr/>
        </p:nvSpPr>
        <p:spPr>
          <a:xfrm>
            <a:off x="7267574" y="3134099"/>
            <a:ext cx="2613184" cy="14298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Некачественное выполнение работ и нарушение сроков</a:t>
            </a:r>
          </a:p>
        </p:txBody>
      </p:sp>
      <p:sp>
        <p:nvSpPr>
          <p:cNvPr id="53" name="Google Shape;714;p47">
            <a:extLst>
              <a:ext uri="{FF2B5EF4-FFF2-40B4-BE49-F238E27FC236}">
                <a16:creationId xmlns:a16="http://schemas.microsoft.com/office/drawing/2014/main" id="{085CC9AA-9D4C-4A0F-B602-DC2B6064D238}"/>
              </a:ext>
            </a:extLst>
          </p:cNvPr>
          <p:cNvSpPr/>
          <p:nvPr/>
        </p:nvSpPr>
        <p:spPr>
          <a:xfrm>
            <a:off x="5623130" y="5423054"/>
            <a:ext cx="2763488" cy="1274619"/>
          </a:xfrm>
          <a:prstGeom prst="rect">
            <a:avLst/>
          </a:prstGeom>
          <a:noFill/>
          <a:ln w="28575">
            <a:solidFill>
              <a:srgbClr val="0F3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Еженедельный </a:t>
            </a:r>
            <a:b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контроль </a:t>
            </a:r>
          </a:p>
        </p:txBody>
      </p:sp>
      <p:sp>
        <p:nvSpPr>
          <p:cNvPr id="55" name="Google Shape;714;p47">
            <a:extLst>
              <a:ext uri="{FF2B5EF4-FFF2-40B4-BE49-F238E27FC236}">
                <a16:creationId xmlns:a16="http://schemas.microsoft.com/office/drawing/2014/main" id="{5E3B9666-87A9-4901-B573-8E4B9AB04434}"/>
              </a:ext>
            </a:extLst>
          </p:cNvPr>
          <p:cNvSpPr/>
          <p:nvPr/>
        </p:nvSpPr>
        <p:spPr>
          <a:xfrm>
            <a:off x="8506690" y="5423053"/>
            <a:ext cx="3362037" cy="1274619"/>
          </a:xfrm>
          <a:prstGeom prst="rect">
            <a:avLst/>
          </a:prstGeom>
          <a:noFill/>
          <a:ln w="28575">
            <a:solidFill>
              <a:srgbClr val="0F3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>Проведение обучающих семинаров для органов ТОС</a:t>
            </a:r>
          </a:p>
        </p:txBody>
      </p:sp>
      <p:sp>
        <p:nvSpPr>
          <p:cNvPr id="59" name="Google Shape;714;p47">
            <a:extLst>
              <a:ext uri="{FF2B5EF4-FFF2-40B4-BE49-F238E27FC236}">
                <a16:creationId xmlns:a16="http://schemas.microsoft.com/office/drawing/2014/main" id="{A58532D6-5FA3-4AF4-987F-1C461254B19A}"/>
              </a:ext>
            </a:extLst>
          </p:cNvPr>
          <p:cNvSpPr/>
          <p:nvPr/>
        </p:nvSpPr>
        <p:spPr>
          <a:xfrm>
            <a:off x="2233218" y="4689026"/>
            <a:ext cx="9104436" cy="4953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МЕРОПРИЯТИЯ ПО РЕАГИРОВАНИЮ</a:t>
            </a:r>
          </a:p>
        </p:txBody>
      </p: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2E3CCD13-A2BD-46D8-A9EC-807B08869483}"/>
              </a:ext>
            </a:extLst>
          </p:cNvPr>
          <p:cNvCxnSpPr>
            <a:cxnSpLocks/>
          </p:cNvCxnSpPr>
          <p:nvPr/>
        </p:nvCxnSpPr>
        <p:spPr>
          <a:xfrm flipH="1">
            <a:off x="3752526" y="5184406"/>
            <a:ext cx="199088" cy="221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1503AFE8-E516-492C-B4D4-019CB0CF9C98}"/>
              </a:ext>
            </a:extLst>
          </p:cNvPr>
          <p:cNvCxnSpPr>
            <a:cxnSpLocks/>
            <a:endCxn id="53" idx="0"/>
          </p:cNvCxnSpPr>
          <p:nvPr/>
        </p:nvCxnSpPr>
        <p:spPr>
          <a:xfrm flipH="1">
            <a:off x="7004874" y="5173046"/>
            <a:ext cx="2972" cy="250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7FFDB57A-6AA8-4CAA-984C-F98EBCB23591}"/>
              </a:ext>
            </a:extLst>
          </p:cNvPr>
          <p:cNvCxnSpPr>
            <a:cxnSpLocks/>
          </p:cNvCxnSpPr>
          <p:nvPr/>
        </p:nvCxnSpPr>
        <p:spPr>
          <a:xfrm>
            <a:off x="9880758" y="5173046"/>
            <a:ext cx="199160" cy="2363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27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1DA312-2283-42B6-ACF2-5820DD24C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0" r="95821" b="25406"/>
          <a:stretch/>
        </p:blipFill>
        <p:spPr>
          <a:xfrm>
            <a:off x="5740267" y="6057065"/>
            <a:ext cx="258829" cy="8009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840727-D9CA-4626-B2E9-0CD12C3A2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3" b="25406"/>
          <a:stretch/>
        </p:blipFill>
        <p:spPr>
          <a:xfrm>
            <a:off x="5999096" y="4713356"/>
            <a:ext cx="6192904" cy="21446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2E92D9-7CBC-4E5D-BEF7-843C16226B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6" b="5932"/>
          <a:stretch/>
        </p:blipFill>
        <p:spPr>
          <a:xfrm>
            <a:off x="6096000" y="2454474"/>
            <a:ext cx="6096000" cy="2280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7" b="30141"/>
          <a:stretch/>
        </p:blipFill>
        <p:spPr>
          <a:xfrm>
            <a:off x="6702094" y="0"/>
            <a:ext cx="5489906" cy="2456873"/>
          </a:xfrm>
          <a:prstGeom prst="rect">
            <a:avLst/>
          </a:prstGeom>
        </p:spPr>
      </p:pic>
      <p:sp>
        <p:nvSpPr>
          <p:cNvPr id="2" name="Прямоугольник с одним вырезанным углом 1"/>
          <p:cNvSpPr/>
          <p:nvPr/>
        </p:nvSpPr>
        <p:spPr>
          <a:xfrm rot="10800000" flipH="1">
            <a:off x="-14513" y="0"/>
            <a:ext cx="7586387" cy="6858000"/>
          </a:xfrm>
          <a:custGeom>
            <a:avLst/>
            <a:gdLst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7968342 w 7968342"/>
              <a:gd name="connsiteY2" fmla="*/ 1841579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6752018 w 7968342"/>
              <a:gd name="connsiteY2" fmla="*/ 2333284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8342" h="6858000">
                <a:moveTo>
                  <a:pt x="0" y="0"/>
                </a:moveTo>
                <a:lnTo>
                  <a:pt x="6126763" y="0"/>
                </a:lnTo>
                <a:lnTo>
                  <a:pt x="6752018" y="2333284"/>
                </a:lnTo>
                <a:lnTo>
                  <a:pt x="79683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13DD1F0F-B2B7-8E49-8F3D-BD19637C72B7}"/>
              </a:ext>
            </a:extLst>
          </p:cNvPr>
          <p:cNvSpPr/>
          <p:nvPr/>
        </p:nvSpPr>
        <p:spPr>
          <a:xfrm>
            <a:off x="115448" y="64338"/>
            <a:ext cx="7456426" cy="6551635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142250" flipH="1" flipV="1">
            <a:off x="3103508" y="3355323"/>
            <a:ext cx="7153042" cy="15031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11" name="Google Shape;18;p3"/>
          <p:cNvSpPr txBox="1">
            <a:spLocks/>
          </p:cNvSpPr>
          <p:nvPr/>
        </p:nvSpPr>
        <p:spPr>
          <a:xfrm flipH="1">
            <a:off x="212352" y="1131931"/>
            <a:ext cx="922911" cy="7009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 b="1" i="0" u="none" strike="noStrike" kern="1200" cap="small" baseline="0" dirty="0">
                <a:solidFill>
                  <a:schemeClr val="bg1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Encode Sans Semi Condensed"/>
              </a:defRPr>
            </a:lvl1pPr>
            <a:lvl2pPr marL="457200" lvl="1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1600"/>
              </a:spcBef>
              <a:spcAft>
                <a:spcPts val="160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Tx/>
            </a:pPr>
            <a:endParaRPr lang="ru-RU" sz="1800" b="0" cap="none" dirty="0">
              <a:solidFill>
                <a:schemeClr val="tx1"/>
              </a:solidFill>
              <a:latin typeface="Montserrat ExtraBold" panose="00000900000000000000" pitchFamily="2" charset="-52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35263" y="262156"/>
            <a:ext cx="5985567" cy="8899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endParaRPr lang="ru-RU" sz="2000" b="1" cap="all" dirty="0">
              <a:latin typeface="Montserrat Black" panose="00000A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F6EEA9-8EA0-40D2-8279-2E0EF69C9B9C}"/>
              </a:ext>
            </a:extLst>
          </p:cNvPr>
          <p:cNvSpPr/>
          <p:nvPr/>
        </p:nvSpPr>
        <p:spPr>
          <a:xfrm>
            <a:off x="212352" y="2859368"/>
            <a:ext cx="624692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/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814" y="1706436"/>
            <a:ext cx="5783734" cy="448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I этап: районный конкурс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(по итогам конкурса награждаются </a:t>
            </a:r>
            <a:b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</a:b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7 победителей, занявших призовые места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algn="just">
              <a:lnSpc>
                <a:spcPct val="107000"/>
              </a:lnSpc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II этап: городской конкурс</a:t>
            </a:r>
          </a:p>
          <a:p>
            <a:pPr algn="just">
              <a:lnSpc>
                <a:spcPct val="107000"/>
              </a:lnSpc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(выезд членов конкурсной комиссии на территорию для проведения оценки деятельности по показателям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)</a:t>
            </a:r>
          </a:p>
          <a:p>
            <a:pPr algn="just">
              <a:lnSpc>
                <a:spcPct val="107000"/>
              </a:lnSpc>
            </a:pPr>
            <a:endParaRPr lang="ru-RU" sz="1200" i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algn="just">
              <a:lnSpc>
                <a:spcPct val="107000"/>
              </a:lnSpc>
            </a:pPr>
            <a:r>
              <a:rPr lang="ru-RU" b="1" cap="all" dirty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  <a:t>Проведение заседания городской конкурсной комиссии:</a:t>
            </a:r>
          </a:p>
          <a:p>
            <a:pPr algn="just">
              <a:lnSpc>
                <a:spcPct val="107000"/>
              </a:lnSpc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Определение победителей городского этапа (присуждение 1-го, 2-го, 3-го места).</a:t>
            </a:r>
          </a:p>
          <a:p>
            <a:pPr algn="just">
              <a:lnSpc>
                <a:spcPct val="107000"/>
              </a:lnSpc>
            </a:pPr>
            <a:endParaRPr lang="ru-RU" b="1" cap="all" dirty="0">
              <a:solidFill>
                <a:schemeClr val="accent1">
                  <a:lumMod val="50000"/>
                </a:schemeClr>
              </a:solidFill>
              <a:latin typeface="Montserrat Black" panose="00000A00000000000000" pitchFamily="2" charset="-52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5147F3B-06B6-4FE9-9B50-9AEC843FC76A}"/>
              </a:ext>
            </a:extLst>
          </p:cNvPr>
          <p:cNvSpPr txBox="1">
            <a:spLocks/>
          </p:cNvSpPr>
          <p:nvPr/>
        </p:nvSpPr>
        <p:spPr>
          <a:xfrm>
            <a:off x="1135263" y="242027"/>
            <a:ext cx="5985567" cy="8899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latin typeface="Montserrat Black" panose="00000A00000000000000" pitchFamily="2" charset="-52"/>
              </a:rPr>
              <a:t>МУНИЦИПАЛЬНЫЙ ПРОЕКТ</a:t>
            </a:r>
          </a:p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latin typeface="Montserrat Black" panose="00000A00000000000000" pitchFamily="2" charset="-52"/>
              </a:rPr>
              <a:t>«Лучший орган ТОС»</a:t>
            </a:r>
          </a:p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endParaRPr lang="ru-RU" sz="2000" b="1" cap="all" dirty="0">
              <a:latin typeface="Montserr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9689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E1DF39-C80C-43C5-BA41-D8FE282AA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4368964"/>
            <a:ext cx="3705222" cy="2478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C92779-941A-4CA3-BC80-11B11787B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354"/>
          <a:stretch/>
        </p:blipFill>
        <p:spPr>
          <a:xfrm flipH="1">
            <a:off x="6064608" y="-3680"/>
            <a:ext cx="3014807" cy="19176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E96E48-3841-46DF-A8C7-4B748D16EA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9" t="25837" r="15577" b="26154"/>
          <a:stretch/>
        </p:blipFill>
        <p:spPr>
          <a:xfrm flipH="1">
            <a:off x="5919848" y="1799340"/>
            <a:ext cx="2842526" cy="2569624"/>
          </a:xfrm>
          <a:prstGeom prst="rect">
            <a:avLst/>
          </a:prstGeom>
        </p:spPr>
      </p:pic>
      <p:sp>
        <p:nvSpPr>
          <p:cNvPr id="2" name="Прямоугольник с одним вырезанным углом 1"/>
          <p:cNvSpPr/>
          <p:nvPr/>
        </p:nvSpPr>
        <p:spPr>
          <a:xfrm rot="10800000" flipH="1">
            <a:off x="-14513" y="0"/>
            <a:ext cx="7135343" cy="6858000"/>
          </a:xfrm>
          <a:custGeom>
            <a:avLst/>
            <a:gdLst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7968342 w 7968342"/>
              <a:gd name="connsiteY2" fmla="*/ 1841579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6752018 w 7968342"/>
              <a:gd name="connsiteY2" fmla="*/ 2333284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8342" h="6858000">
                <a:moveTo>
                  <a:pt x="0" y="0"/>
                </a:moveTo>
                <a:lnTo>
                  <a:pt x="6126763" y="0"/>
                </a:lnTo>
                <a:lnTo>
                  <a:pt x="6752018" y="2333284"/>
                </a:lnTo>
                <a:lnTo>
                  <a:pt x="79683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13DD1F0F-B2B7-8E49-8F3D-BD19637C72B7}"/>
              </a:ext>
            </a:extLst>
          </p:cNvPr>
          <p:cNvSpPr/>
          <p:nvPr/>
        </p:nvSpPr>
        <p:spPr>
          <a:xfrm>
            <a:off x="115448" y="64338"/>
            <a:ext cx="6837802" cy="6551635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081074" flipH="1" flipV="1">
            <a:off x="2757447" y="3341722"/>
            <a:ext cx="7051643" cy="148186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sp>
        <p:nvSpPr>
          <p:cNvPr id="11" name="Google Shape;18;p3"/>
          <p:cNvSpPr txBox="1">
            <a:spLocks/>
          </p:cNvSpPr>
          <p:nvPr/>
        </p:nvSpPr>
        <p:spPr>
          <a:xfrm flipH="1">
            <a:off x="212352" y="1131931"/>
            <a:ext cx="922911" cy="7009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 b="1" i="0" u="none" strike="noStrike" kern="1200" cap="small" baseline="0" dirty="0">
                <a:solidFill>
                  <a:schemeClr val="bg1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Encode Sans Semi Condensed"/>
              </a:defRPr>
            </a:lvl1pPr>
            <a:lvl2pPr marL="457200" lvl="1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1600"/>
              </a:spcBef>
              <a:spcAft>
                <a:spcPts val="160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Tx/>
            </a:pPr>
            <a:endParaRPr lang="ru-RU" sz="1800" b="0" cap="none" dirty="0">
              <a:solidFill>
                <a:schemeClr val="tx1"/>
              </a:solidFill>
              <a:latin typeface="Montserrat ExtraBold" panose="00000900000000000000" pitchFamily="2" charset="-52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35263" y="262156"/>
            <a:ext cx="5985567" cy="8899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endParaRPr lang="ru-RU" sz="2000" b="1" cap="all" dirty="0">
              <a:latin typeface="Montserrat Black" panose="00000A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F6EEA9-8EA0-40D2-8279-2E0EF69C9B9C}"/>
              </a:ext>
            </a:extLst>
          </p:cNvPr>
          <p:cNvSpPr/>
          <p:nvPr/>
        </p:nvSpPr>
        <p:spPr>
          <a:xfrm>
            <a:off x="212352" y="2859368"/>
            <a:ext cx="624692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  <a:t/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  <a:ea typeface="Roboto Thin" panose="02000000000000000000" pitchFamily="2" charset="0"/>
                <a:cs typeface="Roboto Thin" panose="02000000000000000000" pitchFamily="2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697" y="2087443"/>
            <a:ext cx="5318132" cy="3945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благоустройство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tserrat Black" pitchFamily="2" charset="0"/>
              </a:rPr>
              <a:t>3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 территорий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,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расположенных в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границах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ТОС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.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повышение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уровня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комфортности и безопасности городской среды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.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увеличение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количества благоустроенных объектов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.</a:t>
            </a:r>
            <a:endParaRPr lang="ru-RU" sz="105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привлечение более широких слоев населения города Сочи к решению вопросов местного значения.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b="1" cap="all" dirty="0">
              <a:solidFill>
                <a:schemeClr val="accent1">
                  <a:lumMod val="50000"/>
                </a:schemeClr>
              </a:solidFill>
              <a:latin typeface="Montserrat Black" panose="00000A00000000000000" pitchFamily="2" charset="-52"/>
              <a:ea typeface="+mj-ea"/>
              <a:cs typeface="+mj-cs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5147F3B-06B6-4FE9-9B50-9AEC843FC76A}"/>
              </a:ext>
            </a:extLst>
          </p:cNvPr>
          <p:cNvSpPr txBox="1">
            <a:spLocks/>
          </p:cNvSpPr>
          <p:nvPr/>
        </p:nvSpPr>
        <p:spPr>
          <a:xfrm>
            <a:off x="1135263" y="242027"/>
            <a:ext cx="5985567" cy="8899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latin typeface="Montserrat Black" panose="00000A00000000000000" pitchFamily="2" charset="-52"/>
              </a:rPr>
              <a:t>МУНИЦИПАЛЬНЫЙ ПРОЕКТ</a:t>
            </a:r>
          </a:p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r>
              <a:rPr lang="ru-RU" sz="2000" b="1" cap="all" dirty="0">
                <a:latin typeface="Montserrat Black" panose="00000A00000000000000" pitchFamily="2" charset="-52"/>
              </a:rPr>
              <a:t>«Лучший орган ТОС»</a:t>
            </a:r>
          </a:p>
          <a:p>
            <a:pPr>
              <a:lnSpc>
                <a:spcPct val="115000"/>
              </a:lnSpc>
              <a:spcBef>
                <a:spcPts val="0"/>
              </a:spcBef>
              <a:buSzPts val="3000"/>
            </a:pPr>
            <a:endParaRPr lang="ru-RU" sz="2000" b="1" cap="all" dirty="0">
              <a:latin typeface="Montserrat Black" panose="00000A00000000000000" pitchFamily="2" charset="-52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18AC0F-9B19-4C09-BECC-89C4939B7A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07"/>
          <a:stretch/>
        </p:blipFill>
        <p:spPr>
          <a:xfrm>
            <a:off x="8743950" y="2257425"/>
            <a:ext cx="3448050" cy="24191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893CC48-0770-42C0-94A8-70F53B19C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563" t="19077" r="8961" b="17401"/>
          <a:stretch/>
        </p:blipFill>
        <p:spPr>
          <a:xfrm>
            <a:off x="8743948" y="4600259"/>
            <a:ext cx="3448051" cy="22577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F493140-637E-4D1C-A782-2086B0F08D0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928" r="10865" b="18872"/>
          <a:stretch/>
        </p:blipFill>
        <p:spPr>
          <a:xfrm>
            <a:off x="8743950" y="-13622"/>
            <a:ext cx="3448050" cy="227104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5072E38-D904-472C-9BFD-788E9B399C81}"/>
              </a:ext>
            </a:extLst>
          </p:cNvPr>
          <p:cNvSpPr/>
          <p:nvPr/>
        </p:nvSpPr>
        <p:spPr>
          <a:xfrm>
            <a:off x="212352" y="1582144"/>
            <a:ext cx="5437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solidFill>
                  <a:schemeClr val="accent1">
                    <a:lumMod val="50000"/>
                  </a:schemeClr>
                </a:solidFill>
                <a:latin typeface="Montserrat Black" panose="00000A00000000000000" pitchFamily="2" charset="-52"/>
              </a:rPr>
              <a:t>Результатом ПРОЕКТА является: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52048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