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6.jpg" ContentType="image/jpeg"/>
  <Override PartName="/ppt/media/image27.jpg" ContentType="image/jpeg"/>
  <Override PartName="/ppt/notesSlides/notesSlide4.xml" ContentType="application/vnd.openxmlformats-officedocument.presentationml.notesSlide+xml"/>
  <Override PartName="/ppt/media/image29.jpg" ContentType="image/jpeg"/>
  <Override PartName="/ppt/media/image30.jpg" ContentType="image/jpeg"/>
  <Override PartName="/ppt/notesSlides/notesSlide5.xml" ContentType="application/vnd.openxmlformats-officedocument.presentationml.notesSlide+xml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7" r:id="rId2"/>
  </p:sldMasterIdLst>
  <p:notesMasterIdLst>
    <p:notesMasterId r:id="rId11"/>
  </p:notesMasterIdLst>
  <p:sldIdLst>
    <p:sldId id="256" r:id="rId3"/>
    <p:sldId id="303" r:id="rId4"/>
    <p:sldId id="322" r:id="rId5"/>
    <p:sldId id="306" r:id="rId6"/>
    <p:sldId id="323" r:id="rId7"/>
    <p:sldId id="324" r:id="rId8"/>
    <p:sldId id="325" r:id="rId9"/>
    <p:sldId id="326" r:id="rId10"/>
  </p:sldIdLst>
  <p:sldSz cx="12192000" cy="6858000"/>
  <p:notesSz cx="12192000" cy="6858000"/>
  <p:embeddedFontLst>
    <p:embeddedFont>
      <p:font typeface="Montserrat ExtraBold" panose="020B0604020202020204" charset="-52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673"/>
    <a:srgbClr val="114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842DF-15E4-41B0-9A4F-92A97702923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8D46-B44E-4FDC-BF44-D9F1760DF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3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8D46-B44E-4FDC-BF44-D9F1760DF5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1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8D46-B44E-4FDC-BF44-D9F1760DF52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4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6F2B2-4AA4-2F44-A6EC-12B01E381F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81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6F2B2-4AA4-2F44-A6EC-12B01E381F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2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6F2B2-4AA4-2F44-A6EC-12B01E381F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5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8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8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9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7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8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5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0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6395" y="0"/>
            <a:ext cx="5975604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4458" y="0"/>
            <a:ext cx="627049" cy="68579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7149" y="0"/>
            <a:ext cx="158494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230" y="281955"/>
            <a:ext cx="748283" cy="8733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56C0F-F7AC-6541-B242-27D6A27E4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C13C-D7BE-0645-9D4C-4F8691F4C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69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70615-B488-F349-B9A4-20B79A09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FDC-C06E-564B-92CC-AB25AE98BF27}" type="datetimeFigureOut">
              <a:rPr lang="ru-RU" smtClean="0"/>
              <a:t>12.04.2023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B00A2-354D-2640-B77E-AEB25ACC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54AAD-5B65-3646-84D7-AAF5E29B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60-ECE7-CE44-B7A8-2683762284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7000"/>
    </mc:Choice>
    <mc:Fallback xmlns="">
      <p:transition advClick="0" advTm="5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0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3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940" y="2083053"/>
            <a:ext cx="387794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303" y="1948460"/>
            <a:ext cx="489013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22D-ACBF-4906-AC91-E07103DA993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4888723" y="0"/>
            <a:ext cx="7303276" cy="4276232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0164" y="0"/>
              <a:ext cx="2603118" cy="4980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6157" y="0"/>
              <a:ext cx="1899577" cy="45453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216908"/>
              <a:ext cx="12192000" cy="2641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887698"/>
              <a:ext cx="12191999" cy="10362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041647"/>
              <a:ext cx="12191999" cy="37642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7199" y="4830084"/>
            <a:ext cx="11277600" cy="1534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algn="ctr">
              <a:lnSpc>
                <a:spcPts val="2860"/>
              </a:lnSpc>
              <a:spcBef>
                <a:spcPts val="100"/>
              </a:spcBef>
              <a:tabLst>
                <a:tab pos="2071370" algn="l"/>
              </a:tabLst>
            </a:pPr>
            <a:r>
              <a:rPr lang="ru-RU" sz="3200" spc="60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Муниципальный проект</a:t>
            </a:r>
          </a:p>
          <a:p>
            <a:pPr marL="334010" algn="ctr">
              <a:lnSpc>
                <a:spcPts val="2860"/>
              </a:lnSpc>
              <a:spcBef>
                <a:spcPts val="100"/>
              </a:spcBef>
              <a:tabLst>
                <a:tab pos="2071370" algn="l"/>
              </a:tabLst>
            </a:pPr>
            <a:endParaRPr lang="ru-RU" sz="3200" b="1" spc="60" dirty="0">
              <a:solidFill>
                <a:schemeClr val="bg1"/>
              </a:solidFill>
              <a:latin typeface="Montserrat ExtraBold" panose="00000900000000000000" pitchFamily="2" charset="-52"/>
              <a:cs typeface="Times New Roman" panose="02020603050405020304" pitchFamily="18" charset="0"/>
            </a:endParaRPr>
          </a:p>
          <a:p>
            <a:pPr marL="334010" algn="ctr">
              <a:lnSpc>
                <a:spcPts val="2860"/>
              </a:lnSpc>
              <a:spcBef>
                <a:spcPts val="100"/>
              </a:spcBef>
              <a:tabLst>
                <a:tab pos="2071370" algn="l"/>
              </a:tabLst>
            </a:pPr>
            <a:r>
              <a:rPr lang="ru-RU" sz="32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«Сочи – город возможностей для малого бизнеса»</a:t>
            </a:r>
            <a:endParaRPr lang="ru-RU" sz="2400" spc="60" dirty="0">
              <a:solidFill>
                <a:schemeClr val="bg1"/>
              </a:solidFill>
              <a:latin typeface="Montserrat ExtraBold" panose="00000900000000000000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8684" y="0"/>
            <a:ext cx="6238240" cy="4058920"/>
            <a:chOff x="138684" y="0"/>
            <a:chExt cx="6238240" cy="4058920"/>
          </a:xfrm>
        </p:grpSpPr>
        <p:sp>
          <p:nvSpPr>
            <p:cNvPr id="12" name="object 12"/>
            <p:cNvSpPr/>
            <p:nvPr/>
          </p:nvSpPr>
          <p:spPr>
            <a:xfrm>
              <a:off x="138684" y="0"/>
              <a:ext cx="6238240" cy="4058920"/>
            </a:xfrm>
            <a:custGeom>
              <a:avLst/>
              <a:gdLst/>
              <a:ahLst/>
              <a:cxnLst/>
              <a:rect l="l" t="t" r="r" b="b"/>
              <a:pathLst>
                <a:path w="6238240" h="4058920">
                  <a:moveTo>
                    <a:pt x="6237732" y="0"/>
                  </a:moveTo>
                  <a:lnTo>
                    <a:pt x="0" y="0"/>
                  </a:lnTo>
                  <a:lnTo>
                    <a:pt x="0" y="4058412"/>
                  </a:lnTo>
                  <a:lnTo>
                    <a:pt x="4661281" y="4050665"/>
                  </a:lnTo>
                  <a:lnTo>
                    <a:pt x="623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828" y="182372"/>
              <a:ext cx="837931" cy="104711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5546" y="1469972"/>
            <a:ext cx="5491253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800" b="0" spc="204" dirty="0" smtClean="0">
                <a:solidFill>
                  <a:srgbClr val="09436E"/>
                </a:solidFill>
                <a:latin typeface="Montserrat ExtraBold" panose="00000900000000000000" pitchFamily="2" charset="-52"/>
                <a:cs typeface="Tahoma"/>
              </a:rPr>
              <a:t>Департамент инвестиций и развития малого и среднего предпринимательства</a:t>
            </a:r>
            <a:endParaRPr sz="2800" b="0" spc="150" dirty="0">
              <a:solidFill>
                <a:srgbClr val="09436E"/>
              </a:solidFill>
              <a:latin typeface="Montserrat ExtraBold" panose="00000900000000000000" pitchFamily="2" charset="-52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374389" cy="6858000"/>
            <a:chOff x="0" y="0"/>
            <a:chExt cx="337439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150108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8251" y="0"/>
              <a:ext cx="595744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1716" y="0"/>
              <a:ext cx="158495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227" y="280151"/>
              <a:ext cx="749371" cy="93588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-184001" y="3069037"/>
            <a:ext cx="3180778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334010" algn="ctr">
              <a:lnSpc>
                <a:spcPts val="2860"/>
              </a:lnSpc>
              <a:spcBef>
                <a:spcPts val="100"/>
              </a:spcBef>
              <a:tabLst>
                <a:tab pos="2071370" algn="l"/>
              </a:tabLst>
              <a:defRPr sz="3200" spc="6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 smtClean="0"/>
              <a:t>Параметры проекта</a:t>
            </a:r>
            <a:endParaRPr sz="2800" dirty="0"/>
          </a:p>
        </p:txBody>
      </p:sp>
      <p:sp>
        <p:nvSpPr>
          <p:cNvPr id="21" name="object 3"/>
          <p:cNvSpPr/>
          <p:nvPr/>
        </p:nvSpPr>
        <p:spPr>
          <a:xfrm>
            <a:off x="3427181" y="3532011"/>
            <a:ext cx="6172341" cy="1348792"/>
          </a:xfrm>
          <a:custGeom>
            <a:avLst/>
            <a:gdLst/>
            <a:ahLst/>
            <a:cxnLst/>
            <a:rect l="l" t="t" r="r" b="b"/>
            <a:pathLst>
              <a:path w="8025765" h="2421890">
                <a:moveTo>
                  <a:pt x="8025383" y="0"/>
                </a:moveTo>
                <a:lnTo>
                  <a:pt x="0" y="0"/>
                </a:lnTo>
                <a:lnTo>
                  <a:pt x="0" y="2421636"/>
                </a:lnTo>
                <a:lnTo>
                  <a:pt x="8025383" y="2421636"/>
                </a:lnTo>
                <a:lnTo>
                  <a:pt x="8025383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Соответствует целям национального 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проекта 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«Малое и среднее предпринимательство и поддержка индивидуальной предпринимательской инициативы»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3386186" y="93633"/>
            <a:ext cx="8381926" cy="3317711"/>
          </a:xfrm>
          <a:custGeom>
            <a:avLst/>
            <a:gdLst/>
            <a:ahLst/>
            <a:cxnLst/>
            <a:rect l="l" t="t" r="r" b="b"/>
            <a:pathLst>
              <a:path w="8025765" h="2421890">
                <a:moveTo>
                  <a:pt x="8025383" y="0"/>
                </a:moveTo>
                <a:lnTo>
                  <a:pt x="0" y="0"/>
                </a:lnTo>
                <a:lnTo>
                  <a:pt x="0" y="2421636"/>
                </a:lnTo>
                <a:lnTo>
                  <a:pt x="8025383" y="2421636"/>
                </a:lnTo>
                <a:lnTo>
                  <a:pt x="8025383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20"/>
          <p:cNvSpPr txBox="1"/>
          <p:nvPr/>
        </p:nvSpPr>
        <p:spPr>
          <a:xfrm>
            <a:off x="4142413" y="528711"/>
            <a:ext cx="742422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Расширение доступа к реализуемым мерам государственной поддержки, через инфраструктуру поддержки предпринимательства. </a:t>
            </a:r>
            <a:endParaRPr lang="ru-RU" sz="16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5" name="object 25"/>
          <p:cNvSpPr/>
          <p:nvPr/>
        </p:nvSpPr>
        <p:spPr>
          <a:xfrm>
            <a:off x="8107304" y="5540181"/>
            <a:ext cx="2148841" cy="1096010"/>
          </a:xfrm>
          <a:custGeom>
            <a:avLst/>
            <a:gdLst/>
            <a:ahLst/>
            <a:cxnLst/>
            <a:rect l="l" t="t" r="r" b="b"/>
            <a:pathLst>
              <a:path w="2148840" h="1096010">
                <a:moveTo>
                  <a:pt x="2148840" y="0"/>
                </a:moveTo>
                <a:lnTo>
                  <a:pt x="0" y="0"/>
                </a:lnTo>
                <a:lnTo>
                  <a:pt x="0" y="1095755"/>
                </a:lnTo>
                <a:lnTo>
                  <a:pt x="2148840" y="1095755"/>
                </a:lnTo>
                <a:lnTo>
                  <a:pt x="2148840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495"/>
              </a:spcBef>
            </a:pPr>
            <a:r>
              <a:rPr lang="ru-RU" sz="32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2023</a:t>
            </a: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год</a:t>
            </a:r>
          </a:p>
        </p:txBody>
      </p:sp>
      <p:sp>
        <p:nvSpPr>
          <p:cNvPr id="16" name="object 30"/>
          <p:cNvSpPr txBox="1"/>
          <p:nvPr/>
        </p:nvSpPr>
        <p:spPr>
          <a:xfrm>
            <a:off x="8805475" y="5150596"/>
            <a:ext cx="28593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Срок реализации</a:t>
            </a:r>
            <a:endParaRPr sz="20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25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7304" y="4921924"/>
            <a:ext cx="562929" cy="562928"/>
          </a:xfrm>
          <a:prstGeom prst="rect">
            <a:avLst/>
          </a:prstGeom>
        </p:spPr>
      </p:pic>
      <p:sp>
        <p:nvSpPr>
          <p:cNvPr id="26" name="object 25"/>
          <p:cNvSpPr/>
          <p:nvPr/>
        </p:nvSpPr>
        <p:spPr>
          <a:xfrm>
            <a:off x="4711292" y="5540181"/>
            <a:ext cx="2105929" cy="1096010"/>
          </a:xfrm>
          <a:custGeom>
            <a:avLst/>
            <a:gdLst/>
            <a:ahLst/>
            <a:cxnLst/>
            <a:rect l="l" t="t" r="r" b="b"/>
            <a:pathLst>
              <a:path w="2148840" h="1096010">
                <a:moveTo>
                  <a:pt x="2148840" y="0"/>
                </a:moveTo>
                <a:lnTo>
                  <a:pt x="0" y="0"/>
                </a:lnTo>
                <a:lnTo>
                  <a:pt x="0" y="1095755"/>
                </a:lnTo>
                <a:lnTo>
                  <a:pt x="2148840" y="1095755"/>
                </a:lnTo>
                <a:lnTo>
                  <a:pt x="2148840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0"/>
          <p:cNvSpPr txBox="1"/>
          <p:nvPr/>
        </p:nvSpPr>
        <p:spPr>
          <a:xfrm>
            <a:off x="4983348" y="5144531"/>
            <a:ext cx="20250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Бюджет</a:t>
            </a:r>
            <a:endParaRPr sz="20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4582687" y="5437176"/>
            <a:ext cx="2079138" cy="103810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10,12</a:t>
            </a:r>
            <a:endParaRPr lang="ru-RU" sz="3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  <a:p>
            <a:pPr marL="53975" algn="ctr">
              <a:lnSpc>
                <a:spcPct val="100000"/>
              </a:lnSpc>
              <a:spcBef>
                <a:spcPts val="550"/>
              </a:spcBef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млн. рублей</a:t>
            </a:r>
            <a:endParaRPr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7" name="object 30">
            <a:extLst>
              <a:ext uri="{FF2B5EF4-FFF2-40B4-BE49-F238E27FC236}">
                <a16:creationId xmlns:a16="http://schemas.microsoft.com/office/drawing/2014/main" id="{EF64F2A0-0567-D3A7-4F8C-2AF18DA0F2E8}"/>
              </a:ext>
            </a:extLst>
          </p:cNvPr>
          <p:cNvSpPr txBox="1"/>
          <p:nvPr/>
        </p:nvSpPr>
        <p:spPr>
          <a:xfrm>
            <a:off x="6842022" y="225220"/>
            <a:ext cx="2025013" cy="3206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Цель проекта</a:t>
            </a:r>
            <a:endParaRPr sz="20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02AFA1-3083-7F4C-45DD-9C3BD1F61F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92" y="4920354"/>
            <a:ext cx="601991" cy="6019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DB4014-BC41-53FE-31BA-9F1F7292AEA3}"/>
              </a:ext>
            </a:extLst>
          </p:cNvPr>
          <p:cNvSpPr txBox="1"/>
          <p:nvPr/>
        </p:nvSpPr>
        <p:spPr>
          <a:xfrm>
            <a:off x="3846270" y="2184728"/>
            <a:ext cx="781858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Развитие инфраструктуры </a:t>
            </a:r>
            <a:r>
              <a:rPr lang="ru-RU" dirty="0" smtClean="0"/>
              <a:t>поддержки МСП:</a:t>
            </a:r>
            <a:endParaRPr lang="ru-RU" dirty="0"/>
          </a:p>
          <a:p>
            <a:r>
              <a:rPr lang="ru-RU" dirty="0" smtClean="0"/>
              <a:t>1) Центр </a:t>
            </a:r>
            <a:r>
              <a:rPr lang="ru-RU" dirty="0"/>
              <a:t>поддержки </a:t>
            </a:r>
            <a:r>
              <a:rPr lang="ru-RU" dirty="0" smtClean="0"/>
              <a:t>предпринимательства;</a:t>
            </a:r>
            <a:endParaRPr lang="ru-RU" dirty="0"/>
          </a:p>
          <a:p>
            <a:r>
              <a:rPr lang="ru-RU" dirty="0" smtClean="0"/>
              <a:t>2) Муниципальный коворкинг-центр; </a:t>
            </a:r>
            <a:endParaRPr lang="ru-RU" dirty="0"/>
          </a:p>
          <a:p>
            <a:r>
              <a:rPr lang="ru-RU" dirty="0" smtClean="0"/>
              <a:t>3) Образовательный </a:t>
            </a:r>
            <a:r>
              <a:rPr lang="ru-RU" dirty="0"/>
              <a:t>центр для </a:t>
            </a:r>
            <a:r>
              <a:rPr lang="ru-RU" dirty="0" smtClean="0"/>
              <a:t>предпринимателей.</a:t>
            </a:r>
            <a:endParaRPr lang="ru-RU" dirty="0"/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246AE862-02F1-F05D-6F4C-13DB0DBA224D}"/>
              </a:ext>
            </a:extLst>
          </p:cNvPr>
          <p:cNvSpPr txBox="1"/>
          <p:nvPr/>
        </p:nvSpPr>
        <p:spPr>
          <a:xfrm>
            <a:off x="6205441" y="1760003"/>
            <a:ext cx="3063978" cy="3206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Результат проекта</a:t>
            </a:r>
            <a:endParaRPr sz="20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FA97744-2566-C466-5B33-FCE09D3D0A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144" y="3486393"/>
            <a:ext cx="1523616" cy="11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4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8CA2199-FD47-64B3-2D94-2B8E84C4D637}"/>
              </a:ext>
            </a:extLst>
          </p:cNvPr>
          <p:cNvSpPr/>
          <p:nvPr/>
        </p:nvSpPr>
        <p:spPr>
          <a:xfrm>
            <a:off x="3200400" y="1173036"/>
            <a:ext cx="8991600" cy="1722564"/>
          </a:xfrm>
          <a:prstGeom prst="rect">
            <a:avLst/>
          </a:prstGeom>
          <a:solidFill>
            <a:srgbClr val="09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/>
          <p:cNvSpPr/>
          <p:nvPr/>
        </p:nvSpPr>
        <p:spPr>
          <a:xfrm>
            <a:off x="3768845" y="173995"/>
            <a:ext cx="8131628" cy="8071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24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Обоснование важности реализации проекта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548410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0786" y="4"/>
            <a:ext cx="578479" cy="6857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6124" y="-2"/>
            <a:ext cx="153902" cy="68579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527" y="280151"/>
            <a:ext cx="727654" cy="935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99EAAC-E6AD-ABFA-1CC2-D76ECB49BDCD}"/>
              </a:ext>
            </a:extLst>
          </p:cNvPr>
          <p:cNvSpPr txBox="1"/>
          <p:nvPr/>
        </p:nvSpPr>
        <p:spPr>
          <a:xfrm>
            <a:off x="4114800" y="1430773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rPr>
              <a:t>Проект направлен на достижение национальной цели из Указа Президента Российской Федерации от 21 июля 2020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rPr>
              <a:t>года в сфере малого и среднего предпринимательства</a:t>
            </a:r>
            <a:endParaRPr lang="ru-RU" sz="1800" dirty="0">
              <a:solidFill>
                <a:schemeClr val="bg1"/>
              </a:solidFill>
              <a:effectLst/>
              <a:latin typeface="Montserrat ExtraBold" panose="00000900000000000000" pitchFamily="2" charset="-52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rPr>
              <a:t>№ 474 «О национальных целях развития Российской Федерации на период до 2030 год»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1A1BB-3EF9-5878-D61A-A27F71D63A27}"/>
              </a:ext>
            </a:extLst>
          </p:cNvPr>
          <p:cNvSpPr txBox="1"/>
          <p:nvPr/>
        </p:nvSpPr>
        <p:spPr>
          <a:xfrm>
            <a:off x="4060371" y="3428997"/>
            <a:ext cx="8131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094673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defRPr>
            </a:lvl1pPr>
          </a:lstStyle>
          <a:p>
            <a:r>
              <a:rPr lang="ru-RU" dirty="0" smtClean="0"/>
              <a:t>Формирование инфраструктуры поддержки малого и среднего предпринимательства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D8177-38DD-F857-BAFF-0A7708D00DCF}"/>
              </a:ext>
            </a:extLst>
          </p:cNvPr>
          <p:cNvSpPr txBox="1"/>
          <p:nvPr/>
        </p:nvSpPr>
        <p:spPr>
          <a:xfrm>
            <a:off x="4056110" y="4519923"/>
            <a:ext cx="8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094673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defRPr>
            </a:lvl1pPr>
          </a:lstStyle>
          <a:p>
            <a:r>
              <a:rPr lang="ru-RU" dirty="0" smtClean="0"/>
              <a:t>Повышение информированности бизнеса о действующих мерах государственной поддержки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0F0BA8-BF9B-A372-327D-A75756ED97A0}"/>
              </a:ext>
            </a:extLst>
          </p:cNvPr>
          <p:cNvSpPr txBox="1"/>
          <p:nvPr/>
        </p:nvSpPr>
        <p:spPr>
          <a:xfrm>
            <a:off x="4060370" y="5770130"/>
            <a:ext cx="868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094673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defRPr>
            </a:lvl1pPr>
          </a:lstStyle>
          <a:p>
            <a:r>
              <a:rPr lang="ru-RU" dirty="0" smtClean="0"/>
              <a:t>Оказание</a:t>
            </a:r>
            <a:r>
              <a:rPr lang="ru-RU" dirty="0" smtClean="0"/>
              <a:t> поддержки местным товаропроизводителям</a:t>
            </a:r>
            <a:endParaRPr 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DB5ACB-63A1-960F-512F-B988E91592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15" y="1573385"/>
            <a:ext cx="830695" cy="8306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408" y="3340195"/>
            <a:ext cx="1202133" cy="8201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67" y="4474671"/>
            <a:ext cx="1175171" cy="772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32" y="5419014"/>
            <a:ext cx="1071563" cy="10715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1527" y="2743200"/>
            <a:ext cx="2226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Задачи проекта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6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193916-473A-01A6-5B7A-D2DA62603208}"/>
              </a:ext>
            </a:extLst>
          </p:cNvPr>
          <p:cNvSpPr/>
          <p:nvPr/>
        </p:nvSpPr>
        <p:spPr>
          <a:xfrm>
            <a:off x="7165293" y="1000061"/>
            <a:ext cx="4825942" cy="974611"/>
          </a:xfrm>
          <a:prstGeom prst="rect">
            <a:avLst/>
          </a:prstGeom>
          <a:solidFill>
            <a:srgbClr val="09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2C717-BB62-CBE3-9516-72C76548E939}"/>
              </a:ext>
            </a:extLst>
          </p:cNvPr>
          <p:cNvSpPr/>
          <p:nvPr/>
        </p:nvSpPr>
        <p:spPr>
          <a:xfrm>
            <a:off x="2223840" y="1000061"/>
            <a:ext cx="4591812" cy="974611"/>
          </a:xfrm>
          <a:prstGeom prst="rect">
            <a:avLst/>
          </a:prstGeom>
          <a:solidFill>
            <a:srgbClr val="09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65294" y="3556942"/>
            <a:ext cx="4825941" cy="16199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65295" y="2252959"/>
            <a:ext cx="4826683" cy="1127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1494109" y="3323201"/>
            <a:ext cx="6858000" cy="211598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6200000" flipV="1">
            <a:off x="-2500887" y="2500883"/>
            <a:ext cx="6858001" cy="185623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F9BD9F2-DF4A-DC09-2C49-82663FD1A5C9}"/>
              </a:ext>
            </a:extLst>
          </p:cNvPr>
          <p:cNvSpPr/>
          <p:nvPr/>
        </p:nvSpPr>
        <p:spPr>
          <a:xfrm>
            <a:off x="8975640" y="113734"/>
            <a:ext cx="3101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 </a:t>
            </a:r>
          </a:p>
          <a:p>
            <a:pPr algn="ctr"/>
            <a:endParaRPr lang="ru-RU" sz="11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2575564" y="1375663"/>
            <a:ext cx="3794679" cy="3099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280"/>
              </a:lnSpc>
              <a:tabLst>
                <a:tab pos="612775" algn="l"/>
                <a:tab pos="2322830" algn="l"/>
                <a:tab pos="4048125" algn="l"/>
              </a:tabLst>
            </a:pPr>
            <a:r>
              <a:rPr lang="ru-RU" sz="28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Вероятные риски</a:t>
            </a:r>
          </a:p>
        </p:txBody>
      </p:sp>
      <p:sp>
        <p:nvSpPr>
          <p:cNvPr id="29" name="object 15"/>
          <p:cNvSpPr txBox="1">
            <a:spLocks/>
          </p:cNvSpPr>
          <p:nvPr/>
        </p:nvSpPr>
        <p:spPr>
          <a:xfrm>
            <a:off x="2605111" y="225722"/>
            <a:ext cx="9068576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12700">
              <a:lnSpc>
                <a:spcPct val="100000"/>
              </a:lnSpc>
              <a:spcBef>
                <a:spcPts val="95"/>
              </a:spcBef>
            </a:pPr>
            <a:r>
              <a:rPr lang="ru-RU" sz="32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Вероятные риски</a:t>
            </a:r>
          </a:p>
        </p:txBody>
      </p:sp>
      <p:sp>
        <p:nvSpPr>
          <p:cNvPr id="35" name="object 11"/>
          <p:cNvSpPr txBox="1"/>
          <p:nvPr/>
        </p:nvSpPr>
        <p:spPr>
          <a:xfrm>
            <a:off x="6487729" y="1020826"/>
            <a:ext cx="6155915" cy="888064"/>
          </a:xfrm>
          <a:prstGeom prst="rect">
            <a:avLst/>
          </a:prstGeom>
          <a:noFill/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tabLst>
                <a:tab pos="2355215" algn="l"/>
                <a:tab pos="3071495" algn="l"/>
                <a:tab pos="4358005" algn="l"/>
              </a:tabLst>
            </a:pPr>
            <a:r>
              <a:rPr lang="ru-RU" sz="28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Мероприятия 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  <a:tabLst>
                <a:tab pos="2355215" algn="l"/>
                <a:tab pos="3071495" algn="l"/>
                <a:tab pos="4358005" algn="l"/>
              </a:tabLst>
            </a:pPr>
            <a:r>
              <a:rPr lang="ru-RU" sz="28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по реагированию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53794" y="5410514"/>
            <a:ext cx="4660752" cy="1201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53793" y="3556942"/>
            <a:ext cx="4649160" cy="1669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59555" y="2252959"/>
            <a:ext cx="4643397" cy="1120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2" name="object 15"/>
          <p:cNvSpPr txBox="1">
            <a:spLocks/>
          </p:cNvSpPr>
          <p:nvPr/>
        </p:nvSpPr>
        <p:spPr>
          <a:xfrm>
            <a:off x="2187939" y="2525431"/>
            <a:ext cx="461501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spcBef>
                <a:spcPts val="95"/>
              </a:spcBef>
            </a:pPr>
            <a:r>
              <a:rPr lang="ru-RU" sz="18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Отсутствие необходимого финансирования мероприятий</a:t>
            </a:r>
            <a:endParaRPr lang="ru-RU" sz="18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2286000" y="3570283"/>
            <a:ext cx="4419599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spcBef>
                <a:spcPts val="95"/>
              </a:spcBef>
            </a:pPr>
            <a:r>
              <a:rPr lang="ru-RU" sz="18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Отсутствие объектов нестационарной торговли для предоставления в пользование субъектам МСП, являющимися местными товаропроизводителями </a:t>
            </a:r>
            <a:endParaRPr lang="ru-RU" sz="18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4" name="object 15"/>
          <p:cNvSpPr txBox="1">
            <a:spLocks/>
          </p:cNvSpPr>
          <p:nvPr/>
        </p:nvSpPr>
        <p:spPr>
          <a:xfrm>
            <a:off x="2083354" y="5431312"/>
            <a:ext cx="4719598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spcBef>
                <a:spcPts val="95"/>
              </a:spcBef>
            </a:pPr>
            <a:r>
              <a:rPr lang="ru-RU" sz="18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Отсутствие подходящих объектов муниципального имущества для дополнения перечня муниципального имущества</a:t>
            </a:r>
            <a:endParaRPr lang="ru-RU" sz="18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8" name="object 15"/>
          <p:cNvSpPr txBox="1">
            <a:spLocks/>
          </p:cNvSpPr>
          <p:nvPr/>
        </p:nvSpPr>
        <p:spPr>
          <a:xfrm>
            <a:off x="7239472" y="2574611"/>
            <a:ext cx="4804642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spcBef>
                <a:spcPts val="95"/>
              </a:spcBef>
            </a:pPr>
            <a:r>
              <a:rPr lang="ru-RU" sz="1700" b="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Поиск альтернативных источников финансирования мероприятия</a:t>
            </a:r>
            <a:endParaRPr lang="ru-RU" sz="1700" b="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39399" y="5410514"/>
            <a:ext cx="4852576" cy="1203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46" name="object 15"/>
          <p:cNvSpPr txBox="1">
            <a:spLocks/>
          </p:cNvSpPr>
          <p:nvPr/>
        </p:nvSpPr>
        <p:spPr>
          <a:xfrm>
            <a:off x="7165294" y="3992513"/>
            <a:ext cx="4825941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spcBef>
                <a:spcPts val="95"/>
              </a:spcBef>
            </a:pPr>
            <a:r>
              <a:rPr lang="ru-RU" sz="18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Поиск альтернативных объектов для предоставления товаропроизводителям</a:t>
            </a:r>
            <a:endParaRPr lang="ru-RU" sz="18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70323" y="5391236"/>
            <a:ext cx="4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spcBef>
                <a:spcPts val="95"/>
              </a:spcBef>
            </a:pPr>
            <a:r>
              <a:rPr lang="ru-RU" dirty="0">
                <a:solidFill>
                  <a:srgbClr val="094673"/>
                </a:solidFill>
                <a:latin typeface="Montserrat ExtraBold" panose="00000900000000000000" pitchFamily="2" charset="-52"/>
              </a:rPr>
              <a:t>Рассмотрение возможности использования невостребованных объектов муниципального имущества</a:t>
            </a:r>
            <a:endParaRPr lang="ru-RU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5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7000"/>
    </mc:Choice>
    <mc:Fallback xmlns="">
      <p:transition advClick="0" advTm="5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2" y="82469"/>
            <a:ext cx="5345632" cy="3006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34" y="3113897"/>
            <a:ext cx="5621778" cy="3744104"/>
          </a:xfrm>
          <a:prstGeom prst="rect">
            <a:avLst/>
          </a:prstGeom>
        </p:spPr>
      </p:pic>
      <p:sp>
        <p:nvSpPr>
          <p:cNvPr id="2" name="Прямоугольник 13"/>
          <p:cNvSpPr/>
          <p:nvPr/>
        </p:nvSpPr>
        <p:spPr>
          <a:xfrm rot="10800000" flipH="1">
            <a:off x="0" y="0"/>
            <a:ext cx="7953376" cy="6858000"/>
          </a:xfrm>
          <a:custGeom>
            <a:avLst/>
            <a:gdLst>
              <a:gd name="connsiteX0" fmla="*/ 0 w 6478814"/>
              <a:gd name="connsiteY0" fmla="*/ 0 h 6858000"/>
              <a:gd name="connsiteX1" fmla="*/ 64788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  <a:gd name="connsiteX0" fmla="*/ 0 w 6478814"/>
              <a:gd name="connsiteY0" fmla="*/ 0 h 6858000"/>
              <a:gd name="connsiteX1" fmla="*/ 36721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  <a:gd name="connsiteX0" fmla="*/ 0 w 6478814"/>
              <a:gd name="connsiteY0" fmla="*/ 0 h 6858000"/>
              <a:gd name="connsiteX1" fmla="*/ 45484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8814" h="6858000">
                <a:moveTo>
                  <a:pt x="0" y="0"/>
                </a:moveTo>
                <a:lnTo>
                  <a:pt x="4548414" y="0"/>
                </a:lnTo>
                <a:lnTo>
                  <a:pt x="647881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 rot="10800000" flipV="1">
            <a:off x="10277249" y="1"/>
            <a:ext cx="1914751" cy="6858000"/>
          </a:xfrm>
          <a:prstGeom prst="rtTriangle">
            <a:avLst/>
          </a:prstGeom>
          <a:blipFill dpi="0" rotWithShape="1">
            <a:blip r:embed="rId5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349819" flipH="1" flipV="1">
            <a:off x="3169919" y="3372549"/>
            <a:ext cx="7303868" cy="153487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22;p4"/>
          <p:cNvSpPr txBox="1">
            <a:spLocks noGrp="1"/>
          </p:cNvSpPr>
          <p:nvPr>
            <p:ph type="title"/>
          </p:nvPr>
        </p:nvSpPr>
        <p:spPr>
          <a:xfrm>
            <a:off x="1100552" y="282283"/>
            <a:ext cx="6058636" cy="127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cap="all" baseline="0">
                <a:solidFill>
                  <a:schemeClr val="bg1"/>
                </a:solidFill>
                <a:latin typeface="Montserrat Black" panose="00000A00000000000000" pitchFamily="2" charset="-52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/>
            <a:r>
              <a:rPr lang="ru-RU" sz="2400" dirty="0" smtClean="0"/>
              <a:t>Функционирование </a:t>
            </a:r>
            <a:r>
              <a:rPr lang="ru-RU" sz="2400" dirty="0" smtClean="0"/>
              <a:t>коворкинг-центра</a:t>
            </a:r>
            <a:endParaRPr lang="ru-RU" sz="1800" b="0" kern="0" dirty="0">
              <a:ea typeface="Roboto Black" panose="020B060402020202020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142250" flipH="1" flipV="1">
            <a:off x="7686749" y="3363687"/>
            <a:ext cx="7158126" cy="150424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BA2586-BB4C-2C26-F617-40CDFA130197}"/>
              </a:ext>
            </a:extLst>
          </p:cNvPr>
          <p:cNvSpPr txBox="1"/>
          <p:nvPr/>
        </p:nvSpPr>
        <p:spPr>
          <a:xfrm>
            <a:off x="737975" y="1856490"/>
            <a:ext cx="48430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Открытие коворкинг-центра при партнерстве с центром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«Мой бизнес»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25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 бесплатных мест для предпринимателей в коворкинг-центре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prstClr val="white"/>
              </a:solidFill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 акселерационных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 программ для бизнеса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4411" y="282283"/>
            <a:ext cx="382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партнерстве: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01" y="3464382"/>
            <a:ext cx="5115673" cy="3404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06" y="0"/>
            <a:ext cx="5286194" cy="3524129"/>
          </a:xfrm>
          <a:prstGeom prst="rect">
            <a:avLst/>
          </a:prstGeom>
        </p:spPr>
      </p:pic>
      <p:sp>
        <p:nvSpPr>
          <p:cNvPr id="2" name="Прямоугольник 13"/>
          <p:cNvSpPr/>
          <p:nvPr/>
        </p:nvSpPr>
        <p:spPr>
          <a:xfrm rot="10800000" flipH="1">
            <a:off x="0" y="0"/>
            <a:ext cx="7953376" cy="6858000"/>
          </a:xfrm>
          <a:custGeom>
            <a:avLst/>
            <a:gdLst>
              <a:gd name="connsiteX0" fmla="*/ 0 w 6478814"/>
              <a:gd name="connsiteY0" fmla="*/ 0 h 6858000"/>
              <a:gd name="connsiteX1" fmla="*/ 64788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  <a:gd name="connsiteX0" fmla="*/ 0 w 6478814"/>
              <a:gd name="connsiteY0" fmla="*/ 0 h 6858000"/>
              <a:gd name="connsiteX1" fmla="*/ 36721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  <a:gd name="connsiteX0" fmla="*/ 0 w 6478814"/>
              <a:gd name="connsiteY0" fmla="*/ 0 h 6858000"/>
              <a:gd name="connsiteX1" fmla="*/ 45484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8814" h="6858000">
                <a:moveTo>
                  <a:pt x="0" y="0"/>
                </a:moveTo>
                <a:lnTo>
                  <a:pt x="4548414" y="0"/>
                </a:lnTo>
                <a:lnTo>
                  <a:pt x="647881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 rot="10800000" flipV="1">
            <a:off x="10277249" y="1"/>
            <a:ext cx="1914751" cy="6858000"/>
          </a:xfrm>
          <a:prstGeom prst="rtTriangle">
            <a:avLst/>
          </a:prstGeom>
          <a:blipFill dpi="0" rotWithShape="1">
            <a:blip r:embed="rId5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349819" flipH="1" flipV="1">
            <a:off x="3169919" y="3372549"/>
            <a:ext cx="7303868" cy="153487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22;p4"/>
          <p:cNvSpPr txBox="1">
            <a:spLocks noGrp="1"/>
          </p:cNvSpPr>
          <p:nvPr>
            <p:ph type="title"/>
          </p:nvPr>
        </p:nvSpPr>
        <p:spPr>
          <a:xfrm>
            <a:off x="1185941" y="279373"/>
            <a:ext cx="6058636" cy="127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cap="all" baseline="0">
                <a:solidFill>
                  <a:schemeClr val="bg1"/>
                </a:solidFill>
                <a:latin typeface="Montserrat Black" panose="00000A00000000000000" pitchFamily="2" charset="-52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z="2400" dirty="0" smtClean="0"/>
              <a:t>Расширение действующей инфраструктуры поддержки</a:t>
            </a:r>
            <a:endParaRPr lang="ru-RU" sz="1800" b="0" kern="0" dirty="0">
              <a:ea typeface="Roboto Black" panose="020B060402020202020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142250" flipH="1" flipV="1">
            <a:off x="7686749" y="3363687"/>
            <a:ext cx="7158126" cy="150424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BA2586-BB4C-2C26-F617-40CDFA130197}"/>
              </a:ext>
            </a:extLst>
          </p:cNvPr>
          <p:cNvSpPr txBox="1"/>
          <p:nvPr/>
        </p:nvSpPr>
        <p:spPr>
          <a:xfrm>
            <a:off x="792935" y="1836321"/>
            <a:ext cx="48909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Увеличение количества консультационных услуг и семинаров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630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 услуг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prstClr val="white"/>
              </a:solidFill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Обучение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 специальностям: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Администратор сферы услуг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Кейтеринг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Товаровед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Бариста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Управление персоналом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Хостес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Технология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разработки меню бара/карты вин</a:t>
            </a:r>
          </a:p>
        </p:txBody>
      </p:sp>
    </p:spTree>
    <p:extLst>
      <p:ext uri="{BB962C8B-B14F-4D97-AF65-F5344CB8AC3E}">
        <p14:creationId xmlns:p14="http://schemas.microsoft.com/office/powerpoint/2010/main" val="28437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51" y="3128564"/>
            <a:ext cx="5508549" cy="3729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88" y="-63499"/>
            <a:ext cx="5137191" cy="3742944"/>
          </a:xfrm>
          <a:prstGeom prst="rect">
            <a:avLst/>
          </a:prstGeom>
        </p:spPr>
      </p:pic>
      <p:sp>
        <p:nvSpPr>
          <p:cNvPr id="2" name="Прямоугольник 13"/>
          <p:cNvSpPr/>
          <p:nvPr/>
        </p:nvSpPr>
        <p:spPr>
          <a:xfrm rot="10800000" flipH="1">
            <a:off x="0" y="0"/>
            <a:ext cx="7953376" cy="6858000"/>
          </a:xfrm>
          <a:custGeom>
            <a:avLst/>
            <a:gdLst>
              <a:gd name="connsiteX0" fmla="*/ 0 w 6478814"/>
              <a:gd name="connsiteY0" fmla="*/ 0 h 6858000"/>
              <a:gd name="connsiteX1" fmla="*/ 64788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  <a:gd name="connsiteX0" fmla="*/ 0 w 6478814"/>
              <a:gd name="connsiteY0" fmla="*/ 0 h 6858000"/>
              <a:gd name="connsiteX1" fmla="*/ 36721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  <a:gd name="connsiteX0" fmla="*/ 0 w 6478814"/>
              <a:gd name="connsiteY0" fmla="*/ 0 h 6858000"/>
              <a:gd name="connsiteX1" fmla="*/ 4548414 w 6478814"/>
              <a:gd name="connsiteY1" fmla="*/ 0 h 6858000"/>
              <a:gd name="connsiteX2" fmla="*/ 6478814 w 6478814"/>
              <a:gd name="connsiteY2" fmla="*/ 6858000 h 6858000"/>
              <a:gd name="connsiteX3" fmla="*/ 0 w 6478814"/>
              <a:gd name="connsiteY3" fmla="*/ 6858000 h 6858000"/>
              <a:gd name="connsiteX4" fmla="*/ 0 w 647881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8814" h="6858000">
                <a:moveTo>
                  <a:pt x="0" y="0"/>
                </a:moveTo>
                <a:lnTo>
                  <a:pt x="4548414" y="0"/>
                </a:lnTo>
                <a:lnTo>
                  <a:pt x="647881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 rot="10800000" flipV="1">
            <a:off x="10277249" y="1"/>
            <a:ext cx="1914751" cy="6858000"/>
          </a:xfrm>
          <a:prstGeom prst="rtTriangle">
            <a:avLst/>
          </a:prstGeom>
          <a:blipFill dpi="0" rotWithShape="1">
            <a:blip r:embed="rId5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349819" flipH="1" flipV="1">
            <a:off x="3169919" y="3372549"/>
            <a:ext cx="7303868" cy="153487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22;p4"/>
          <p:cNvSpPr txBox="1">
            <a:spLocks noGrp="1"/>
          </p:cNvSpPr>
          <p:nvPr>
            <p:ph type="title"/>
          </p:nvPr>
        </p:nvSpPr>
        <p:spPr>
          <a:xfrm>
            <a:off x="1185941" y="279373"/>
            <a:ext cx="6058636" cy="127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cap="all" baseline="0">
                <a:solidFill>
                  <a:schemeClr val="bg1"/>
                </a:solidFill>
                <a:latin typeface="Montserrat Black" panose="00000A00000000000000" pitchFamily="2" charset="-52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z="2400" dirty="0" smtClean="0"/>
              <a:t>Проведение тематических мероприятий для бизнеса</a:t>
            </a:r>
            <a:endParaRPr lang="ru-RU" sz="1800" b="0" kern="0" dirty="0">
              <a:ea typeface="Roboto Black" panose="020B060402020202020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142250" flipH="1" flipV="1">
            <a:off x="7686749" y="3363687"/>
            <a:ext cx="7158126" cy="150424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BA2586-BB4C-2C26-F617-40CDFA130197}"/>
              </a:ext>
            </a:extLst>
          </p:cNvPr>
          <p:cNvSpPr txBox="1"/>
          <p:nvPr/>
        </p:nvSpPr>
        <p:spPr>
          <a:xfrm>
            <a:off x="453097" y="1955799"/>
            <a:ext cx="48909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дня Российского предпринимателя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по тематике «Местный товаропроизводитель»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prstClr val="white"/>
              </a:solidFill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Организация конференции для </a:t>
            </a:r>
            <a:r>
              <a:rPr lang="ru-RU" sz="2000" b="1" dirty="0" smtClean="0">
                <a:solidFill>
                  <a:srgbClr val="FF0000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социальных предпринимателей </a:t>
            </a:r>
            <a:r>
              <a:rPr lang="ru-RU" sz="2000" b="1" dirty="0" smtClean="0">
                <a:solidFill>
                  <a:prstClr val="white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и социально незащищённых категорий граждан в бизнесе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Подведение итогов акселерационных программ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на межрегиональном </a:t>
            </a:r>
            <a:endParaRPr lang="en-US" sz="2000" b="1" dirty="0" smtClean="0">
              <a:solidFill>
                <a:prstClr val="white"/>
              </a:solidFill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Форуме </a:t>
            </a:r>
            <a:r>
              <a:rPr lang="ru-RU" sz="2000" b="1" dirty="0" smtClean="0">
                <a:solidFill>
                  <a:srgbClr val="FF0000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«</a:t>
            </a:r>
            <a:r>
              <a:rPr lang="en-US" sz="2000" b="1" dirty="0" smtClean="0">
                <a:solidFill>
                  <a:srgbClr val="FF0000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Sochi Startup 2023</a:t>
            </a:r>
            <a:r>
              <a:rPr lang="ru-RU" sz="2000" b="1" dirty="0" smtClean="0">
                <a:solidFill>
                  <a:srgbClr val="FF0000"/>
                </a:solidFill>
                <a:latin typeface="Montserrat Black" panose="020B0604020202020204" charset="-52"/>
                <a:ea typeface="Roboto Light" panose="02000000000000000000" pitchFamily="2" charset="0"/>
                <a:cs typeface="Times New Roman" panose="02020603050405020304" pitchFamily="18" charset="0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20B0604020202020204" charset="-52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/>
          <p:cNvSpPr/>
          <p:nvPr/>
        </p:nvSpPr>
        <p:spPr>
          <a:xfrm>
            <a:off x="2518233" y="220017"/>
            <a:ext cx="8131628" cy="8071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4673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+mn-cs"/>
              </a:rPr>
              <a:t>Достигнутые результаты проекта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94673"/>
              </a:solidFill>
              <a:effectLst/>
              <a:uLnTx/>
              <a:uFillTx/>
              <a:latin typeface="Montserrat ExtraBold" panose="00000900000000000000" pitchFamily="2" charset="-52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548410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0786" y="4"/>
            <a:ext cx="578479" cy="6857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6124" y="-2"/>
            <a:ext cx="153902" cy="68579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527" y="280151"/>
            <a:ext cx="727654" cy="9358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F1A1BB-3EF9-5878-D61A-A27F71D63A27}"/>
              </a:ext>
            </a:extLst>
          </p:cNvPr>
          <p:cNvSpPr txBox="1"/>
          <p:nvPr/>
        </p:nvSpPr>
        <p:spPr>
          <a:xfrm>
            <a:off x="3276600" y="1405007"/>
            <a:ext cx="8131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094673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Увеличение </a:t>
            </a:r>
            <a:r>
              <a:rPr lang="ru-RU" dirty="0"/>
              <a:t>численности занятых в сфере малого и среднего </a:t>
            </a:r>
            <a:r>
              <a:rPr lang="ru-RU" dirty="0" smtClean="0"/>
              <a:t>предпринимательства до </a:t>
            </a:r>
            <a:r>
              <a:rPr lang="ru-RU" dirty="0" smtClean="0">
                <a:solidFill>
                  <a:srgbClr val="FF0000"/>
                </a:solidFill>
              </a:rPr>
              <a:t>88,0</a:t>
            </a:r>
            <a:r>
              <a:rPr lang="ru-RU" dirty="0" smtClean="0"/>
              <a:t> тыс. человек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94673"/>
              </a:solidFill>
              <a:effectLst/>
              <a:uLnTx/>
              <a:uFillTx/>
              <a:latin typeface="Montserrat ExtraBold" panose="00000900000000000000" pitchFamily="2" charset="-5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D8177-38DD-F857-BAFF-0A7708D00DCF}"/>
              </a:ext>
            </a:extLst>
          </p:cNvPr>
          <p:cNvSpPr txBox="1"/>
          <p:nvPr/>
        </p:nvSpPr>
        <p:spPr>
          <a:xfrm>
            <a:off x="3280189" y="2554357"/>
            <a:ext cx="800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094673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4673"/>
                </a:solidFill>
                <a:effectLst/>
                <a:uLnTx/>
                <a:uFillTx/>
                <a:latin typeface="Montserrat ExtraBold" panose="00000900000000000000" pitchFamily="2" charset="-52"/>
                <a:cs typeface="+mn-cs"/>
              </a:rPr>
              <a:t>Рост количества субъектов малого и среднего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94673"/>
                </a:solidFill>
                <a:effectLst/>
                <a:uLnTx/>
                <a:uFillTx/>
                <a:latin typeface="Montserrat ExtraBold" panose="00000900000000000000" pitchFamily="2" charset="-52"/>
                <a:cs typeface="+mn-cs"/>
              </a:rPr>
              <a:t> предпринимательства и самозанятых граждан, воспользовавшихся мерами государственной поддержки до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ExtraBold" panose="00000900000000000000" pitchFamily="2" charset="-52"/>
                <a:cs typeface="+mn-cs"/>
              </a:rPr>
              <a:t>1950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94673"/>
                </a:solidFill>
                <a:effectLst/>
                <a:uLnTx/>
                <a:uFillTx/>
                <a:latin typeface="Montserrat ExtraBold" panose="00000900000000000000" pitchFamily="2" charset="-52"/>
                <a:cs typeface="+mn-cs"/>
              </a:rPr>
              <a:t> единиц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94673"/>
              </a:solidFill>
              <a:effectLst/>
              <a:uLnTx/>
              <a:uFillTx/>
              <a:latin typeface="Montserrat ExtraBold" panose="00000900000000000000" pitchFamily="2" charset="-5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0F0BA8-BF9B-A372-327D-A75756ED97A0}"/>
              </a:ext>
            </a:extLst>
          </p:cNvPr>
          <p:cNvSpPr txBox="1"/>
          <p:nvPr/>
        </p:nvSpPr>
        <p:spPr>
          <a:xfrm>
            <a:off x="3273552" y="4257705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094673"/>
                </a:solidFill>
                <a:effectLst/>
                <a:latin typeface="Montserrat ExtraBold" panose="00000900000000000000" pitchFamily="2" charset="-52"/>
                <a:ea typeface="Calibri" panose="020F0502020204030204" pitchFamily="34" charset="0"/>
              </a:defRPr>
            </a:lvl1pPr>
          </a:lstStyle>
          <a:p>
            <a:pPr lvl="0"/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4673"/>
                </a:solidFill>
                <a:effectLst/>
                <a:uLnTx/>
                <a:uFillTx/>
                <a:latin typeface="Montserrat ExtraBold" panose="00000900000000000000" pitchFamily="2" charset="-52"/>
                <a:cs typeface="+mn-cs"/>
              </a:rPr>
              <a:t>Увеличение количества муниципального имущества, доступного для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94673"/>
                </a:solidFill>
                <a:effectLst/>
                <a:uLnTx/>
                <a:uFillTx/>
                <a:latin typeface="Montserrat ExtraBold" panose="00000900000000000000" pitchFamily="2" charset="-52"/>
                <a:cs typeface="+mn-cs"/>
              </a:rPr>
              <a:t> передачи в пользование или аренду </a:t>
            </a:r>
            <a:r>
              <a:rPr lang="ru-RU" dirty="0"/>
              <a:t>субъектам малого и среднего предпринимательства и </a:t>
            </a:r>
            <a:r>
              <a:rPr lang="ru-RU" dirty="0" smtClean="0"/>
              <a:t>самозанятым гражданам до </a:t>
            </a:r>
            <a:r>
              <a:rPr lang="ru-RU" dirty="0" smtClean="0">
                <a:solidFill>
                  <a:srgbClr val="FF0000"/>
                </a:solidFill>
              </a:rPr>
              <a:t>32</a:t>
            </a:r>
            <a:r>
              <a:rPr lang="ru-RU" dirty="0" smtClean="0"/>
              <a:t> единиц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94673"/>
              </a:solidFill>
              <a:effectLst/>
              <a:uLnTx/>
              <a:uFillTx/>
              <a:latin typeface="Montserrat ExtraBold" panose="00000900000000000000" pitchFamily="2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24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362</Words>
  <Application>Microsoft Office PowerPoint</Application>
  <PresentationFormat>Широкоэкранный</PresentationFormat>
  <Paragraphs>77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Montserrat ExtraBold</vt:lpstr>
      <vt:lpstr>Roboto Black</vt:lpstr>
      <vt:lpstr>Calibri</vt:lpstr>
      <vt:lpstr>Arial</vt:lpstr>
      <vt:lpstr>Calibri Light</vt:lpstr>
      <vt:lpstr>Roboto Light</vt:lpstr>
      <vt:lpstr>Times New Roman</vt:lpstr>
      <vt:lpstr>Tahoma</vt:lpstr>
      <vt:lpstr>Verdana</vt:lpstr>
      <vt:lpstr>Montserrat Black</vt:lpstr>
      <vt:lpstr>Office Theme</vt:lpstr>
      <vt:lpstr>Тема Office</vt:lpstr>
      <vt:lpstr>Департамент инвестиций и развития малого и среднего предпринимательства</vt:lpstr>
      <vt:lpstr>Презентация PowerPoint</vt:lpstr>
      <vt:lpstr>Презентация PowerPoint</vt:lpstr>
      <vt:lpstr>Презентация PowerPoint</vt:lpstr>
      <vt:lpstr>Функционирование коворкинг-центра</vt:lpstr>
      <vt:lpstr>Расширение действующей инфраструктуры поддержки</vt:lpstr>
      <vt:lpstr>Проведение тематических мероприятий для бизнеса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 МОЛОДЕЖНОЙ  ПОЛИТИКИ</dc:title>
  <dc:creator>МКУ города Сочи «Центр развития молодежи»</dc:creator>
  <cp:lastModifiedBy>Токарев Денис Игоревич</cp:lastModifiedBy>
  <cp:revision>55</cp:revision>
  <dcterms:created xsi:type="dcterms:W3CDTF">2023-04-03T07:58:49Z</dcterms:created>
  <dcterms:modified xsi:type="dcterms:W3CDTF">2023-04-12T14:58:04Z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2023-04-03T00:00:00Z</vt:filetime>
  </property>
</Properties>
</file>