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4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5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6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7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8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9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10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1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2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3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4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5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16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charts/chart17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charts/chart18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2" r:id="rId17"/>
    <p:sldId id="273" r:id="rId18"/>
    <p:sldId id="274" r:id="rId19"/>
    <p:sldId id="275" r:id="rId2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52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660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.xlsx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9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0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1.xlsx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2.xlsx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3.xlsx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4.xlsx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5.xlsx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6.xlsx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7.xlsx"/><Relationship Id="rId2" Type="http://schemas.microsoft.com/office/2011/relationships/chartColorStyle" Target="colors17.xml"/><Relationship Id="rId1" Type="http://schemas.microsoft.com/office/2011/relationships/chartStyle" Target="style17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4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5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6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7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8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1" i="0" u="none" strike="noStrike" kern="1200" cap="all" spc="5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800" dirty="0"/>
              <a:t>Какие физкультурно-оздоровительные мероприятия города Сочи Вам известны?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Какие физкультурно-оздоровительные мероприятия города Сочи Вам известны?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7667-4BCA-AA1B-A01F10008897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2-7667-4BCA-AA1B-A01F10008897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7667-4BCA-AA1B-A01F10008897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4-7667-4BCA-AA1B-A01F10008897}"/>
              </c:ext>
            </c:extLst>
          </c:dPt>
          <c:dLbls>
            <c:dLbl>
              <c:idx val="0"/>
              <c:layout>
                <c:manualLayout>
                  <c:x val="-0.2281832479273424"/>
                  <c:y val="-0.15479526606820468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667-4BCA-AA1B-A01F10008897}"/>
                </c:ext>
              </c:extLst>
            </c:dLbl>
            <c:dLbl>
              <c:idx val="1"/>
              <c:layout>
                <c:manualLayout>
                  <c:x val="0.15366485439320085"/>
                  <c:y val="-0.2043227605608538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7667-4BCA-AA1B-A01F10008897}"/>
                </c:ext>
              </c:extLst>
            </c:dLbl>
            <c:dLbl>
              <c:idx val="2"/>
              <c:layout>
                <c:manualLayout>
                  <c:x val="0.19476575844686081"/>
                  <c:y val="0.11392543590517741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667-4BCA-AA1B-A01F10008897}"/>
                </c:ext>
              </c:extLst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in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4-7667-4BCA-AA1B-A01F1000889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Сочинское долголетие</c:v>
                </c:pt>
                <c:pt idx="1">
                  <c:v>День физкультурника</c:v>
                </c:pt>
                <c:pt idx="2">
                  <c:v>Чемпионаты и первенства по видам спорта</c:v>
                </c:pt>
                <c:pt idx="3">
                  <c:v>Работа выездных бригад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0.52</c:v>
                </c:pt>
                <c:pt idx="1">
                  <c:v>0.2</c:v>
                </c:pt>
                <c:pt idx="2">
                  <c:v>0.18</c:v>
                </c:pt>
                <c:pt idx="3">
                  <c:v>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667-4BCA-AA1B-A01F10008897}"/>
            </c:ext>
          </c:extLst>
        </c:ser>
        <c:dLbls>
          <c:dLblPos val="inEnd"/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528F-48D2-B35C-DCAF3C35820C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528F-48D2-B35C-DCAF3C35820C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528F-48D2-B35C-DCAF3C35820C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528F-48D2-B35C-DCAF3C35820C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2"/>
                <c:pt idx="0">
                  <c:v>ДА</c:v>
                </c:pt>
                <c:pt idx="1">
                  <c:v>НЕТ</c:v>
                </c:pt>
              </c:strCache>
            </c:strRef>
          </c:cat>
          <c:val>
            <c:numRef>
              <c:f>Лист1!$B$2:$B$5</c:f>
              <c:numCache>
                <c:formatCode>0.00%</c:formatCode>
                <c:ptCount val="4"/>
                <c:pt idx="0">
                  <c:v>0.1</c:v>
                </c:pt>
                <c:pt idx="1">
                  <c:v>0.90200000000000002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C37-4F76-8BAA-9653A3456921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t"/>
      <c:legendEntry>
        <c:idx val="2"/>
        <c:delete val="1"/>
      </c:legendEntry>
      <c:legendEntry>
        <c:idx val="3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9727455111404189"/>
          <c:y val="0.17475538412331301"/>
          <c:w val="0.37422307662216459"/>
          <c:h val="0.79800284191524684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2-A1BD-48BA-8A82-DF444D0049B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A1BD-48BA-8A82-DF444D0049B2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A1BD-48BA-8A82-DF444D0049B2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BE31-44B7-AB2A-3842AA8876C1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fld id="{978E2E96-7BB8-468E-89B1-3B9978D41699}" type="VALUE">
                      <a:rPr lang="en-US" smtClean="0"/>
                      <a:pPr/>
                      <a:t>[ЗНАЧЕНИЕ]</a:t>
                    </a:fld>
                    <a:endParaRPr lang="ru-RU"/>
                  </a:p>
                </c:rich>
              </c:tx>
              <c:dLblPos val="inEnd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A1BD-48BA-8A82-DF444D0049B2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8F38AC00-EE25-4AF5-BF75-D0AA053D0FC5}" type="VALUE">
                      <a:rPr lang="en-US" smtClean="0"/>
                      <a:pPr/>
                      <a:t>[ЗНАЧЕНИЕ]</a:t>
                    </a:fld>
                    <a:endParaRPr lang="ru-RU"/>
                  </a:p>
                </c:rich>
              </c:tx>
              <c:dLblPos val="inEnd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A1BD-48BA-8A82-DF444D0049B2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13AAEDFF-3EEF-41F6-B3E5-6B54FDAEA30B}" type="VALUE">
                      <a:rPr lang="en-US" smtClean="0"/>
                      <a:pPr/>
                      <a:t>[ЗНАЧЕНИЕ]</a:t>
                    </a:fld>
                    <a:endParaRPr lang="ru-RU"/>
                  </a:p>
                </c:rich>
              </c:tx>
              <c:dLblPos val="inEnd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A1BD-48BA-8A82-DF444D0049B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3"/>
                <c:pt idx="0">
                  <c:v>Месячная оплата тренировочных занятий</c:v>
                </c:pt>
                <c:pt idx="1">
                  <c:v>на покупку спортивного инвентаря</c:v>
                </c:pt>
                <c:pt idx="2">
                  <c:v>НА покупку спортивного инвентаря</c:v>
                </c:pt>
              </c:strCache>
            </c:strRef>
          </c:cat>
          <c:val>
            <c:numRef>
              <c:f>Лист1!$B$2:$B$5</c:f>
              <c:numCache>
                <c:formatCode>0.00%</c:formatCode>
                <c:ptCount val="4"/>
                <c:pt idx="0" formatCode="0%">
                  <c:v>0.32</c:v>
                </c:pt>
                <c:pt idx="1">
                  <c:v>0.09</c:v>
                </c:pt>
                <c:pt idx="2" formatCode="0%">
                  <c:v>0.02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1BD-48BA-8A82-DF444D0049B2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t"/>
      <c:legendEntry>
        <c:idx val="3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2-B1CF-4B6E-A216-766F7D3BFBE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B1CF-4B6E-A216-766F7D3BFBE2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B1CF-4B6E-A216-766F7D3BFBE2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04A3-4FC1-AFE8-27DD3A1342AE}"/>
              </c:ext>
            </c:extLst>
          </c:dPt>
          <c:dLbls>
            <c:dLbl>
              <c:idx val="0"/>
              <c:layout>
                <c:manualLayout>
                  <c:x val="-5.4765260446063828E-2"/>
                  <c:y val="0.17442505080126083"/>
                </c:manualLayout>
              </c:layout>
              <c:tx>
                <c:rich>
                  <a:bodyPr/>
                  <a:lstStyle/>
                  <a:p>
                    <a:fld id="{DB761B2D-8FF3-4894-9743-3C39175C6D8B}" type="VALUE">
                      <a:rPr lang="en-US" smtClean="0"/>
                      <a:pPr/>
                      <a:t>[ЗНАЧЕНИЕ]</a:t>
                    </a:fld>
                    <a:endParaRPr lang="ru-RU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B1CF-4B6E-A216-766F7D3BFBE2}"/>
                </c:ext>
              </c:extLst>
            </c:dLbl>
            <c:dLbl>
              <c:idx val="1"/>
              <c:layout>
                <c:manualLayout>
                  <c:x val="4.4594870992438883E-2"/>
                  <c:y val="-0.27133950877099333"/>
                </c:manualLayout>
              </c:layout>
              <c:tx>
                <c:rich>
                  <a:bodyPr/>
                  <a:lstStyle/>
                  <a:p>
                    <a:fld id="{FA981B3B-FE01-4EE5-97C4-5690E71BE406}" type="VALUE">
                      <a:rPr lang="en-US" smtClean="0"/>
                      <a:pPr/>
                      <a:t>[ЗНАЧЕНИЕ]</a:t>
                    </a:fld>
                    <a:endParaRPr lang="ru-RU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B1CF-4B6E-A216-766F7D3BFBE2}"/>
                </c:ext>
              </c:extLst>
            </c:dLbl>
            <c:dLbl>
              <c:idx val="2"/>
              <c:layout>
                <c:manualLayout>
                  <c:x val="3.634308131639679E-2"/>
                  <c:y val="0.11548319470932812"/>
                </c:manualLayout>
              </c:layout>
              <c:tx>
                <c:rich>
                  <a:bodyPr/>
                  <a:lstStyle/>
                  <a:p>
                    <a:fld id="{DA9625C8-2CAB-4159-86F2-F5B8FF4688DE}" type="VALUE">
                      <a:rPr lang="en-US" smtClean="0"/>
                      <a:pPr/>
                      <a:t>[ЗНАЧЕНИЕ]</a:t>
                    </a:fld>
                    <a:endParaRPr lang="ru-RU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B1CF-4B6E-A216-766F7D3BFBE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3"/>
                <c:pt idx="0">
                  <c:v>ДА</c:v>
                </c:pt>
                <c:pt idx="1">
                  <c:v>НЕТ</c:v>
                </c:pt>
                <c:pt idx="2">
                  <c:v>ЗАТРУДНЯЮСЬ ОТВЕТИТЬ</c:v>
                </c:pt>
              </c:strCache>
            </c:strRef>
          </c:cat>
          <c:val>
            <c:numRef>
              <c:f>Лист1!$B$2:$B$5</c:f>
              <c:numCache>
                <c:formatCode>0.00%</c:formatCode>
                <c:ptCount val="4"/>
                <c:pt idx="0">
                  <c:v>0.13200000000000001</c:v>
                </c:pt>
                <c:pt idx="1">
                  <c:v>0.78200000000000003</c:v>
                </c:pt>
                <c:pt idx="2">
                  <c:v>8.5999999999999993E-2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1CF-4B6E-A216-766F7D3BFBE2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t"/>
      <c:legendEntry>
        <c:idx val="3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4-189F-4064-8C49-F0EE00EB82CA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189F-4064-8C49-F0EE00EB82CA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2-189F-4064-8C49-F0EE00EB82CA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189F-4064-8C49-F0EE00EB82CA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fld id="{0A618110-DD3C-40DC-9032-291585092F3A}" type="VALUE">
                      <a:rPr lang="en-US" smtClean="0"/>
                      <a:pPr/>
                      <a:t>[ЗНАЧЕНИЕ]</a:t>
                    </a:fld>
                    <a:endParaRPr lang="ru-RU"/>
                  </a:p>
                </c:rich>
              </c:tx>
              <c:dLblPos val="inEnd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189F-4064-8C49-F0EE00EB82CA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64D1EF0E-684F-42E6-B30B-3066CF821064}" type="VALUE">
                      <a:rPr lang="en-US" smtClean="0"/>
                      <a:pPr/>
                      <a:t>[ЗНАЧЕНИЕ]</a:t>
                    </a:fld>
                    <a:endParaRPr lang="ru-RU"/>
                  </a:p>
                </c:rich>
              </c:tx>
              <c:dLblPos val="inEnd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189F-4064-8C49-F0EE00EB82CA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BF602CCA-8E5F-4781-A7B4-B50A768CA111}" type="VALUE">
                      <a:rPr lang="en-US" smtClean="0"/>
                      <a:pPr/>
                      <a:t>[ЗНАЧЕНИЕ]</a:t>
                    </a:fld>
                    <a:endParaRPr lang="ru-RU"/>
                  </a:p>
                </c:rich>
              </c:tx>
              <c:dLblPos val="inEnd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189F-4064-8C49-F0EE00EB82CA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B1A87758-3950-4238-AEB9-01977FAB8554}" type="VALUE">
                      <a:rPr lang="en-US" smtClean="0"/>
                      <a:pPr/>
                      <a:t>[ЗНАЧЕНИЕ]</a:t>
                    </a:fld>
                    <a:r>
                      <a:rPr lang="en-US" dirty="0"/>
                      <a:t>%</a:t>
                    </a:r>
                  </a:p>
                </c:rich>
              </c:tx>
              <c:dLblPos val="inEnd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189F-4064-8C49-F0EE00EB82C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Объявления о наборе</c:v>
                </c:pt>
                <c:pt idx="1">
                  <c:v>Через СМИ</c:v>
                </c:pt>
                <c:pt idx="2">
                  <c:v>Через социальный сети</c:v>
                </c:pt>
                <c:pt idx="3">
                  <c:v>Никак,работа не ведется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0.17</c:v>
                </c:pt>
                <c:pt idx="1">
                  <c:v>0.22</c:v>
                </c:pt>
                <c:pt idx="2">
                  <c:v>0.5</c:v>
                </c:pt>
                <c:pt idx="3">
                  <c:v>0.02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89F-4064-8C49-F0EE00EB82CA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55AB-4FD1-8C2C-D87F5F04711A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55AB-4FD1-8C2C-D87F5F04711A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ДА</c:v>
                </c:pt>
                <c:pt idx="1">
                  <c:v>НЕТ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0.99</c:v>
                </c:pt>
                <c:pt idx="1">
                  <c:v>0.01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088-4B78-9EBC-B042A84B654C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98000"/>
                    <a:lumMod val="114000"/>
                  </a:schemeClr>
                </a:gs>
                <a:gs pos="100000">
                  <a:schemeClr val="accent1">
                    <a:shade val="90000"/>
                    <a:lumMod val="8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63500" dist="38100" dir="5400000" rotWithShape="0">
                <a:srgbClr val="000000">
                  <a:alpha val="60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/>
            </a:scene3d>
            <a:sp3d prstMaterial="plastic">
              <a:bevelT w="0" h="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Лист1!$A$2:$A$19</c:f>
              <c:strCache>
                <c:ptCount val="18"/>
                <c:pt idx="0">
                  <c:v>МБУ СШОР №1</c:v>
                </c:pt>
                <c:pt idx="1">
                  <c:v>МБУ СШОР №2</c:v>
                </c:pt>
                <c:pt idx="2">
                  <c:v>МБУ СШОР №3</c:v>
                </c:pt>
                <c:pt idx="3">
                  <c:v>МБУ СШОР №4</c:v>
                </c:pt>
                <c:pt idx="4">
                  <c:v>МБУ СШ  № 5</c:v>
                </c:pt>
                <c:pt idx="5">
                  <c:v>МБУ СШ №6 </c:v>
                </c:pt>
                <c:pt idx="6">
                  <c:v>МБУ СШОР №7</c:v>
                </c:pt>
                <c:pt idx="7">
                  <c:v>МБУ СШ №8</c:v>
                </c:pt>
                <c:pt idx="8">
                  <c:v>МБУ СШ №9</c:v>
                </c:pt>
                <c:pt idx="9">
                  <c:v>МБУ СШ №10</c:v>
                </c:pt>
                <c:pt idx="10">
                  <c:v>МБУ СШ №11</c:v>
                </c:pt>
                <c:pt idx="11">
                  <c:v>МБУ СШ №12</c:v>
                </c:pt>
                <c:pt idx="12">
                  <c:v>МБУ СШ №13</c:v>
                </c:pt>
                <c:pt idx="13">
                  <c:v>МБУ СШ №14</c:v>
                </c:pt>
                <c:pt idx="14">
                  <c:v>МБУ СШ №15</c:v>
                </c:pt>
                <c:pt idx="15">
                  <c:v>МБУ СШ № 17</c:v>
                </c:pt>
                <c:pt idx="16">
                  <c:v>МБУ СШ №16</c:v>
                </c:pt>
                <c:pt idx="17">
                  <c:v>ФЦ для людей с ОВЗ </c:v>
                </c:pt>
              </c:strCache>
            </c:strRef>
          </c:cat>
          <c:val>
            <c:numRef>
              <c:f>Лист1!$B$2:$B$19</c:f>
              <c:numCache>
                <c:formatCode>0%</c:formatCode>
                <c:ptCount val="18"/>
                <c:pt idx="0">
                  <c:v>0.15</c:v>
                </c:pt>
                <c:pt idx="1">
                  <c:v>0.11</c:v>
                </c:pt>
                <c:pt idx="2" formatCode="0.00%">
                  <c:v>0.16</c:v>
                </c:pt>
                <c:pt idx="3">
                  <c:v>0.16</c:v>
                </c:pt>
                <c:pt idx="4" formatCode="0.00%">
                  <c:v>0.1</c:v>
                </c:pt>
                <c:pt idx="5">
                  <c:v>0.09</c:v>
                </c:pt>
                <c:pt idx="6">
                  <c:v>0.09</c:v>
                </c:pt>
                <c:pt idx="7">
                  <c:v>0.105</c:v>
                </c:pt>
                <c:pt idx="8">
                  <c:v>0.09</c:v>
                </c:pt>
                <c:pt idx="9">
                  <c:v>0.13500000000000001</c:v>
                </c:pt>
                <c:pt idx="10">
                  <c:v>0.12</c:v>
                </c:pt>
                <c:pt idx="11" formatCode="0.00%">
                  <c:v>0.14000000000000001</c:v>
                </c:pt>
                <c:pt idx="12">
                  <c:v>0.14000000000000001</c:v>
                </c:pt>
                <c:pt idx="13">
                  <c:v>0.1</c:v>
                </c:pt>
                <c:pt idx="14">
                  <c:v>0.09</c:v>
                </c:pt>
                <c:pt idx="15">
                  <c:v>7.0000000000000007E-2</c:v>
                </c:pt>
                <c:pt idx="16">
                  <c:v>0.09</c:v>
                </c:pt>
                <c:pt idx="17">
                  <c:v>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7A2-4403-B733-23C1F16A348A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15"/>
        <c:overlap val="-20"/>
        <c:axId val="235760256"/>
        <c:axId val="235757568"/>
      </c:barChart>
      <c:valAx>
        <c:axId val="23575756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35760256"/>
        <c:crosses val="autoZero"/>
        <c:crossBetween val="between"/>
      </c:valAx>
      <c:catAx>
        <c:axId val="23576025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35757568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D089-4611-8CC9-C20E5F68E0BD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D089-4611-8CC9-C20E5F68E0BD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D089-4611-8CC9-C20E5F68E0BD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D089-4611-8CC9-C20E5F68E0BD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Лист1!$A$2:$A$5</c:f>
              <c:strCache>
                <c:ptCount val="2"/>
                <c:pt idx="0">
                  <c:v>Женский</c:v>
                </c:pt>
                <c:pt idx="1">
                  <c:v>Мужской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0.65</c:v>
                </c:pt>
                <c:pt idx="1">
                  <c:v>0.35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7EF-44E9-B5DD-238A2DE10B89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t"/>
      <c:legendEntry>
        <c:idx val="2"/>
        <c:delete val="1"/>
      </c:legendEntry>
      <c:legendEntry>
        <c:idx val="3"/>
        <c:delete val="1"/>
      </c:legendEntry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8024-416F-8C1A-D8671541725D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8024-416F-8C1A-D8671541725D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8024-416F-8C1A-D8671541725D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8024-416F-8C1A-D8671541725D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8024-416F-8C1A-D8671541725D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8024-416F-8C1A-D8671541725D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Лист1!$A$2:$A$7</c:f>
              <c:strCache>
                <c:ptCount val="6"/>
                <c:pt idx="0">
                  <c:v>18-25</c:v>
                </c:pt>
                <c:pt idx="1">
                  <c:v>26-34</c:v>
                </c:pt>
                <c:pt idx="2">
                  <c:v>35-39</c:v>
                </c:pt>
                <c:pt idx="3">
                  <c:v>40-49</c:v>
                </c:pt>
                <c:pt idx="4">
                  <c:v>50-59</c:v>
                </c:pt>
                <c:pt idx="5">
                  <c:v>60 и старше</c:v>
                </c:pt>
              </c:strCache>
            </c:strRef>
          </c:cat>
          <c:val>
            <c:numRef>
              <c:f>Лист1!$B$2:$B$7</c:f>
              <c:numCache>
                <c:formatCode>0%</c:formatCode>
                <c:ptCount val="6"/>
                <c:pt idx="0">
                  <c:v>0.15</c:v>
                </c:pt>
                <c:pt idx="1">
                  <c:v>0.23</c:v>
                </c:pt>
                <c:pt idx="2">
                  <c:v>0.36</c:v>
                </c:pt>
                <c:pt idx="3">
                  <c:v>0.19</c:v>
                </c:pt>
                <c:pt idx="4">
                  <c:v>0.06</c:v>
                </c:pt>
                <c:pt idx="5">
                  <c:v>0.01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0BB-4AC5-83BC-A92A8C5BF580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6341-45D3-BD5F-A5B3DCF19ADC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6341-45D3-BD5F-A5B3DCF19ADC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6341-45D3-BD5F-A5B3DCF19ADC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6341-45D3-BD5F-A5B3DCF19ADC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6341-45D3-BD5F-A5B3DCF19ADC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Лист1!$A$2:$A$6</c:f>
              <c:strCache>
                <c:ptCount val="5"/>
                <c:pt idx="0">
                  <c:v>высшее</c:v>
                </c:pt>
                <c:pt idx="1">
                  <c:v>незаконченное высшее</c:v>
                </c:pt>
                <c:pt idx="2">
                  <c:v>среднее</c:v>
                </c:pt>
                <c:pt idx="3">
                  <c:v>среднее профессиональное</c:v>
                </c:pt>
                <c:pt idx="4">
                  <c:v>неполное среднее</c:v>
                </c:pt>
              </c:strCache>
            </c:strRef>
          </c:cat>
          <c:val>
            <c:numRef>
              <c:f>Лист1!$B$2:$B$6</c:f>
              <c:numCache>
                <c:formatCode>0%</c:formatCode>
                <c:ptCount val="5"/>
                <c:pt idx="0">
                  <c:v>0.88</c:v>
                </c:pt>
                <c:pt idx="1">
                  <c:v>0.06</c:v>
                </c:pt>
                <c:pt idx="2">
                  <c:v>0.02</c:v>
                </c:pt>
                <c:pt idx="3">
                  <c:v>0.04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FBC-4CE3-AEC5-1379F4ADE9B6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effectLst>
              <a:outerShdw blurRad="38100" dist="25400" dir="5400000" sx="111000" sy="111000" rotWithShape="0">
                <a:schemeClr val="bg1">
                  <a:lumMod val="75000"/>
                  <a:lumOff val="25000"/>
                  <a:alpha val="43000"/>
                </a:schemeClr>
              </a:outerShdw>
            </a:effectLst>
          </c:spPr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tint val="98000"/>
                      <a:lumMod val="114000"/>
                    </a:schemeClr>
                  </a:gs>
                  <a:gs pos="100000">
                    <a:schemeClr val="accent1">
                      <a:shade val="90000"/>
                      <a:lumMod val="8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38100" dist="25400" dir="5400000" sx="111000" sy="111000" rotWithShape="0">
                  <a:schemeClr val="bg1">
                    <a:lumMod val="75000"/>
                    <a:lumOff val="25000"/>
                    <a:alpha val="43000"/>
                  </a:scheme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4-04FE-4D65-A961-EA411B353F85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tint val="98000"/>
                      <a:lumMod val="114000"/>
                    </a:schemeClr>
                  </a:gs>
                  <a:gs pos="100000">
                    <a:schemeClr val="accent2">
                      <a:shade val="90000"/>
                      <a:lumMod val="8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38100" dist="25400" dir="5400000" sx="111000" sy="111000" rotWithShape="0">
                  <a:schemeClr val="bg1">
                    <a:lumMod val="75000"/>
                    <a:lumOff val="25000"/>
                    <a:alpha val="43000"/>
                  </a:scheme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A91C-4EA2-90D5-2F2BEDD3DE08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tint val="98000"/>
                      <a:lumMod val="114000"/>
                    </a:schemeClr>
                  </a:gs>
                  <a:gs pos="100000">
                    <a:schemeClr val="accent3">
                      <a:shade val="90000"/>
                      <a:lumMod val="8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38100" dist="25400" dir="5400000" sx="111000" sy="111000" rotWithShape="0">
                  <a:schemeClr val="bg1">
                    <a:lumMod val="75000"/>
                    <a:lumOff val="25000"/>
                    <a:alpha val="43000"/>
                  </a:scheme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A91C-4EA2-90D5-2F2BEDD3DE08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tint val="98000"/>
                      <a:lumMod val="114000"/>
                    </a:schemeClr>
                  </a:gs>
                  <a:gs pos="100000">
                    <a:schemeClr val="accent4">
                      <a:shade val="90000"/>
                      <a:lumMod val="8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38100" dist="25400" dir="5400000" sx="111000" sy="111000" rotWithShape="0">
                  <a:schemeClr val="bg1">
                    <a:lumMod val="75000"/>
                    <a:lumOff val="25000"/>
                    <a:alpha val="43000"/>
                  </a:scheme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A91C-4EA2-90D5-2F2BEDD3DE08}"/>
              </c:ext>
            </c:extLst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tint val="98000"/>
                      <a:lumMod val="114000"/>
                    </a:schemeClr>
                  </a:gs>
                  <a:gs pos="100000">
                    <a:schemeClr val="accent5">
                      <a:shade val="90000"/>
                      <a:lumMod val="8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38100" dist="25400" dir="5400000" sx="111000" sy="111000" rotWithShape="0">
                  <a:schemeClr val="bg1">
                    <a:lumMod val="75000"/>
                    <a:lumOff val="25000"/>
                    <a:alpha val="43000"/>
                  </a:scheme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A91C-4EA2-90D5-2F2BEDD3DE08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2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Лист1!$B$2:$B$6</c:f>
              <c:numCache>
                <c:formatCode>0%</c:formatCode>
                <c:ptCount val="5"/>
                <c:pt idx="0">
                  <c:v>0</c:v>
                </c:pt>
                <c:pt idx="1">
                  <c:v>0.01</c:v>
                </c:pt>
                <c:pt idx="2">
                  <c:v>7.0000000000000007E-2</c:v>
                </c:pt>
                <c:pt idx="3">
                  <c:v>0.25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4FE-4D65-A961-EA411B353F85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69"/>
      </c:doughnut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98000"/>
                    <a:lumMod val="114000"/>
                  </a:schemeClr>
                </a:gs>
                <a:gs pos="100000">
                  <a:schemeClr val="accent1">
                    <a:shade val="90000"/>
                    <a:lumMod val="8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63500" dist="38100" dir="5400000" rotWithShape="0">
                <a:srgbClr val="000000">
                  <a:alpha val="60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/>
            </a:scene3d>
            <a:sp3d prstMaterial="plastic">
              <a:bevelT w="0" h="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Лист1!$A$2:$A$19</c:f>
              <c:strCache>
                <c:ptCount val="18"/>
                <c:pt idx="0">
                  <c:v>МБУ СШОР №1</c:v>
                </c:pt>
                <c:pt idx="1">
                  <c:v>МБУ СШОР №2</c:v>
                </c:pt>
                <c:pt idx="2">
                  <c:v>МБУ СШОР №3</c:v>
                </c:pt>
                <c:pt idx="3">
                  <c:v>МБУ СШОР №4</c:v>
                </c:pt>
                <c:pt idx="4">
                  <c:v>МБУ СШ  № 5</c:v>
                </c:pt>
                <c:pt idx="5">
                  <c:v>МБУ СШ №6 </c:v>
                </c:pt>
                <c:pt idx="6">
                  <c:v>МБУ СШОР №7</c:v>
                </c:pt>
                <c:pt idx="7">
                  <c:v>МБУ СШ №8</c:v>
                </c:pt>
                <c:pt idx="8">
                  <c:v>МБУ СШ №9</c:v>
                </c:pt>
                <c:pt idx="9">
                  <c:v>МБУ СШ №10</c:v>
                </c:pt>
                <c:pt idx="10">
                  <c:v>МБУ СШ №11</c:v>
                </c:pt>
                <c:pt idx="11">
                  <c:v>МБУ СШ №12</c:v>
                </c:pt>
                <c:pt idx="12">
                  <c:v>МБУ СШ №13</c:v>
                </c:pt>
                <c:pt idx="13">
                  <c:v>МБУ СШ №14</c:v>
                </c:pt>
                <c:pt idx="14">
                  <c:v>МБУ СШ №15</c:v>
                </c:pt>
                <c:pt idx="15">
                  <c:v>МБУ СШ №16</c:v>
                </c:pt>
                <c:pt idx="16">
                  <c:v>МБУ СШ №17</c:v>
                </c:pt>
                <c:pt idx="17">
                  <c:v>ФЦ для людей с ОВЗ </c:v>
                </c:pt>
              </c:strCache>
            </c:strRef>
          </c:cat>
          <c:val>
            <c:numRef>
              <c:f>Лист1!$B$2:$B$19</c:f>
              <c:numCache>
                <c:formatCode>0%</c:formatCode>
                <c:ptCount val="18"/>
                <c:pt idx="0">
                  <c:v>0.15</c:v>
                </c:pt>
                <c:pt idx="1">
                  <c:v>0.11</c:v>
                </c:pt>
                <c:pt idx="2" formatCode="0.00%">
                  <c:v>0.14000000000000001</c:v>
                </c:pt>
                <c:pt idx="3">
                  <c:v>0.14000000000000001</c:v>
                </c:pt>
                <c:pt idx="4" formatCode="0.00%">
                  <c:v>0.1</c:v>
                </c:pt>
                <c:pt idx="5">
                  <c:v>0.09</c:v>
                </c:pt>
                <c:pt idx="6">
                  <c:v>0.12</c:v>
                </c:pt>
                <c:pt idx="7">
                  <c:v>0.11</c:v>
                </c:pt>
                <c:pt idx="8">
                  <c:v>0.09</c:v>
                </c:pt>
                <c:pt idx="9">
                  <c:v>0.13500000000000001</c:v>
                </c:pt>
                <c:pt idx="10">
                  <c:v>0.12</c:v>
                </c:pt>
                <c:pt idx="11" formatCode="0.00%">
                  <c:v>0.1</c:v>
                </c:pt>
                <c:pt idx="12">
                  <c:v>0.14000000000000001</c:v>
                </c:pt>
                <c:pt idx="13">
                  <c:v>0.1</c:v>
                </c:pt>
                <c:pt idx="14">
                  <c:v>0.09</c:v>
                </c:pt>
                <c:pt idx="15">
                  <c:v>0.09</c:v>
                </c:pt>
                <c:pt idx="16">
                  <c:v>0.08</c:v>
                </c:pt>
                <c:pt idx="17">
                  <c:v>0.14000000000000001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7A2-4403-B733-23C1F16A348A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15"/>
        <c:overlap val="-20"/>
        <c:axId val="206595968"/>
        <c:axId val="206580736"/>
      </c:barChart>
      <c:valAx>
        <c:axId val="20658073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06595968"/>
        <c:crosses val="autoZero"/>
        <c:crossBetween val="between"/>
      </c:valAx>
      <c:catAx>
        <c:axId val="20659596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06580736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%</c:v>
                </c:pt>
              </c:strCache>
            </c:strRef>
          </c:tx>
          <c:dPt>
            <c:idx val="0"/>
            <c:bubble3D val="0"/>
            <c:spPr>
              <a:solidFill>
                <a:schemeClr val="accent1">
                  <a:tint val="65000"/>
                </a:schemeClr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2-5509-4FD8-9473-561EEC9E1FB5}"/>
              </c:ext>
            </c:extLst>
          </c:dPt>
          <c:dPt>
            <c:idx val="1"/>
            <c:bubble3D val="0"/>
            <c:spPr>
              <a:solidFill>
                <a:schemeClr val="accent1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5509-4FD8-9473-561EEC9E1FB5}"/>
              </c:ext>
            </c:extLst>
          </c:dPt>
          <c:dPt>
            <c:idx val="2"/>
            <c:bubble3D val="0"/>
            <c:spPr>
              <a:solidFill>
                <a:schemeClr val="accent1">
                  <a:shade val="65000"/>
                </a:schemeClr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5509-4FD8-9473-561EEC9E1FB5}"/>
              </c:ext>
            </c:extLst>
          </c:dPt>
          <c:dLbls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dirty="0" smtClean="0">
                        <a:solidFill>
                          <a:schemeClr val="tx1"/>
                        </a:solidFill>
                      </a:rPr>
                      <a:t>Социальные сети</a:t>
                    </a:r>
                    <a:r>
                      <a:rPr lang="ru-RU" baseline="0" dirty="0">
                        <a:solidFill>
                          <a:schemeClr val="tx1"/>
                        </a:solidFill>
                      </a:rPr>
                      <a:t>
</a:t>
                    </a:r>
                    <a:r>
                      <a:rPr lang="ru-RU" baseline="0" dirty="0" smtClean="0">
                        <a:solidFill>
                          <a:schemeClr val="tx1"/>
                        </a:solidFill>
                      </a:rPr>
                      <a:t>49%</a:t>
                    </a:r>
                    <a:endParaRPr lang="ru-RU" baseline="0" dirty="0">
                      <a:solidFill>
                        <a:schemeClr val="tx1"/>
                      </a:solidFill>
                    </a:endParaRPr>
                  </a:p>
                </c:rich>
              </c:tx>
              <c:dLblPos val="in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5509-4FD8-9473-561EEC9E1FB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Лист1!$A$2:$A$4</c:f>
              <c:strCache>
                <c:ptCount val="3"/>
                <c:pt idx="0">
                  <c:v>Информация была предоставлена на сайте департамента </c:v>
                </c:pt>
                <c:pt idx="1">
                  <c:v>Социальные сети</c:v>
                </c:pt>
                <c:pt idx="2">
                  <c:v>СМИ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0.43</c:v>
                </c:pt>
                <c:pt idx="1">
                  <c:v>0.89</c:v>
                </c:pt>
                <c:pt idx="2">
                  <c:v>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509-4FD8-9473-561EEC9E1FB5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%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74E7-4340-8B10-769F1E4C85DC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74E7-4340-8B10-769F1E4C85DC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74E7-4340-8B10-769F1E4C85DC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74E7-4340-8B10-769F1E4C85DC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Лист1!$A$2:$A$5</c:f>
              <c:strCache>
                <c:ptCount val="2"/>
                <c:pt idx="0">
                  <c:v>ДА</c:v>
                </c:pt>
                <c:pt idx="1">
                  <c:v>нет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0.97699999999999998</c:v>
                </c:pt>
                <c:pt idx="1">
                  <c:v>0.02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D29-4584-939A-F2BBD14167D2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Столбец2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74E7-4340-8B10-769F1E4C85DC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74E7-4340-8B10-769F1E4C85DC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D-74E7-4340-8B10-769F1E4C85DC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F-74E7-4340-8B10-769F1E4C85DC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2"/>
                <c:pt idx="0">
                  <c:v>ДА</c:v>
                </c:pt>
                <c:pt idx="1">
                  <c:v>нет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1-7D29-4584-939A-F2BBD14167D2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1-74E7-4340-8B10-769F1E4C85DC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3-74E7-4340-8B10-769F1E4C85DC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5-74E7-4340-8B10-769F1E4C85DC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7-74E7-4340-8B10-769F1E4C85DC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2"/>
                <c:pt idx="0">
                  <c:v>ДА</c:v>
                </c:pt>
                <c:pt idx="1">
                  <c:v>нет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2-7D29-4584-939A-F2BBD14167D2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t"/>
      <c:legendEntry>
        <c:idx val="2"/>
        <c:delete val="1"/>
      </c:legendEntry>
      <c:legendEntry>
        <c:idx val="3"/>
        <c:delete val="1"/>
      </c:legendEntry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8F26-4A4B-9A2E-3D97C1655D56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7993-4350-873C-563B41A7F4BB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7993-4350-873C-563B41A7F4BB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7993-4350-873C-563B41A7F4BB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2"/>
                <c:pt idx="0">
                  <c:v>ДА</c:v>
                </c:pt>
                <c:pt idx="1">
                  <c:v>НЕТ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 formatCode="0.00%">
                  <c:v>0.95199999999999996</c:v>
                </c:pt>
                <c:pt idx="1">
                  <c:v>0.01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F26-4A4B-9A2E-3D97C1655D56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t"/>
      <c:legendEntry>
        <c:idx val="2"/>
        <c:delete val="1"/>
      </c:legendEntry>
      <c:legendEntry>
        <c:idx val="3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ED47-4E48-B932-7E77BE9463BC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ED47-4E48-B932-7E77BE9463BC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ED47-4E48-B932-7E77BE9463BC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ED47-4E48-B932-7E77BE9463BC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2"/>
                <c:pt idx="0">
                  <c:v>ДА</c:v>
                </c:pt>
                <c:pt idx="1">
                  <c:v>НЕТ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 formatCode="0.00%">
                  <c:v>0.88300000000000001</c:v>
                </c:pt>
                <c:pt idx="1">
                  <c:v>3.2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28E-4285-81B4-1F766F8C2CC1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t"/>
      <c:legendEntry>
        <c:idx val="2"/>
        <c:delete val="1"/>
      </c:legendEntry>
      <c:legendEntry>
        <c:idx val="3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7EB0-4E98-998F-EB75D3AADCBF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7EB0-4E98-998F-EB75D3AADCBF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7EB0-4E98-998F-EB75D3AADCBF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7EB0-4E98-998F-EB75D3AADCBF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2"/>
                <c:pt idx="0">
                  <c:v>ДА</c:v>
                </c:pt>
                <c:pt idx="1">
                  <c:v>НЕТ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0.9</c:v>
                </c:pt>
                <c:pt idx="1">
                  <c:v>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1F2-4EF6-AE47-8660D1C3F859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t"/>
      <c:legendEntry>
        <c:idx val="2"/>
        <c:delete val="1"/>
      </c:legendEntry>
      <c:legendEntry>
        <c:idx val="3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tint val="98000"/>
                      <a:lumMod val="114000"/>
                    </a:schemeClr>
                  </a:gs>
                  <a:gs pos="100000">
                    <a:schemeClr val="accent1">
                      <a:shade val="90000"/>
                      <a:lumMod val="8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63500" dist="38100" dir="5400000" rotWithShape="0">
                  <a:srgbClr val="000000">
                    <a:alpha val="60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l"/>
              </a:scene3d>
              <a:sp3d prstMaterial="plastic">
                <a:bevelT w="0" h="0"/>
              </a:sp3d>
            </c:spPr>
            <c:extLst>
              <c:ext xmlns:c16="http://schemas.microsoft.com/office/drawing/2014/chart" uri="{C3380CC4-5D6E-409C-BE32-E72D297353CC}">
                <c16:uniqueId val="{00000001-0E0C-4198-958F-E1583080786B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tint val="98000"/>
                      <a:lumMod val="114000"/>
                    </a:schemeClr>
                  </a:gs>
                  <a:gs pos="100000">
                    <a:schemeClr val="accent2">
                      <a:shade val="90000"/>
                      <a:lumMod val="8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63500" dist="38100" dir="5400000" rotWithShape="0">
                  <a:srgbClr val="000000">
                    <a:alpha val="60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l"/>
              </a:scene3d>
              <a:sp3d prstMaterial="plastic">
                <a:bevelT w="0" h="0"/>
              </a:sp3d>
            </c:spPr>
            <c:extLst>
              <c:ext xmlns:c16="http://schemas.microsoft.com/office/drawing/2014/chart" uri="{C3380CC4-5D6E-409C-BE32-E72D297353CC}">
                <c16:uniqueId val="{00000003-0E0C-4198-958F-E1583080786B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tint val="98000"/>
                      <a:lumMod val="114000"/>
                    </a:schemeClr>
                  </a:gs>
                  <a:gs pos="100000">
                    <a:schemeClr val="accent3">
                      <a:shade val="90000"/>
                      <a:lumMod val="8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63500" dist="38100" dir="5400000" rotWithShape="0">
                  <a:srgbClr val="000000">
                    <a:alpha val="60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l"/>
              </a:scene3d>
              <a:sp3d prstMaterial="plastic">
                <a:bevelT w="0" h="0"/>
              </a:sp3d>
            </c:spPr>
            <c:extLst>
              <c:ext xmlns:c16="http://schemas.microsoft.com/office/drawing/2014/chart" uri="{C3380CC4-5D6E-409C-BE32-E72D297353CC}">
                <c16:uniqueId val="{00000005-0E0C-4198-958F-E1583080786B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tint val="98000"/>
                      <a:lumMod val="114000"/>
                    </a:schemeClr>
                  </a:gs>
                  <a:gs pos="100000">
                    <a:schemeClr val="accent4">
                      <a:shade val="90000"/>
                      <a:lumMod val="8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63500" dist="38100" dir="5400000" rotWithShape="0">
                  <a:srgbClr val="000000">
                    <a:alpha val="60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l"/>
              </a:scene3d>
              <a:sp3d prstMaterial="plastic">
                <a:bevelT w="0" h="0"/>
              </a:sp3d>
            </c:spPr>
            <c:extLst>
              <c:ext xmlns:c16="http://schemas.microsoft.com/office/drawing/2014/chart" uri="{C3380CC4-5D6E-409C-BE32-E72D297353CC}">
                <c16:uniqueId val="{00000007-0E0C-4198-958F-E1583080786B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Возраст получателя муниципальной услуги</c:v>
                </c:pt>
                <c:pt idx="1">
                  <c:v>Отсутствие необходимых документов </c:v>
                </c:pt>
                <c:pt idx="2">
                  <c:v>Нет свободных мест</c:v>
                </c:pt>
                <c:pt idx="3">
                  <c:v>Не сталкивался(ась) с такой проблемой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0.14000000000000001</c:v>
                </c:pt>
                <c:pt idx="1">
                  <c:v>0.09</c:v>
                </c:pt>
                <c:pt idx="2">
                  <c:v>0.03</c:v>
                </c:pt>
                <c:pt idx="3">
                  <c:v>0.89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1EE-4A19-B8E9-26143F189E1B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Столбец2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tint val="98000"/>
                      <a:lumMod val="114000"/>
                    </a:schemeClr>
                  </a:gs>
                  <a:gs pos="100000">
                    <a:schemeClr val="accent1">
                      <a:shade val="90000"/>
                      <a:lumMod val="8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63500" dist="38100" dir="5400000" rotWithShape="0">
                  <a:srgbClr val="000000">
                    <a:alpha val="60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l"/>
              </a:scene3d>
              <a:sp3d prstMaterial="plastic">
                <a:bevelT w="0" h="0"/>
              </a:sp3d>
            </c:spPr>
            <c:extLst>
              <c:ext xmlns:c16="http://schemas.microsoft.com/office/drawing/2014/chart" uri="{C3380CC4-5D6E-409C-BE32-E72D297353CC}">
                <c16:uniqueId val="{00000009-0E0C-4198-958F-E1583080786B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tint val="98000"/>
                      <a:lumMod val="114000"/>
                    </a:schemeClr>
                  </a:gs>
                  <a:gs pos="100000">
                    <a:schemeClr val="accent2">
                      <a:shade val="90000"/>
                      <a:lumMod val="8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63500" dist="38100" dir="5400000" rotWithShape="0">
                  <a:srgbClr val="000000">
                    <a:alpha val="60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l"/>
              </a:scene3d>
              <a:sp3d prstMaterial="plastic">
                <a:bevelT w="0" h="0"/>
              </a:sp3d>
            </c:spPr>
            <c:extLst>
              <c:ext xmlns:c16="http://schemas.microsoft.com/office/drawing/2014/chart" uri="{C3380CC4-5D6E-409C-BE32-E72D297353CC}">
                <c16:uniqueId val="{0000000B-0E0C-4198-958F-E1583080786B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tint val="98000"/>
                      <a:lumMod val="114000"/>
                    </a:schemeClr>
                  </a:gs>
                  <a:gs pos="100000">
                    <a:schemeClr val="accent3">
                      <a:shade val="90000"/>
                      <a:lumMod val="8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63500" dist="38100" dir="5400000" rotWithShape="0">
                  <a:srgbClr val="000000">
                    <a:alpha val="60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l"/>
              </a:scene3d>
              <a:sp3d prstMaterial="plastic">
                <a:bevelT w="0" h="0"/>
              </a:sp3d>
            </c:spPr>
            <c:extLst>
              <c:ext xmlns:c16="http://schemas.microsoft.com/office/drawing/2014/chart" uri="{C3380CC4-5D6E-409C-BE32-E72D297353CC}">
                <c16:uniqueId val="{0000000D-0E0C-4198-958F-E1583080786B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tint val="98000"/>
                      <a:lumMod val="114000"/>
                    </a:schemeClr>
                  </a:gs>
                  <a:gs pos="100000">
                    <a:schemeClr val="accent4">
                      <a:shade val="90000"/>
                      <a:lumMod val="8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63500" dist="38100" dir="5400000" rotWithShape="0">
                  <a:srgbClr val="000000">
                    <a:alpha val="60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l"/>
              </a:scene3d>
              <a:sp3d prstMaterial="plastic">
                <a:bevelT w="0" h="0"/>
              </a:sp3d>
            </c:spPr>
            <c:extLst>
              <c:ext xmlns:c16="http://schemas.microsoft.com/office/drawing/2014/chart" uri="{C3380CC4-5D6E-409C-BE32-E72D297353CC}">
                <c16:uniqueId val="{0000000F-0E0C-4198-958F-E1583080786B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Возраст получателя муниципальной услуги</c:v>
                </c:pt>
                <c:pt idx="1">
                  <c:v>Отсутствие необходимых документов </c:v>
                </c:pt>
                <c:pt idx="2">
                  <c:v>Нет свободных мест</c:v>
                </c:pt>
                <c:pt idx="3">
                  <c:v>Не сталкивался(ась) с такой проблемой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1-01EE-4A19-B8E9-26143F189E1B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tint val="98000"/>
                      <a:lumMod val="114000"/>
                    </a:schemeClr>
                  </a:gs>
                  <a:gs pos="100000">
                    <a:schemeClr val="accent1">
                      <a:shade val="90000"/>
                      <a:lumMod val="8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63500" dist="38100" dir="5400000" rotWithShape="0">
                  <a:srgbClr val="000000">
                    <a:alpha val="60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l"/>
              </a:scene3d>
              <a:sp3d prstMaterial="plastic">
                <a:bevelT w="0" h="0"/>
              </a:sp3d>
            </c:spPr>
            <c:extLst>
              <c:ext xmlns:c16="http://schemas.microsoft.com/office/drawing/2014/chart" uri="{C3380CC4-5D6E-409C-BE32-E72D297353CC}">
                <c16:uniqueId val="{00000011-0E0C-4198-958F-E1583080786B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tint val="98000"/>
                      <a:lumMod val="114000"/>
                    </a:schemeClr>
                  </a:gs>
                  <a:gs pos="100000">
                    <a:schemeClr val="accent2">
                      <a:shade val="90000"/>
                      <a:lumMod val="8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63500" dist="38100" dir="5400000" rotWithShape="0">
                  <a:srgbClr val="000000">
                    <a:alpha val="60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l"/>
              </a:scene3d>
              <a:sp3d prstMaterial="plastic">
                <a:bevelT w="0" h="0"/>
              </a:sp3d>
            </c:spPr>
            <c:extLst>
              <c:ext xmlns:c16="http://schemas.microsoft.com/office/drawing/2014/chart" uri="{C3380CC4-5D6E-409C-BE32-E72D297353CC}">
                <c16:uniqueId val="{00000013-0E0C-4198-958F-E1583080786B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tint val="98000"/>
                      <a:lumMod val="114000"/>
                    </a:schemeClr>
                  </a:gs>
                  <a:gs pos="100000">
                    <a:schemeClr val="accent3">
                      <a:shade val="90000"/>
                      <a:lumMod val="8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63500" dist="38100" dir="5400000" rotWithShape="0">
                  <a:srgbClr val="000000">
                    <a:alpha val="60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l"/>
              </a:scene3d>
              <a:sp3d prstMaterial="plastic">
                <a:bevelT w="0" h="0"/>
              </a:sp3d>
            </c:spPr>
            <c:extLst>
              <c:ext xmlns:c16="http://schemas.microsoft.com/office/drawing/2014/chart" uri="{C3380CC4-5D6E-409C-BE32-E72D297353CC}">
                <c16:uniqueId val="{00000015-0E0C-4198-958F-E1583080786B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tint val="98000"/>
                      <a:lumMod val="114000"/>
                    </a:schemeClr>
                  </a:gs>
                  <a:gs pos="100000">
                    <a:schemeClr val="accent4">
                      <a:shade val="90000"/>
                      <a:lumMod val="8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63500" dist="38100" dir="5400000" rotWithShape="0">
                  <a:srgbClr val="000000">
                    <a:alpha val="60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l"/>
              </a:scene3d>
              <a:sp3d prstMaterial="plastic">
                <a:bevelT w="0" h="0"/>
              </a:sp3d>
            </c:spPr>
            <c:extLst>
              <c:ext xmlns:c16="http://schemas.microsoft.com/office/drawing/2014/chart" uri="{C3380CC4-5D6E-409C-BE32-E72D297353CC}">
                <c16:uniqueId val="{00000017-0E0C-4198-958F-E1583080786B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Возраст получателя муниципальной услуги</c:v>
                </c:pt>
                <c:pt idx="1">
                  <c:v>Отсутствие необходимых документов </c:v>
                </c:pt>
                <c:pt idx="2">
                  <c:v>Нет свободных мест</c:v>
                </c:pt>
                <c:pt idx="3">
                  <c:v>Не сталкивался(ась) с такой проблемой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2-01EE-4A19-B8E9-26143F189E1B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withinLinearReversed" id="21">
  <a:schemeClr val="accent1"/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5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10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22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ize="5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tx1"/>
    </cs:fontRef>
  </cs:wall>
</cs:chartStyle>
</file>

<file path=ppt/charts/style15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7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2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ize="5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tx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9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EAFAB-75CF-4574-AEAE-DEFF5CD42F2A}" type="datetimeFigureOut">
              <a:rPr lang="ru-RU" smtClean="0"/>
              <a:t>10.05.2023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136D3-87AD-4550-921E-C4D4A25DA7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86820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EAFAB-75CF-4574-AEAE-DEFF5CD42F2A}" type="datetimeFigureOut">
              <a:rPr lang="ru-RU" smtClean="0"/>
              <a:t>10.05.2023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136D3-87AD-4550-921E-C4D4A25DA7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9295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EAFAB-75CF-4574-AEAE-DEFF5CD42F2A}" type="datetimeFigureOut">
              <a:rPr lang="ru-RU" smtClean="0"/>
              <a:t>10.05.2023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136D3-87AD-4550-921E-C4D4A25DA7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29119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EAFAB-75CF-4574-AEAE-DEFF5CD42F2A}" type="datetimeFigureOut">
              <a:rPr lang="ru-RU" smtClean="0"/>
              <a:t>10.05.2023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136D3-87AD-4550-921E-C4D4A25DA778}" type="slidenum">
              <a:rPr lang="ru-RU" smtClean="0"/>
              <a:t>‹#›</a:t>
            </a:fld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47790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EAFAB-75CF-4574-AEAE-DEFF5CD42F2A}" type="datetimeFigureOut">
              <a:rPr lang="ru-RU" smtClean="0"/>
              <a:t>10.05.2023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136D3-87AD-4550-921E-C4D4A25DA7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24434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EAFAB-75CF-4574-AEAE-DEFF5CD42F2A}" type="datetimeFigureOut">
              <a:rPr lang="ru-RU" smtClean="0"/>
              <a:t>10.05.2023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136D3-87AD-4550-921E-C4D4A25DA7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04095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EAFAB-75CF-4574-AEAE-DEFF5CD42F2A}" type="datetimeFigureOut">
              <a:rPr lang="ru-RU" smtClean="0"/>
              <a:t>10.05.2023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136D3-87AD-4550-921E-C4D4A25DA7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085492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EAFAB-75CF-4574-AEAE-DEFF5CD42F2A}" type="datetimeFigureOut">
              <a:rPr lang="ru-RU" smtClean="0"/>
              <a:t>10.05.2023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136D3-87AD-4550-921E-C4D4A25DA7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14569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EAFAB-75CF-4574-AEAE-DEFF5CD42F2A}" type="datetimeFigureOut">
              <a:rPr lang="ru-RU" smtClean="0"/>
              <a:t>10.05.2023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136D3-87AD-4550-921E-C4D4A25DA7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1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EAFAB-75CF-4574-AEAE-DEFF5CD42F2A}" type="datetimeFigureOut">
              <a:rPr lang="ru-RU" smtClean="0"/>
              <a:t>10.05.2023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136D3-87AD-4550-921E-C4D4A25DA7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7433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EAFAB-75CF-4574-AEAE-DEFF5CD42F2A}" type="datetimeFigureOut">
              <a:rPr lang="ru-RU" smtClean="0"/>
              <a:t>10.05.2023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136D3-87AD-4550-921E-C4D4A25DA7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17748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EAFAB-75CF-4574-AEAE-DEFF5CD42F2A}" type="datetimeFigureOut">
              <a:rPr lang="ru-RU" smtClean="0"/>
              <a:t>10.05.2023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136D3-87AD-4550-921E-C4D4A25DA7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02877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EAFAB-75CF-4574-AEAE-DEFF5CD42F2A}" type="datetimeFigureOut">
              <a:rPr lang="ru-RU" smtClean="0"/>
              <a:t>10.05.2023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136D3-87AD-4550-921E-C4D4A25DA7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11511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EAFAB-75CF-4574-AEAE-DEFF5CD42F2A}" type="datetimeFigureOut">
              <a:rPr lang="ru-RU" smtClean="0"/>
              <a:t>10.05.2023</a:t>
            </a:fld>
            <a:endParaRPr lang="ru-RU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136D3-87AD-4550-921E-C4D4A25DA7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10298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EAFAB-75CF-4574-AEAE-DEFF5CD42F2A}" type="datetimeFigureOut">
              <a:rPr lang="ru-RU" smtClean="0"/>
              <a:t>10.05.2023</a:t>
            </a:fld>
            <a:endParaRPr lang="ru-RU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136D3-87AD-4550-921E-C4D4A25DA7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99575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EAFAB-75CF-4574-AEAE-DEFF5CD42F2A}" type="datetimeFigureOut">
              <a:rPr lang="ru-RU" smtClean="0"/>
              <a:t>10.05.2023</a:t>
            </a:fld>
            <a:endParaRPr lang="ru-RU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136D3-87AD-4550-921E-C4D4A25DA7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55715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EAFAB-75CF-4574-AEAE-DEFF5CD42F2A}" type="datetimeFigureOut">
              <a:rPr lang="ru-RU" smtClean="0"/>
              <a:t>10.05.2023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136D3-87AD-4550-921E-C4D4A25DA7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38331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2ABEAFAB-75CF-4574-AEAE-DEFF5CD42F2A}" type="datetimeFigureOut">
              <a:rPr lang="ru-RU" smtClean="0"/>
              <a:t>10.05.2023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4136D3-87AD-4550-921E-C4D4A25DA7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498313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08870" y="999393"/>
            <a:ext cx="9712337" cy="3836377"/>
          </a:xfrm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ru-RU" sz="3200" b="1" dirty="0">
                <a:latin typeface="Monotype Corsiva" panose="03010101010201010101" pitchFamily="66" charset="0"/>
              </a:rPr>
              <a:t>Исследование качества предоставления </a:t>
            </a:r>
            <a:br>
              <a:rPr lang="ru-RU" sz="3200" b="1" dirty="0">
                <a:latin typeface="Monotype Corsiva" panose="03010101010201010101" pitchFamily="66" charset="0"/>
              </a:rPr>
            </a:br>
            <a:r>
              <a:rPr lang="ru-RU" sz="3200" b="1" dirty="0">
                <a:latin typeface="Monotype Corsiva" panose="03010101010201010101" pitchFamily="66" charset="0"/>
              </a:rPr>
              <a:t>муниципальных услуг (работ) муниципальными </a:t>
            </a:r>
            <a:br>
              <a:rPr lang="ru-RU" sz="3200" b="1" dirty="0">
                <a:latin typeface="Monotype Corsiva" panose="03010101010201010101" pitchFamily="66" charset="0"/>
              </a:rPr>
            </a:br>
            <a:r>
              <a:rPr lang="ru-RU" sz="3200" b="1" dirty="0">
                <a:latin typeface="Monotype Corsiva" panose="03010101010201010101" pitchFamily="66" charset="0"/>
              </a:rPr>
              <a:t>учреждениями, подведомственными </a:t>
            </a:r>
            <a:br>
              <a:rPr lang="ru-RU" sz="3200" b="1" dirty="0">
                <a:latin typeface="Monotype Corsiva" panose="03010101010201010101" pitchFamily="66" charset="0"/>
              </a:rPr>
            </a:br>
            <a:r>
              <a:rPr lang="ru-RU" sz="3200" b="1" dirty="0">
                <a:latin typeface="Monotype Corsiva" panose="03010101010201010101" pitchFamily="66" charset="0"/>
              </a:rPr>
              <a:t>департаменту физической культуры и спорта </a:t>
            </a:r>
            <a:br>
              <a:rPr lang="ru-RU" sz="3200" b="1" dirty="0">
                <a:latin typeface="Monotype Corsiva" panose="03010101010201010101" pitchFamily="66" charset="0"/>
              </a:rPr>
            </a:br>
            <a:r>
              <a:rPr lang="ru-RU" sz="3200" b="1" dirty="0">
                <a:latin typeface="Monotype Corsiva" panose="03010101010201010101" pitchFamily="66" charset="0"/>
              </a:rPr>
              <a:t>администрации муниципального образования городской округ город-курорт Сочи Краснодарского края</a:t>
            </a:r>
            <a:br>
              <a:rPr lang="ru-RU" sz="3200" b="1" dirty="0">
                <a:latin typeface="Monotype Corsiva" panose="03010101010201010101" pitchFamily="66" charset="0"/>
              </a:rPr>
            </a:br>
            <a:r>
              <a:rPr lang="ru-RU" sz="3200" b="1" dirty="0">
                <a:latin typeface="Monotype Corsiva" panose="03010101010201010101" pitchFamily="66" charset="0"/>
              </a:rPr>
              <a:t>по итогам </a:t>
            </a:r>
            <a:r>
              <a:rPr lang="ru-RU" sz="3200" b="1" dirty="0" smtClean="0">
                <a:latin typeface="Monotype Corsiva" panose="03010101010201010101" pitchFamily="66" charset="0"/>
              </a:rPr>
              <a:t>2022 </a:t>
            </a:r>
            <a:r>
              <a:rPr lang="ru-RU" sz="3200" b="1" dirty="0">
                <a:latin typeface="Monotype Corsiva" panose="03010101010201010101" pitchFamily="66" charset="0"/>
              </a:rPr>
              <a:t>года</a:t>
            </a:r>
          </a:p>
        </p:txBody>
      </p:sp>
    </p:spTree>
    <p:extLst>
      <p:ext uri="{BB962C8B-B14F-4D97-AF65-F5344CB8AC3E}">
        <p14:creationId xmlns:p14="http://schemas.microsoft.com/office/powerpoint/2010/main" val="13020599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12936" y="1109943"/>
            <a:ext cx="9404723" cy="1400530"/>
          </a:xfrm>
        </p:spPr>
        <p:txBody>
          <a:bodyPr/>
          <a:lstStyle/>
          <a:p>
            <a:pPr algn="ctr"/>
            <a:r>
              <a:rPr lang="ru-RU" sz="1800" b="1" dirty="0">
                <a:solidFill>
                  <a:schemeClr val="tx1"/>
                </a:solidFill>
              </a:rPr>
              <a:t>Если да, то какие основания для отказа в приеме документов или в оказании спортивной подготовки были названы?</a:t>
            </a: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11850702"/>
              </p:ext>
            </p:extLst>
          </p:nvPr>
        </p:nvGraphicFramePr>
        <p:xfrm>
          <a:off x="2141722" y="1909763"/>
          <a:ext cx="8947150" cy="41957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993283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17686" y="967068"/>
            <a:ext cx="9404723" cy="1400530"/>
          </a:xfrm>
        </p:spPr>
        <p:txBody>
          <a:bodyPr/>
          <a:lstStyle/>
          <a:p>
            <a:pPr algn="ctr"/>
            <a:r>
              <a:rPr lang="ru-RU" sz="1800" b="1" dirty="0">
                <a:solidFill>
                  <a:schemeClr val="tx1"/>
                </a:solidFill>
              </a:rPr>
              <a:t>Сталкивались ли Вы с необходимостью оплаты занятий в спортивных секциях учреждений, подведомственных департаменту физической культуры и спорта администрации </a:t>
            </a:r>
            <a:r>
              <a:rPr lang="ru-RU" sz="1800" b="1" dirty="0" smtClean="0">
                <a:solidFill>
                  <a:schemeClr val="tx1"/>
                </a:solidFill>
              </a:rPr>
              <a:t>муниципального образования городской округ город-курорт Сочи Краснодарского края?</a:t>
            </a:r>
            <a:endParaRPr lang="ru-RU" sz="1800" b="1" dirty="0">
              <a:solidFill>
                <a:schemeClr val="tx1"/>
              </a:solidFill>
            </a:endParaRP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913817469"/>
              </p:ext>
            </p:extLst>
          </p:nvPr>
        </p:nvGraphicFramePr>
        <p:xfrm>
          <a:off x="2783072" y="2209800"/>
          <a:ext cx="7435850" cy="40904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602964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46311" y="1224243"/>
            <a:ext cx="9404723" cy="1400530"/>
          </a:xfrm>
        </p:spPr>
        <p:txBody>
          <a:bodyPr/>
          <a:lstStyle/>
          <a:p>
            <a:pPr algn="ctr"/>
            <a:r>
              <a:rPr lang="ru-RU" sz="1800" b="1" dirty="0">
                <a:solidFill>
                  <a:schemeClr val="tx1"/>
                </a:solidFill>
              </a:rPr>
              <a:t>Если да, то на какие цели шла данная финансовая поддержка?</a:t>
            </a: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13238671"/>
              </p:ext>
            </p:extLst>
          </p:nvPr>
        </p:nvGraphicFramePr>
        <p:xfrm>
          <a:off x="2475097" y="1766888"/>
          <a:ext cx="8947150" cy="41957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381943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89136" y="1138518"/>
            <a:ext cx="9404723" cy="1400530"/>
          </a:xfrm>
        </p:spPr>
        <p:txBody>
          <a:bodyPr/>
          <a:lstStyle/>
          <a:p>
            <a:pPr algn="ctr"/>
            <a:r>
              <a:rPr lang="ru-RU" sz="1800" b="1" dirty="0">
                <a:solidFill>
                  <a:schemeClr val="tx1"/>
                </a:solidFill>
              </a:rPr>
              <a:t>Заключались ли с Вами договоры на оказание платных услуг?</a:t>
            </a: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29039209"/>
              </p:ext>
            </p:extLst>
          </p:nvPr>
        </p:nvGraphicFramePr>
        <p:xfrm>
          <a:off x="2217922" y="1690688"/>
          <a:ext cx="8947150" cy="41957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834549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60511" y="1119468"/>
            <a:ext cx="9404723" cy="1400530"/>
          </a:xfrm>
        </p:spPr>
        <p:txBody>
          <a:bodyPr/>
          <a:lstStyle/>
          <a:p>
            <a:pPr algn="ctr"/>
            <a:r>
              <a:rPr lang="ru-RU" sz="1800" b="1" dirty="0">
                <a:solidFill>
                  <a:schemeClr val="tx1"/>
                </a:solidFill>
              </a:rPr>
              <a:t>Как Вы считаете, каким способом жители города Сочи могут получить информацию о деятельности спортивных учреждений города Сочи?</a:t>
            </a: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69191254"/>
              </p:ext>
            </p:extLst>
          </p:nvPr>
        </p:nvGraphicFramePr>
        <p:xfrm>
          <a:off x="1789297" y="2005013"/>
          <a:ext cx="8947150" cy="41957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344335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46211" y="624168"/>
            <a:ext cx="9404723" cy="1400530"/>
          </a:xfrm>
        </p:spPr>
        <p:txBody>
          <a:bodyPr/>
          <a:lstStyle/>
          <a:p>
            <a:pPr algn="ctr"/>
            <a:r>
              <a:rPr lang="ru-RU" sz="1800" b="1" dirty="0">
                <a:solidFill>
                  <a:schemeClr val="tx1"/>
                </a:solidFill>
              </a:rPr>
              <a:t>Удовлетворены ли Вы качеством предоставления муниципальных услуг муниципальными учреждениями, подведомственными департаменту физической культуры и спорта администрации </a:t>
            </a:r>
            <a:r>
              <a:rPr lang="ru-RU" sz="1800" b="1" dirty="0" smtClean="0">
                <a:solidFill>
                  <a:schemeClr val="tx1"/>
                </a:solidFill>
              </a:rPr>
              <a:t>муниципального образования городской округ город-курорт Сочи краснодарского края?</a:t>
            </a:r>
            <a:endParaRPr lang="ru-RU" sz="1800" b="1" dirty="0">
              <a:solidFill>
                <a:schemeClr val="tx1"/>
              </a:solidFill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60307215"/>
              </p:ext>
            </p:extLst>
          </p:nvPr>
        </p:nvGraphicFramePr>
        <p:xfrm>
          <a:off x="1674997" y="1938338"/>
          <a:ext cx="8947150" cy="41957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571391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60562" y="500343"/>
            <a:ext cx="9288464" cy="1400530"/>
          </a:xfrm>
        </p:spPr>
        <p:txBody>
          <a:bodyPr/>
          <a:lstStyle/>
          <a:p>
            <a:pPr algn="ctr"/>
            <a:r>
              <a:rPr lang="ru-RU" sz="1800" b="1" dirty="0">
                <a:solidFill>
                  <a:schemeClr val="tx1"/>
                </a:solidFill>
              </a:rPr>
              <a:t>Если бы у Вас была возможность проголосовать за лучшее</a:t>
            </a:r>
            <a:br>
              <a:rPr lang="ru-RU" sz="1800" b="1" dirty="0">
                <a:solidFill>
                  <a:schemeClr val="tx1"/>
                </a:solidFill>
              </a:rPr>
            </a:br>
            <a:r>
              <a:rPr lang="ru-RU" sz="1800" b="1" dirty="0">
                <a:solidFill>
                  <a:schemeClr val="tx1"/>
                </a:solidFill>
              </a:rPr>
              <a:t> учреждение спортивной направленности города Сочи, какое бы учреждение из предложенного списка Вы бы выбрали?</a:t>
            </a:r>
          </a:p>
        </p:txBody>
      </p:sp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:p14="http://schemas.microsoft.com/office/powerpoint/2010/main" val="2050044533"/>
              </p:ext>
            </p:extLst>
          </p:nvPr>
        </p:nvGraphicFramePr>
        <p:xfrm>
          <a:off x="2285999" y="1533525"/>
          <a:ext cx="8391525" cy="52048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3432494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36761" y="1014693"/>
            <a:ext cx="9404723" cy="1400530"/>
          </a:xfrm>
        </p:spPr>
        <p:txBody>
          <a:bodyPr/>
          <a:lstStyle/>
          <a:p>
            <a:pPr algn="ctr"/>
            <a:r>
              <a:rPr lang="ru-RU" sz="1800" b="1" dirty="0">
                <a:solidFill>
                  <a:schemeClr val="tx1"/>
                </a:solidFill>
              </a:rPr>
              <a:t>Сообщите, пожалуйста, Ваш пол?</a:t>
            </a: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17342005"/>
              </p:ext>
            </p:extLst>
          </p:nvPr>
        </p:nvGraphicFramePr>
        <p:xfrm>
          <a:off x="2265547" y="1714958"/>
          <a:ext cx="8947150" cy="41957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1532274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29480" y="966065"/>
            <a:ext cx="9404723" cy="1400530"/>
          </a:xfrm>
        </p:spPr>
        <p:txBody>
          <a:bodyPr/>
          <a:lstStyle/>
          <a:p>
            <a:pPr algn="ctr"/>
            <a:r>
              <a:rPr lang="ru-RU" sz="1800" b="1" dirty="0">
                <a:solidFill>
                  <a:schemeClr val="tx1"/>
                </a:solidFill>
              </a:rPr>
              <a:t>Ваш возраст?</a:t>
            </a: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82116124"/>
              </p:ext>
            </p:extLst>
          </p:nvPr>
        </p:nvGraphicFramePr>
        <p:xfrm>
          <a:off x="2158266" y="1576388"/>
          <a:ext cx="8947150" cy="41957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9686678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46261" y="986118"/>
            <a:ext cx="9404723" cy="1400530"/>
          </a:xfrm>
        </p:spPr>
        <p:txBody>
          <a:bodyPr/>
          <a:lstStyle/>
          <a:p>
            <a:pPr algn="ctr"/>
            <a:r>
              <a:rPr lang="ru-RU" sz="1800" b="1" dirty="0">
                <a:solidFill>
                  <a:schemeClr val="tx1"/>
                </a:solidFill>
              </a:rPr>
              <a:t>Образования?</a:t>
            </a: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18666844"/>
              </p:ext>
            </p:extLst>
          </p:nvPr>
        </p:nvGraphicFramePr>
        <p:xfrm>
          <a:off x="2075047" y="1686383"/>
          <a:ext cx="8947150" cy="41957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858885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1560760735"/>
              </p:ext>
            </p:extLst>
          </p:nvPr>
        </p:nvGraphicFramePr>
        <p:xfrm>
          <a:off x="1308538" y="719666"/>
          <a:ext cx="96012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43288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7716" y="1045466"/>
            <a:ext cx="10133258" cy="1288159"/>
          </a:xfrm>
        </p:spPr>
        <p:txBody>
          <a:bodyPr/>
          <a:lstStyle/>
          <a:p>
            <a:pPr algn="ctr"/>
            <a:r>
              <a:rPr lang="ru-RU" sz="1800" b="1" dirty="0">
                <a:solidFill>
                  <a:schemeClr val="tx1"/>
                </a:solidFill>
              </a:rPr>
              <a:t>Как Вы оцениваете организацию физкультурно-оздоровительных  мероприятий? </a:t>
            </a:r>
            <a:br>
              <a:rPr lang="ru-RU" sz="1800" b="1" dirty="0">
                <a:solidFill>
                  <a:schemeClr val="tx1"/>
                </a:solidFill>
              </a:rPr>
            </a:br>
            <a:r>
              <a:rPr lang="ru-RU" sz="1800" b="1" dirty="0">
                <a:solidFill>
                  <a:schemeClr val="tx1"/>
                </a:solidFill>
              </a:rPr>
              <a:t>(5-наибольшая удовлетворенность,1- наименьшая)</a:t>
            </a:r>
          </a:p>
        </p:txBody>
      </p:sp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3713222646"/>
              </p:ext>
            </p:extLst>
          </p:nvPr>
        </p:nvGraphicFramePr>
        <p:xfrm>
          <a:off x="1889124" y="1897672"/>
          <a:ext cx="9055099" cy="48269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621804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9982" y="203212"/>
            <a:ext cx="9404723" cy="1400530"/>
          </a:xfrm>
        </p:spPr>
        <p:txBody>
          <a:bodyPr/>
          <a:lstStyle/>
          <a:p>
            <a:pPr algn="ctr"/>
            <a:r>
              <a:rPr lang="ru-RU" sz="1800" b="1" dirty="0">
                <a:solidFill>
                  <a:schemeClr val="tx1"/>
                </a:solidFill>
              </a:rPr>
              <a:t>Какие учреждения, подведомственные </a:t>
            </a:r>
            <a:br>
              <a:rPr lang="ru-RU" sz="1800" b="1" dirty="0">
                <a:solidFill>
                  <a:schemeClr val="tx1"/>
                </a:solidFill>
              </a:rPr>
            </a:br>
            <a:r>
              <a:rPr lang="ru-RU" sz="1800" b="1" dirty="0">
                <a:solidFill>
                  <a:schemeClr val="tx1"/>
                </a:solidFill>
              </a:rPr>
              <a:t>департаменту физической культуры и спорта </a:t>
            </a:r>
            <a:r>
              <a:rPr lang="ru-RU" sz="1800" b="1" dirty="0" smtClean="0">
                <a:solidFill>
                  <a:schemeClr val="tx1"/>
                </a:solidFill>
              </a:rPr>
              <a:t>муниципального образования городской округ город-курорт Сочи Краснодарского края, </a:t>
            </a:r>
            <a:r>
              <a:rPr lang="ru-RU" sz="1800" b="1" dirty="0">
                <a:solidFill>
                  <a:schemeClr val="tx1"/>
                </a:solidFill>
              </a:rPr>
              <a:t>Вам известны?</a:t>
            </a:r>
          </a:p>
        </p:txBody>
      </p:sp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:p14="http://schemas.microsoft.com/office/powerpoint/2010/main" val="3532280690"/>
              </p:ext>
            </p:extLst>
          </p:nvPr>
        </p:nvGraphicFramePr>
        <p:xfrm>
          <a:off x="1213338" y="1533525"/>
          <a:ext cx="10058399" cy="52048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328720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03661" y="676832"/>
            <a:ext cx="10678381" cy="1525002"/>
          </a:xfrm>
        </p:spPr>
        <p:txBody>
          <a:bodyPr/>
          <a:lstStyle/>
          <a:p>
            <a:r>
              <a:rPr lang="ru-RU" sz="1800" b="1" dirty="0">
                <a:solidFill>
                  <a:schemeClr val="tx1"/>
                </a:solidFill>
              </a:rPr>
              <a:t>Как Вы узнали об этом учреждении?</a:t>
            </a: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3428034038"/>
              </p:ext>
            </p:extLst>
          </p:nvPr>
        </p:nvGraphicFramePr>
        <p:xfrm>
          <a:off x="2422525" y="1439333"/>
          <a:ext cx="7626350" cy="4838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050643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98586" y="1100418"/>
            <a:ext cx="9707564" cy="1400530"/>
          </a:xfrm>
        </p:spPr>
        <p:txBody>
          <a:bodyPr/>
          <a:lstStyle/>
          <a:p>
            <a:pPr algn="ctr"/>
            <a:r>
              <a:rPr lang="ru-RU" sz="1800" b="1" dirty="0">
                <a:solidFill>
                  <a:schemeClr val="tx1"/>
                </a:solidFill>
              </a:rPr>
              <a:t>Удовлетворены ли Вы качеством проведения тренировочных занятий в учреждений спортивной направленности?</a:t>
            </a: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2587383397"/>
              </p:ext>
            </p:extLst>
          </p:nvPr>
        </p:nvGraphicFramePr>
        <p:xfrm>
          <a:off x="2262980" y="1800683"/>
          <a:ext cx="7978775" cy="4543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211583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93911" y="1167093"/>
            <a:ext cx="9404723" cy="1400530"/>
          </a:xfrm>
        </p:spPr>
        <p:txBody>
          <a:bodyPr/>
          <a:lstStyle/>
          <a:p>
            <a:pPr algn="ctr"/>
            <a:r>
              <a:rPr lang="ru-RU" sz="1800" b="1" dirty="0">
                <a:solidFill>
                  <a:schemeClr val="tx1"/>
                </a:solidFill>
              </a:rPr>
              <a:t>Удовлетворены ли Вы качеством предоставляемой информации о деятельности учреждения спортивной направленности?</a:t>
            </a: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2924859976"/>
              </p:ext>
            </p:extLst>
          </p:nvPr>
        </p:nvGraphicFramePr>
        <p:xfrm>
          <a:off x="2883084" y="2057400"/>
          <a:ext cx="7826375" cy="44047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51875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36711" y="1157568"/>
            <a:ext cx="9404723" cy="1400530"/>
          </a:xfrm>
        </p:spPr>
        <p:txBody>
          <a:bodyPr/>
          <a:lstStyle/>
          <a:p>
            <a:pPr algn="ctr"/>
            <a:r>
              <a:rPr lang="ru-RU" sz="1800" b="1" dirty="0">
                <a:solidFill>
                  <a:schemeClr val="tx1"/>
                </a:solidFill>
              </a:rPr>
              <a:t>Была ли предоставлена дополнительная информация по интересующим Вас вопросам?</a:t>
            </a: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80872614"/>
              </p:ext>
            </p:extLst>
          </p:nvPr>
        </p:nvGraphicFramePr>
        <p:xfrm>
          <a:off x="1865497" y="2100263"/>
          <a:ext cx="8947150" cy="41957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341329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12911" y="1243293"/>
            <a:ext cx="9404723" cy="1400530"/>
          </a:xfrm>
        </p:spPr>
        <p:txBody>
          <a:bodyPr/>
          <a:lstStyle/>
          <a:p>
            <a:pPr algn="ctr"/>
            <a:r>
              <a:rPr lang="ru-RU" sz="1800" b="1" dirty="0">
                <a:solidFill>
                  <a:schemeClr val="tx1"/>
                </a:solidFill>
              </a:rPr>
              <a:t>Известны ли Вам случаи отказа в приеме документов для зачисления  в учреждение спортивной направленности или отказа в осуществлении спортивной подготовки?</a:t>
            </a:r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79878458"/>
              </p:ext>
            </p:extLst>
          </p:nvPr>
        </p:nvGraphicFramePr>
        <p:xfrm>
          <a:off x="1937728" y="2266950"/>
          <a:ext cx="8955087" cy="3886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9005256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">
  <a:themeElements>
    <a:clrScheme name="Теплый синий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Ион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он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278</TotalTime>
  <Words>309</Words>
  <Application>Microsoft Office PowerPoint</Application>
  <PresentationFormat>Широкоэкранный</PresentationFormat>
  <Paragraphs>30</Paragraphs>
  <Slides>19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4" baseType="lpstr">
      <vt:lpstr>Arial</vt:lpstr>
      <vt:lpstr>Century Gothic</vt:lpstr>
      <vt:lpstr>Monotype Corsiva</vt:lpstr>
      <vt:lpstr>Wingdings 3</vt:lpstr>
      <vt:lpstr>Ион</vt:lpstr>
      <vt:lpstr>Исследование качества предоставления  муниципальных услуг (работ) муниципальными  учреждениями, подведомственными  департаменту физической культуры и спорта  администрации муниципального образования городской округ город-курорт Сочи Краснодарского края по итогам 2022 года</vt:lpstr>
      <vt:lpstr>Презентация PowerPoint</vt:lpstr>
      <vt:lpstr>Как Вы оцениваете организацию физкультурно-оздоровительных  мероприятий?  (5-наибольшая удовлетворенность,1- наименьшая)</vt:lpstr>
      <vt:lpstr>Какие учреждения, подведомственные  департаменту физической культуры и спорта муниципального образования городской округ город-курорт Сочи Краснодарского края, Вам известны?</vt:lpstr>
      <vt:lpstr>Как Вы узнали об этом учреждении?</vt:lpstr>
      <vt:lpstr>Удовлетворены ли Вы качеством проведения тренировочных занятий в учреждений спортивной направленности?</vt:lpstr>
      <vt:lpstr>Удовлетворены ли Вы качеством предоставляемой информации о деятельности учреждения спортивной направленности?</vt:lpstr>
      <vt:lpstr>Была ли предоставлена дополнительная информация по интересующим Вас вопросам?</vt:lpstr>
      <vt:lpstr>Известны ли Вам случаи отказа в приеме документов для зачисления  в учреждение спортивной направленности или отказа в осуществлении спортивной подготовки?</vt:lpstr>
      <vt:lpstr>Если да, то какие основания для отказа в приеме документов или в оказании спортивной подготовки были названы?</vt:lpstr>
      <vt:lpstr>Сталкивались ли Вы с необходимостью оплаты занятий в спортивных секциях учреждений, подведомственных департаменту физической культуры и спорта администрации муниципального образования городской округ город-курорт Сочи Краснодарского края?</vt:lpstr>
      <vt:lpstr>Если да, то на какие цели шла данная финансовая поддержка?</vt:lpstr>
      <vt:lpstr>Заключались ли с Вами договоры на оказание платных услуг?</vt:lpstr>
      <vt:lpstr>Как Вы считаете, каким способом жители города Сочи могут получить информацию о деятельности спортивных учреждений города Сочи?</vt:lpstr>
      <vt:lpstr>Удовлетворены ли Вы качеством предоставления муниципальных услуг муниципальными учреждениями, подведомственными департаменту физической культуры и спорта администрации муниципального образования городской округ город-курорт Сочи краснодарского края?</vt:lpstr>
      <vt:lpstr>Если бы у Вас была возможность проголосовать за лучшее  учреждение спортивной направленности города Сочи, какое бы учреждение из предложенного списка Вы бы выбрали?</vt:lpstr>
      <vt:lpstr>Сообщите, пожалуйста, Ваш пол?</vt:lpstr>
      <vt:lpstr>Ваш возраст?</vt:lpstr>
      <vt:lpstr>Образования?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Исследование качества предоставления  муниципальных услуг (работ) муниципальными  учреждениями, подведомственными  департаменту физической культуры и спорта  администрации муниципального образования городской округ город-округ Сочи Краснодарского края</dc:title>
  <dc:creator>user</dc:creator>
  <cp:lastModifiedBy>Dmitrii</cp:lastModifiedBy>
  <cp:revision>27</cp:revision>
  <dcterms:created xsi:type="dcterms:W3CDTF">2022-05-04T08:41:18Z</dcterms:created>
  <dcterms:modified xsi:type="dcterms:W3CDTF">2023-05-10T10:20:23Z</dcterms:modified>
</cp:coreProperties>
</file>