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9" r:id="rId2"/>
    <p:sldId id="271" r:id="rId3"/>
    <p:sldId id="276" r:id="rId4"/>
    <p:sldId id="273" r:id="rId5"/>
    <p:sldId id="261" r:id="rId6"/>
    <p:sldId id="274" r:id="rId7"/>
    <p:sldId id="260" r:id="rId8"/>
    <p:sldId id="267" r:id="rId9"/>
    <p:sldId id="27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7DC"/>
    <a:srgbClr val="F2F3F3"/>
    <a:srgbClr val="16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Лист1!$E$8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Лист1!$D$9:$D$11</c:f>
              <c:strCache>
                <c:ptCount val="3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</c:strCache>
            </c:strRef>
          </c:cat>
          <c:val>
            <c:numRef>
              <c:f>Лист1!$E$9:$E$11</c:f>
              <c:numCache>
                <c:formatCode>General</c:formatCode>
                <c:ptCount val="3"/>
                <c:pt idx="0">
                  <c:v>8</c:v>
                </c:pt>
                <c:pt idx="1">
                  <c:v>9.1999999999999993</c:v>
                </c:pt>
                <c:pt idx="2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8-4C76-86B8-00CBCC169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6142784"/>
        <c:axId val="2083245776"/>
      </c:barChart>
      <c:catAx>
        <c:axId val="208614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3245776"/>
        <c:crosses val="autoZero"/>
        <c:auto val="1"/>
        <c:lblAlgn val="ctr"/>
        <c:lblOffset val="100"/>
        <c:noMultiLvlLbl val="0"/>
      </c:catAx>
      <c:valAx>
        <c:axId val="208324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614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8D91A-DFA3-429E-9A8D-F24FC85322E9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C70ED-0CD0-4C56-BBB1-99E4FBF5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864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01B32-4578-4925-9D32-1FADFBDF1A7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6F2CB-A0AD-4497-ACC6-1F92D2FB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291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5355578" y="6374584"/>
            <a:ext cx="2743200" cy="365125"/>
          </a:xfrm>
        </p:spPr>
        <p:txBody>
          <a:bodyPr/>
          <a:lstStyle/>
          <a:p>
            <a:fld id="{DA674562-2FB9-49AD-8358-88D8ADB2391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1262356" y="2565174"/>
            <a:ext cx="10929644" cy="342293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ru-RU" dirty="0" smtClean="0"/>
              <a:t>Описание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747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2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62356" y="1033371"/>
            <a:ext cx="109296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262356" y="2674596"/>
            <a:ext cx="5028526" cy="3495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ru-RU" dirty="0" smtClean="0"/>
              <a:t>Рисунок 1</a:t>
            </a:r>
            <a:endParaRPr lang="ru-RU" dirty="0"/>
          </a:p>
        </p:txBody>
      </p:sp>
      <p:sp>
        <p:nvSpPr>
          <p:cNvPr id="7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7163474" y="2672194"/>
            <a:ext cx="5028526" cy="3497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Рисунок 2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8045786" y="6170159"/>
            <a:ext cx="3739983" cy="40481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Подпись рисунка</a:t>
            </a:r>
          </a:p>
          <a:p>
            <a:pPr lvl="0"/>
            <a:endParaRPr lang="ru-RU" dirty="0" smtClean="0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495882" y="5590249"/>
            <a:ext cx="3713163" cy="420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 smtClean="0"/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66022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 hasCustomPrompt="1"/>
          </p:nvPr>
        </p:nvSpPr>
        <p:spPr>
          <a:xfrm>
            <a:off x="838200" y="1878013"/>
            <a:ext cx="5001552" cy="35845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Диаграмма</a:t>
            </a:r>
            <a:endParaRPr lang="ru-RU" dirty="0"/>
          </a:p>
        </p:txBody>
      </p:sp>
      <p:sp>
        <p:nvSpPr>
          <p:cNvPr id="7" name="Диаграмма 5"/>
          <p:cNvSpPr>
            <a:spLocks noGrp="1"/>
          </p:cNvSpPr>
          <p:nvPr>
            <p:ph type="chart" sz="quarter" idx="13" hasCustomPrompt="1"/>
          </p:nvPr>
        </p:nvSpPr>
        <p:spPr>
          <a:xfrm>
            <a:off x="6352248" y="1878013"/>
            <a:ext cx="5001552" cy="358457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 dirty="0" smtClean="0"/>
              <a:t>Диаграмма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482394" y="5607051"/>
            <a:ext cx="3713163" cy="420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 smtClean="0"/>
              <a:t>Подпись диаграммы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6996442" y="5607051"/>
            <a:ext cx="3713163" cy="420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 smtClean="0"/>
              <a:t>Подпись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164691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 hasCustomPrompt="1"/>
          </p:nvPr>
        </p:nvSpPr>
        <p:spPr>
          <a:xfrm>
            <a:off x="838200" y="1878013"/>
            <a:ext cx="10515600" cy="35845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Диаграмма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2782093" y="5612199"/>
            <a:ext cx="6627813" cy="4891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 smtClean="0"/>
              <a:t>Подпись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361706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38200" y="1797050"/>
            <a:ext cx="10515600" cy="369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 smtClean="0"/>
              <a:t>Рисунок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2231" y="5600700"/>
            <a:ext cx="6967538" cy="493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 smtClean="0"/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34262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Те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8013"/>
            <a:ext cx="10515600" cy="3608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 smtClean="0"/>
              <a:t>Основной 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33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38200" y="1942593"/>
            <a:ext cx="5473588" cy="3519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Рисунок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6546850" y="1933575"/>
            <a:ext cx="4806950" cy="3529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718412" y="5577744"/>
            <a:ext cx="3713163" cy="420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 smtClean="0"/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5905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56C0F-F7AC-6541-B242-27D6A27E4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C13C-D7BE-0645-9D4C-4F8691F4C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70615-B488-F349-B9A4-20B79A09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CFDC-C06E-564B-92CC-AB25AE98BF27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B00A2-354D-2640-B77E-AEB25ACC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E54AAD-5B65-3646-84D7-AAF5E29B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460-ECE7-CE44-B7A8-268376228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9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-1" y="0"/>
            <a:ext cx="930584" cy="1762551"/>
          </a:xfrm>
          <a:prstGeom prst="rect">
            <a:avLst/>
          </a:prstGeom>
          <a:solidFill>
            <a:srgbClr val="EB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692" y="2769465"/>
            <a:ext cx="109296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Образование в цифрах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593454" y="6374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" y="3714"/>
            <a:ext cx="769242" cy="864658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 userDrawn="1"/>
        </p:nvCxnSpPr>
        <p:spPr>
          <a:xfrm>
            <a:off x="1262356" y="835663"/>
            <a:ext cx="1092964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593454" y="0"/>
            <a:ext cx="763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</a:t>
            </a:r>
            <a:r>
              <a:rPr lang="ru-RU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СОЧИ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9" t="425" r="48403" b="-425"/>
          <a:stretch/>
        </p:blipFill>
        <p:spPr>
          <a:xfrm>
            <a:off x="0" y="1316332"/>
            <a:ext cx="930583" cy="522258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5899150"/>
            <a:ext cx="930584" cy="958850"/>
          </a:xfrm>
          <a:prstGeom prst="rect">
            <a:avLst/>
          </a:prstGeom>
          <a:solidFill>
            <a:srgbClr val="EB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7"/>
          <p:cNvSpPr txBox="1">
            <a:spLocks/>
          </p:cNvSpPr>
          <p:nvPr userDrawn="1"/>
        </p:nvSpPr>
        <p:spPr>
          <a:xfrm>
            <a:off x="1262357" y="379576"/>
            <a:ext cx="10929644" cy="423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 ОБРАЗОВАНИЮ И НАУКЕ</a:t>
            </a:r>
          </a:p>
        </p:txBody>
      </p:sp>
    </p:spTree>
    <p:extLst>
      <p:ext uri="{BB962C8B-B14F-4D97-AF65-F5344CB8AC3E}">
        <p14:creationId xmlns:p14="http://schemas.microsoft.com/office/powerpoint/2010/main" val="3378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356" y="892701"/>
            <a:ext cx="10306792" cy="2804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МУНИЦИПАЛЬНЫЙ ПРОЕКТ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sz="5300" b="1" dirty="0">
                <a:solidFill>
                  <a:schemeClr val="accent5">
                    <a:lumMod val="50000"/>
                  </a:schemeClr>
                </a:solidFill>
              </a:rPr>
              <a:t>Одаренные дети Сочи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3590" y="-8752"/>
            <a:ext cx="11238410" cy="93036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 rot="16200000" flipV="1">
            <a:off x="-2952208" y="2952202"/>
            <a:ext cx="6858000" cy="95359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369611" y="3323199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66" y="93367"/>
            <a:ext cx="837452" cy="1046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97" y="3856383"/>
            <a:ext cx="2328503" cy="30016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5219" y="332759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Медведева О.Н. -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управления по образованию и науке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образования городской округ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город-курорт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Сочи Краснодарского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края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организации, обучающиеся и их родители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4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3" y="3631830"/>
            <a:ext cx="2251166" cy="14717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66" y="93367"/>
            <a:ext cx="837452" cy="10468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3590" y="-8752"/>
            <a:ext cx="11238410" cy="930366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7" name="Прямоугольник 6"/>
          <p:cNvSpPr/>
          <p:nvPr/>
        </p:nvSpPr>
        <p:spPr>
          <a:xfrm rot="16200000" flipV="1">
            <a:off x="-2952208" y="2952202"/>
            <a:ext cx="6858000" cy="953593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187" y="124445"/>
            <a:ext cx="837452" cy="1046816"/>
          </a:xfrm>
          <a:prstGeom prst="rect">
            <a:avLst/>
          </a:prstGeom>
        </p:spPr>
      </p:pic>
      <p:sp>
        <p:nvSpPr>
          <p:cNvPr id="10" name="Текст 3"/>
          <p:cNvSpPr>
            <a:spLocks noGrp="1"/>
          </p:cNvSpPr>
          <p:nvPr>
            <p:ph type="body" sz="quarter" idx="12"/>
          </p:nvPr>
        </p:nvSpPr>
        <p:spPr>
          <a:xfrm>
            <a:off x="1207139" y="1048878"/>
            <a:ext cx="10581186" cy="5508268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Выявление, поддержка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и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молодежи.  </a:t>
            </a:r>
          </a:p>
          <a:p>
            <a:pPr algn="l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Срок реализации: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</a:p>
          <a:p>
            <a:pPr algn="l"/>
            <a:endParaRPr lang="ru-RU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НП, ФП: </a:t>
            </a:r>
          </a:p>
          <a:p>
            <a:pPr algn="l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ФП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ребенка», </a:t>
            </a:r>
            <a:endParaRPr lang="ru-RU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l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экономика» </a:t>
            </a:r>
            <a:endParaRPr lang="ru-RU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«Кадры для цифровой экономики» </a:t>
            </a:r>
          </a:p>
          <a:p>
            <a:pPr algn="l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524" y="5103530"/>
            <a:ext cx="1849126" cy="1544897"/>
          </a:xfrm>
          <a:prstGeom prst="rect">
            <a:avLst/>
          </a:prstGeom>
        </p:spPr>
      </p:pic>
      <p:pic>
        <p:nvPicPr>
          <p:cNvPr id="13" name="Picture 2" descr="https://www.seekpng.com/png/full/866-8666671_when-i-work-free-online-employee-scheduling-softwa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17" y="2214420"/>
            <a:ext cx="822766" cy="8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369611" y="3323199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124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189" y="1328622"/>
            <a:ext cx="10929644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приоритетное направление </a:t>
            </a:r>
            <a:r>
              <a:rPr lang="ru-RU" dirty="0"/>
              <a:t>педагогической деятельности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3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53590" y="-8752"/>
            <a:ext cx="11238410" cy="93036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9" name="Прямоугольник 8"/>
          <p:cNvSpPr/>
          <p:nvPr/>
        </p:nvSpPr>
        <p:spPr>
          <a:xfrm rot="16200000" flipV="1">
            <a:off x="-2952208" y="2952202"/>
            <a:ext cx="6858000" cy="95359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369611" y="3323199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66" y="93367"/>
            <a:ext cx="837452" cy="1046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3" y="3602699"/>
            <a:ext cx="3702175" cy="2771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08" y="3236300"/>
            <a:ext cx="2628511" cy="350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4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419411" y="3323201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6200000" flipV="1">
            <a:off x="-2936635" y="2936628"/>
            <a:ext cx="6858001" cy="98474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70" y="129003"/>
            <a:ext cx="837452" cy="1046816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5DE678B-1EDB-BEA4-3ED3-9680B5BB223F}"/>
              </a:ext>
            </a:extLst>
          </p:cNvPr>
          <p:cNvCxnSpPr>
            <a:cxnSpLocks/>
          </p:cNvCxnSpPr>
          <p:nvPr/>
        </p:nvCxnSpPr>
        <p:spPr>
          <a:xfrm>
            <a:off x="3506358" y="4257877"/>
            <a:ext cx="7360920" cy="0"/>
          </a:xfrm>
          <a:prstGeom prst="line">
            <a:avLst/>
          </a:prstGeom>
          <a:ln w="1905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>
            <a:extLst>
              <a:ext uri="{FF2B5EF4-FFF2-40B4-BE49-F238E27FC236}">
                <a16:creationId xmlns:a16="http://schemas.microsoft.com/office/drawing/2014/main" id="{0817BD3E-D62B-2050-4ABE-4A4B3BF3F57D}"/>
              </a:ext>
            </a:extLst>
          </p:cNvPr>
          <p:cNvSpPr/>
          <p:nvPr/>
        </p:nvSpPr>
        <p:spPr>
          <a:xfrm>
            <a:off x="2901442" y="4164339"/>
            <a:ext cx="211600" cy="211600"/>
          </a:xfrm>
          <a:prstGeom prst="ellipse">
            <a:avLst/>
          </a:prstGeom>
          <a:solidFill>
            <a:srgbClr val="0C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C481283-2595-944A-E382-C52F25BA8C63}"/>
              </a:ext>
            </a:extLst>
          </p:cNvPr>
          <p:cNvSpPr/>
          <p:nvPr/>
        </p:nvSpPr>
        <p:spPr>
          <a:xfrm>
            <a:off x="7200285" y="4111407"/>
            <a:ext cx="211600" cy="211600"/>
          </a:xfrm>
          <a:prstGeom prst="ellipse">
            <a:avLst/>
          </a:prstGeom>
          <a:solidFill>
            <a:srgbClr val="0C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293D982-3080-FE82-C7DD-FBB00A1554D5}"/>
              </a:ext>
            </a:extLst>
          </p:cNvPr>
          <p:cNvSpPr/>
          <p:nvPr/>
        </p:nvSpPr>
        <p:spPr>
          <a:xfrm>
            <a:off x="11063121" y="4123691"/>
            <a:ext cx="211600" cy="211600"/>
          </a:xfrm>
          <a:prstGeom prst="ellipse">
            <a:avLst/>
          </a:prstGeom>
          <a:solidFill>
            <a:srgbClr val="0C3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97A3FC-D399-75BE-B497-72C10B00EBAC}"/>
              </a:ext>
            </a:extLst>
          </p:cNvPr>
          <p:cNvSpPr txBox="1"/>
          <p:nvPr/>
        </p:nvSpPr>
        <p:spPr>
          <a:xfrm>
            <a:off x="1588311" y="3318883"/>
            <a:ext cx="210567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l"/>
            <a:r>
              <a:rPr lang="en-US" sz="2800" b="0" dirty="0"/>
              <a:t>2023</a:t>
            </a:r>
            <a:r>
              <a:rPr lang="ru-RU" sz="2800" b="0" dirty="0"/>
              <a:t> 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C77531-9547-64FB-E238-EAE583F92F94}"/>
              </a:ext>
            </a:extLst>
          </p:cNvPr>
          <p:cNvSpPr txBox="1"/>
          <p:nvPr/>
        </p:nvSpPr>
        <p:spPr>
          <a:xfrm>
            <a:off x="6148157" y="3306671"/>
            <a:ext cx="210425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l"/>
            <a:r>
              <a:rPr lang="en-US" sz="2800" b="0" dirty="0"/>
              <a:t>2024</a:t>
            </a:r>
            <a:r>
              <a:rPr lang="ru-RU" sz="2800" b="0" dirty="0"/>
              <a:t> г.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CF80C-9FEE-3C82-B68C-956BE3C1A60E}"/>
              </a:ext>
            </a:extLst>
          </p:cNvPr>
          <p:cNvSpPr txBox="1"/>
          <p:nvPr/>
        </p:nvSpPr>
        <p:spPr>
          <a:xfrm>
            <a:off x="9978182" y="3360367"/>
            <a:ext cx="203014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l"/>
            <a:r>
              <a:rPr lang="en-US" sz="2800" b="0" dirty="0"/>
              <a:t>2025</a:t>
            </a:r>
            <a:r>
              <a:rPr lang="ru-RU" sz="2800" b="0" dirty="0"/>
              <a:t> г.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99A5B4B-CFD3-9751-3C63-9054D9D78F0E}"/>
              </a:ext>
            </a:extLst>
          </p:cNvPr>
          <p:cNvGrpSpPr/>
          <p:nvPr/>
        </p:nvGrpSpPr>
        <p:grpSpPr>
          <a:xfrm>
            <a:off x="2743200" y="1476792"/>
            <a:ext cx="2399645" cy="787757"/>
            <a:chOff x="5806100" y="3758906"/>
            <a:chExt cx="2619947" cy="76944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68208110-D623-EBA6-ED94-09C2691C9119}"/>
                </a:ext>
              </a:extLst>
            </p:cNvPr>
            <p:cNvSpPr/>
            <p:nvPr/>
          </p:nvSpPr>
          <p:spPr>
            <a:xfrm rot="10800000" flipV="1">
              <a:off x="5923112" y="3784840"/>
              <a:ext cx="1664938" cy="685189"/>
            </a:xfrm>
            <a:prstGeom prst="roundRect">
              <a:avLst>
                <a:gd name="adj" fmla="val 10896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ru-RU" sz="200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478F86E-743D-D67F-06D7-135D335A2CBC}"/>
                </a:ext>
              </a:extLst>
            </p:cNvPr>
            <p:cNvSpPr/>
            <p:nvPr/>
          </p:nvSpPr>
          <p:spPr>
            <a:xfrm>
              <a:off x="5806100" y="3758906"/>
              <a:ext cx="26199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latin typeface="Montserrat ExtraBold" panose="00000900000000000000" pitchFamily="2" charset="-52"/>
                  <a:cs typeface="Times New Roman" panose="02020603050405020304" pitchFamily="18" charset="0"/>
                </a:rPr>
                <a:t>250</a:t>
              </a:r>
              <a:endParaRPr lang="ru-RU" sz="440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108658D-3B07-E74D-DEE2-D008B0DC4DB5}"/>
              </a:ext>
            </a:extLst>
          </p:cNvPr>
          <p:cNvSpPr txBox="1"/>
          <p:nvPr/>
        </p:nvSpPr>
        <p:spPr>
          <a:xfrm>
            <a:off x="1893741" y="2333047"/>
            <a:ext cx="324063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dirty="0">
                <a:sym typeface="Roboto"/>
              </a:rPr>
              <a:t>Участников приема одаренных «Созвездие юных талантов</a:t>
            </a:r>
            <a:r>
              <a:rPr lang="ru-RU" dirty="0" smtClean="0">
                <a:sym typeface="Roboto"/>
              </a:rPr>
              <a:t>»/ год</a:t>
            </a:r>
            <a:endParaRPr lang="ru-RU" dirty="0">
              <a:sym typeface="Roboto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F2062CE-1F85-EB5E-32D5-82C2C283E24B}"/>
              </a:ext>
            </a:extLst>
          </p:cNvPr>
          <p:cNvGrpSpPr/>
          <p:nvPr/>
        </p:nvGrpSpPr>
        <p:grpSpPr>
          <a:xfrm>
            <a:off x="9051626" y="1797622"/>
            <a:ext cx="3140374" cy="804688"/>
            <a:chOff x="5242937" y="3908460"/>
            <a:chExt cx="2850158" cy="700818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88266AC-3C7D-47E5-7900-196FFE847A11}"/>
                </a:ext>
              </a:extLst>
            </p:cNvPr>
            <p:cNvSpPr/>
            <p:nvPr/>
          </p:nvSpPr>
          <p:spPr>
            <a:xfrm rot="10800000" flipV="1">
              <a:off x="5349638" y="3908460"/>
              <a:ext cx="2139222" cy="685189"/>
            </a:xfrm>
            <a:prstGeom prst="roundRect">
              <a:avLst>
                <a:gd name="adj" fmla="val 10896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ru-RU" sz="200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037BE27-CF7A-4C13-D02B-2F711F4F2265}"/>
                </a:ext>
              </a:extLst>
            </p:cNvPr>
            <p:cNvSpPr/>
            <p:nvPr/>
          </p:nvSpPr>
          <p:spPr>
            <a:xfrm>
              <a:off x="5242937" y="3939157"/>
              <a:ext cx="2850158" cy="670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latin typeface="Montserrat ExtraBold" panose="00000900000000000000" pitchFamily="2" charset="-52"/>
                  <a:cs typeface="Times New Roman" panose="02020603050405020304" pitchFamily="18" charset="0"/>
                </a:rPr>
                <a:t>7,7-8,7</a:t>
              </a:r>
              <a:endParaRPr lang="ru-RU" sz="440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AE1997-A0D3-1945-BA47-7C6E87801FC5}"/>
              </a:ext>
            </a:extLst>
          </p:cNvPr>
          <p:cNvSpPr txBox="1"/>
          <p:nvPr/>
        </p:nvSpPr>
        <p:spPr>
          <a:xfrm>
            <a:off x="9731685" y="2475607"/>
            <a:ext cx="164712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dirty="0" smtClean="0">
                <a:sym typeface="Roboto"/>
              </a:rPr>
              <a:t>млн</a:t>
            </a:r>
            <a:r>
              <a:rPr lang="ru-RU" dirty="0">
                <a:sym typeface="Roboto"/>
              </a:rPr>
              <a:t>. руб. / год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A55A62-351E-75C7-DC57-1397D0B201D4}"/>
              </a:ext>
            </a:extLst>
          </p:cNvPr>
          <p:cNvSpPr txBox="1"/>
          <p:nvPr/>
        </p:nvSpPr>
        <p:spPr>
          <a:xfrm>
            <a:off x="4366806" y="834718"/>
            <a:ext cx="531283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sz="2800" b="1" dirty="0"/>
              <a:t>Показатели проекта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BBB4F6D-8192-6E08-81C6-8459A3C7BEE4}"/>
              </a:ext>
            </a:extLst>
          </p:cNvPr>
          <p:cNvCxnSpPr>
            <a:cxnSpLocks/>
          </p:cNvCxnSpPr>
          <p:nvPr/>
        </p:nvCxnSpPr>
        <p:spPr>
          <a:xfrm>
            <a:off x="6554037" y="2219721"/>
            <a:ext cx="632781" cy="0"/>
          </a:xfrm>
          <a:prstGeom prst="straightConnector1">
            <a:avLst/>
          </a:prstGeom>
          <a:ln w="57150">
            <a:solidFill>
              <a:srgbClr val="0C32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F849AC-39F6-C30B-BC54-BF0C666B4613}"/>
              </a:ext>
            </a:extLst>
          </p:cNvPr>
          <p:cNvSpPr txBox="1"/>
          <p:nvPr/>
        </p:nvSpPr>
        <p:spPr>
          <a:xfrm>
            <a:off x="4697953" y="4214916"/>
            <a:ext cx="531283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sz="2800" dirty="0"/>
              <a:t>Итого за 3 года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589AF8E-3181-DDB7-E914-607EFD3A37B5}"/>
              </a:ext>
            </a:extLst>
          </p:cNvPr>
          <p:cNvGrpSpPr/>
          <p:nvPr/>
        </p:nvGrpSpPr>
        <p:grpSpPr>
          <a:xfrm>
            <a:off x="5029098" y="4951105"/>
            <a:ext cx="2008990" cy="787757"/>
            <a:chOff x="5923112" y="3780742"/>
            <a:chExt cx="2193428" cy="76944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3CE68A81-D79E-AEBE-2931-CFE8200E136E}"/>
                </a:ext>
              </a:extLst>
            </p:cNvPr>
            <p:cNvSpPr/>
            <p:nvPr/>
          </p:nvSpPr>
          <p:spPr>
            <a:xfrm rot="10800000" flipV="1">
              <a:off x="5923112" y="3784840"/>
              <a:ext cx="1664938" cy="685189"/>
            </a:xfrm>
            <a:prstGeom prst="roundRect">
              <a:avLst>
                <a:gd name="adj" fmla="val 10896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ru-RU" sz="2000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8617D9B7-2554-450B-BD65-7784380B3518}"/>
                </a:ext>
              </a:extLst>
            </p:cNvPr>
            <p:cNvSpPr/>
            <p:nvPr/>
          </p:nvSpPr>
          <p:spPr>
            <a:xfrm>
              <a:off x="5970901" y="3780742"/>
              <a:ext cx="214563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latin typeface="Montserrat ExtraBold" panose="00000900000000000000" pitchFamily="2" charset="-52"/>
                  <a:cs typeface="Times New Roman" panose="02020603050405020304" pitchFamily="18" charset="0"/>
                </a:rPr>
                <a:t>750</a:t>
              </a:r>
              <a:endParaRPr lang="ru-RU" sz="440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DDB0B51-0A9E-4D33-EF8C-4F1DFAE34981}"/>
              </a:ext>
            </a:extLst>
          </p:cNvPr>
          <p:cNvSpPr txBox="1"/>
          <p:nvPr/>
        </p:nvSpPr>
        <p:spPr>
          <a:xfrm>
            <a:off x="4171250" y="5757147"/>
            <a:ext cx="324063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dirty="0" smtClean="0">
                <a:sym typeface="Roboto"/>
              </a:rPr>
              <a:t>Участников приема одаренных «Созвездие юных талантов»</a:t>
            </a:r>
            <a:endParaRPr lang="ru-RU" dirty="0">
              <a:sym typeface="Roboto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14DC260-D4C2-93E3-E6B7-023D286B47FE}"/>
              </a:ext>
            </a:extLst>
          </p:cNvPr>
          <p:cNvGrpSpPr/>
          <p:nvPr/>
        </p:nvGrpSpPr>
        <p:grpSpPr>
          <a:xfrm>
            <a:off x="8631523" y="5002432"/>
            <a:ext cx="2776628" cy="879726"/>
            <a:chOff x="5923112" y="3767026"/>
            <a:chExt cx="2689482" cy="780463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89A30966-11C4-1C14-A566-FD28CADEFA3A}"/>
                </a:ext>
              </a:extLst>
            </p:cNvPr>
            <p:cNvSpPr/>
            <p:nvPr/>
          </p:nvSpPr>
          <p:spPr>
            <a:xfrm rot="10800000" flipV="1">
              <a:off x="5923112" y="3767026"/>
              <a:ext cx="1664938" cy="685189"/>
            </a:xfrm>
            <a:prstGeom prst="roundRect">
              <a:avLst>
                <a:gd name="adj" fmla="val 10896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ru-RU" sz="2000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F1ADDA45-8ECD-1039-97A3-E0CE19E4C991}"/>
                </a:ext>
              </a:extLst>
            </p:cNvPr>
            <p:cNvSpPr/>
            <p:nvPr/>
          </p:nvSpPr>
          <p:spPr>
            <a:xfrm>
              <a:off x="6053351" y="3810256"/>
              <a:ext cx="2559243" cy="7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b="1" dirty="0" smtClean="0">
                  <a:solidFill>
                    <a:schemeClr val="bg1"/>
                  </a:solidFill>
                  <a:latin typeface="Montserrat ExtraBold" panose="00000900000000000000" pitchFamily="2" charset="-52"/>
                  <a:cs typeface="Times New Roman" panose="02020603050405020304" pitchFamily="18" charset="0"/>
                </a:rPr>
                <a:t>25,1</a:t>
              </a:r>
              <a:endParaRPr lang="ru-RU" sz="480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7B0B4AAC-C46E-8A26-D2EB-EA822586C819}"/>
              </a:ext>
            </a:extLst>
          </p:cNvPr>
          <p:cNvSpPr txBox="1"/>
          <p:nvPr/>
        </p:nvSpPr>
        <p:spPr>
          <a:xfrm>
            <a:off x="8703281" y="5911035"/>
            <a:ext cx="164712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dirty="0">
                <a:sym typeface="Roboto"/>
              </a:rPr>
              <a:t>млн. руб. 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651D0B7-FCA3-E957-D99A-32E594B84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474" y="5006232"/>
            <a:ext cx="753307" cy="753307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115389" y="-8752"/>
            <a:ext cx="11076611" cy="930366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651D0B7-FCA3-E957-D99A-32E594B84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568" y="1840935"/>
            <a:ext cx="753307" cy="7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356" y="1044574"/>
            <a:ext cx="10929644" cy="1325563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Финансовое обеспечение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5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262356" y="2370137"/>
            <a:ext cx="10929644" cy="4004447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«Дети Сочи»</a:t>
            </a: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3.1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««Обеспечение условий для выявления и развития талантливых детей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 - 7,7 млн. руб.     </a:t>
            </a:r>
          </a:p>
          <a:p>
            <a:pPr algn="l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– 8,7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</a:p>
          <a:p>
            <a:pPr algn="l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8,7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3590" y="-8752"/>
            <a:ext cx="11238410" cy="93036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 rot="16200000" flipV="1">
            <a:off x="-2952208" y="2952202"/>
            <a:ext cx="6858000" cy="95359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369611" y="3323199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66" y="93367"/>
            <a:ext cx="837452" cy="1046816"/>
          </a:xfrm>
          <a:prstGeom prst="rect">
            <a:avLst/>
          </a:prstGeom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197334"/>
              </p:ext>
            </p:extLst>
          </p:nvPr>
        </p:nvGraphicFramePr>
        <p:xfrm>
          <a:off x="6130833" y="3995780"/>
          <a:ext cx="4924697" cy="2378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23104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356" y="1134318"/>
            <a:ext cx="10929644" cy="7145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Риски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6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213772" y="2684315"/>
            <a:ext cx="10929644" cy="3422931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ontserrat ExtraBold" panose="00000900000000000000" pitchFamily="2" charset="-52"/>
              </a:rPr>
              <a:t>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3590" y="-8752"/>
            <a:ext cx="11238410" cy="93036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 rot="16200000" flipV="1">
            <a:off x="-2952208" y="2952202"/>
            <a:ext cx="6858000" cy="95359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369611" y="3323199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66" y="93367"/>
            <a:ext cx="837452" cy="1046816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59E9E0C-C10F-D5FA-FDAC-19EE88D16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80818"/>
              </p:ext>
            </p:extLst>
          </p:nvPr>
        </p:nvGraphicFramePr>
        <p:xfrm>
          <a:off x="1262356" y="2116183"/>
          <a:ext cx="10755473" cy="4564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444">
                  <a:extLst>
                    <a:ext uri="{9D8B030D-6E8A-4147-A177-3AD203B41FA5}">
                      <a16:colId xmlns:a16="http://schemas.microsoft.com/office/drawing/2014/main" val="2932198219"/>
                    </a:ext>
                  </a:extLst>
                </a:gridCol>
                <a:gridCol w="1735015">
                  <a:extLst>
                    <a:ext uri="{9D8B030D-6E8A-4147-A177-3AD203B41FA5}">
                      <a16:colId xmlns:a16="http://schemas.microsoft.com/office/drawing/2014/main" val="2055789136"/>
                    </a:ext>
                  </a:extLst>
                </a:gridCol>
                <a:gridCol w="2485293">
                  <a:extLst>
                    <a:ext uri="{9D8B030D-6E8A-4147-A177-3AD203B41FA5}">
                      <a16:colId xmlns:a16="http://schemas.microsoft.com/office/drawing/2014/main" val="1415606093"/>
                    </a:ext>
                  </a:extLst>
                </a:gridCol>
                <a:gridCol w="3622719">
                  <a:extLst>
                    <a:ext uri="{9D8B030D-6E8A-4147-A177-3AD203B41FA5}">
                      <a16:colId xmlns:a16="http://schemas.microsoft.com/office/drawing/2014/main" val="3735718398"/>
                    </a:ext>
                  </a:extLst>
                </a:gridCol>
                <a:gridCol w="2346002">
                  <a:extLst>
                    <a:ext uri="{9D8B030D-6E8A-4147-A177-3AD203B41FA5}">
                      <a16:colId xmlns:a16="http://schemas.microsoft.com/office/drawing/2014/main" val="1433024198"/>
                    </a:ext>
                  </a:extLst>
                </a:gridCol>
              </a:tblGrid>
              <a:tr h="644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риска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Ожидаемые последствия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 по реагированию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влияния на муниципальный проект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705968"/>
                  </a:ext>
                </a:extLst>
              </a:tr>
              <a:tr h="1228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выявить одаренного ребенка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количества одаренных детей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Вовлечение большего числа школьников к участию в конкурсах и </a:t>
                      </a:r>
                      <a:r>
                        <a:rPr lang="ru-RU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ВсОШ</a:t>
                      </a: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356658"/>
                  </a:ext>
                </a:extLst>
              </a:tr>
              <a:tr h="2227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возможности поддерживать и развивать одаренность 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количества одаренных детей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Расширение сети организаций дополнительного образования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дистанционных мероприятий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123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786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3620" y="894944"/>
            <a:ext cx="10324289" cy="2073424"/>
          </a:xfrm>
        </p:spPr>
        <p:txBody>
          <a:bodyPr>
            <a:normAutofit fontScale="90000"/>
          </a:bodyPr>
          <a:lstStyle/>
          <a:p>
            <a:pPr algn="l"/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Результат: </a:t>
            </a:r>
            <a:r>
              <a:rPr lang="ru-RU" sz="3600" dirty="0" smtClean="0"/>
              <a:t>Высокие </a:t>
            </a:r>
            <a:r>
              <a:rPr lang="ru-RU" sz="3600" dirty="0"/>
              <a:t>результаты учащихся города Сочи в краевых, всероссийских олимпиадах, научно-практических конференциях, конкурсах, международных сетевых соревнованиях, а также рост среднего балла </a:t>
            </a:r>
            <a:r>
              <a:rPr lang="ru-RU" sz="3600" dirty="0" smtClean="0"/>
              <a:t>ЕГЭ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7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642854" y="3590712"/>
            <a:ext cx="10168647" cy="2783872"/>
          </a:xfrm>
        </p:spPr>
        <p:txBody>
          <a:bodyPr/>
          <a:lstStyle/>
          <a:p>
            <a:pPr algn="just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Заинтересованные стороны: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 образованию и науке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организации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и их родители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3590" y="-8752"/>
            <a:ext cx="11238410" cy="93036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 rot="16200000" flipV="1">
            <a:off x="-2952208" y="2952202"/>
            <a:ext cx="6858000" cy="95359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369611" y="3323199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66" y="93367"/>
            <a:ext cx="837452" cy="10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06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356" y="1044574"/>
            <a:ext cx="10929644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Ключевые события муниципального проекта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8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262356" y="2493097"/>
            <a:ext cx="10929644" cy="3422931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контрольные точки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школьного этапа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ВсОШ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торжественного приема главой города Сочи одаренных школьни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 </a:t>
            </a:r>
          </a:p>
          <a:p>
            <a:pPr algn="l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«Созвездие юных талантов».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3590" y="-8752"/>
            <a:ext cx="11238410" cy="93036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 rot="16200000" flipV="1">
            <a:off x="-2952208" y="2952202"/>
            <a:ext cx="6858000" cy="95359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369611" y="3323199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66" y="93367"/>
            <a:ext cx="837452" cy="1046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192" y="4272455"/>
            <a:ext cx="4933201" cy="228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117740"/>
            <a:ext cx="10929644" cy="1325563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674562-2FB9-49AD-8358-88D8ADB23915}" type="slidenum">
              <a:rPr lang="ru-RU" smtClean="0"/>
              <a:t>9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53590" y="-8752"/>
            <a:ext cx="11238410" cy="93036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9" name="Прямоугольник 8"/>
          <p:cNvSpPr/>
          <p:nvPr/>
        </p:nvSpPr>
        <p:spPr>
          <a:xfrm rot="16200000" flipV="1">
            <a:off x="-2952208" y="2952202"/>
            <a:ext cx="6858000" cy="95359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2369611" y="3323199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66" y="93367"/>
            <a:ext cx="837452" cy="10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12641"/>
      </p:ext>
    </p:extLst>
  </p:cSld>
  <p:clrMapOvr>
    <a:masterClrMapping/>
  </p:clrMapOvr>
</p:sld>
</file>

<file path=ppt/theme/theme1.xml><?xml version="1.0" encoding="utf-8"?>
<a:theme xmlns:a="http://schemas.openxmlformats.org/drawingml/2006/main" name="Администрация Соч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327</Words>
  <Application>Microsoft Office PowerPoint</Application>
  <PresentationFormat>Широкоэкранный</PresentationFormat>
  <Paragraphs>75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Montserrat ExtraBold</vt:lpstr>
      <vt:lpstr>Roboto</vt:lpstr>
      <vt:lpstr>Times New Roman</vt:lpstr>
      <vt:lpstr>Администрация Сочи</vt:lpstr>
      <vt:lpstr>МУНИЦИПАЛЬНЫЙ ПРОЕКТ «Одаренные дети Сочи»</vt:lpstr>
      <vt:lpstr>Презентация PowerPoint</vt:lpstr>
      <vt:lpstr>приоритетное направление педагогической деятельности</vt:lpstr>
      <vt:lpstr>Презентация PowerPoint</vt:lpstr>
      <vt:lpstr>Финансовое обеспечение</vt:lpstr>
      <vt:lpstr>Риски</vt:lpstr>
      <vt:lpstr> Результат: Высокие результаты учащихся города Сочи в краевых, всероссийских олимпиадах, научно-практических конференциях, конкурсах, международных сетевых соревнованиях, а также рост среднего балла ЕГЭ </vt:lpstr>
      <vt:lpstr>Ключевые события муниципального проекта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Ивченко Владислав Сергеевич</dc:creator>
  <cp:lastModifiedBy>Нестеров Дмитрий Валентинович</cp:lastModifiedBy>
  <cp:revision>140</cp:revision>
  <cp:lastPrinted>2021-11-16T12:38:17Z</cp:lastPrinted>
  <dcterms:created xsi:type="dcterms:W3CDTF">2020-10-06T12:59:06Z</dcterms:created>
  <dcterms:modified xsi:type="dcterms:W3CDTF">2023-04-13T10:22:40Z</dcterms:modified>
</cp:coreProperties>
</file>