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7" r:id="rId2"/>
    <p:sldId id="266" r:id="rId3"/>
    <p:sldId id="281" r:id="rId4"/>
    <p:sldId id="278" r:id="rId5"/>
    <p:sldId id="270" r:id="rId6"/>
    <p:sldId id="272" r:id="rId7"/>
    <p:sldId id="260" r:id="rId8"/>
    <p:sldId id="277" r:id="rId9"/>
  </p:sldIdLst>
  <p:sldSz cx="12192000" cy="6858000"/>
  <p:notesSz cx="6858000" cy="9947275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rill" initials="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24A5F"/>
    <a:srgbClr val="2B7076"/>
    <a:srgbClr val="6090DA"/>
    <a:srgbClr val="9EB9C7"/>
    <a:srgbClr val="90A7AC"/>
    <a:srgbClr val="CAD1D4"/>
    <a:srgbClr val="CCCDC8"/>
    <a:srgbClr val="0062B3"/>
    <a:srgbClr val="0357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23" autoAdjust="0"/>
    <p:restoredTop sz="94280" autoAdjust="0"/>
  </p:normalViewPr>
  <p:slideViewPr>
    <p:cSldViewPr snapToGrid="0">
      <p:cViewPr varScale="1">
        <p:scale>
          <a:sx n="108" d="100"/>
          <a:sy n="108" d="100"/>
        </p:scale>
        <p:origin x="444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notesMaster" Target="notesMasters/notesMaster1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A8D91A-DFA3-429E-9A8D-F24FC85322E9}" type="datetimeFigureOut">
              <a:rPr lang="ru-RU" smtClean="0"/>
              <a:pPr/>
              <a:t>05.07.2022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AC70ED-0CD0-4C56-BBB1-99E4FBF5CA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8641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601B32-4578-4925-9D32-1FADFBDF1A7C}" type="datetimeFigureOut">
              <a:rPr lang="ru-RU" smtClean="0"/>
              <a:pPr/>
              <a:t>05.07.2022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6F2CB-A0AD-4497-ACC6-1F92D2FB3D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8291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дминистрация титуль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 hasCustomPrompt="1"/>
          </p:nvPr>
        </p:nvSpPr>
        <p:spPr>
          <a:xfrm>
            <a:off x="1262356" y="2565174"/>
            <a:ext cx="10929644" cy="3422931"/>
          </a:xfrm>
        </p:spPr>
        <p:txBody>
          <a:bodyPr/>
          <a:lstStyle>
            <a:lvl1pPr marL="0" indent="0" algn="ctr">
              <a:buFontTx/>
              <a:buNone/>
              <a:defRPr baseline="0"/>
            </a:lvl1pPr>
          </a:lstStyle>
          <a:p>
            <a:pPr lvl="0"/>
            <a:r>
              <a:rPr lang="ru-RU" dirty="0"/>
              <a:t>Описание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457473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Администрация 2 рисунка">
    <p:spTree>
      <p:nvGrpSpPr>
        <p:cNvPr id="1" name="Group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1262356" y="1033371"/>
            <a:ext cx="10929644" cy="1325562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Заголовок слайда</a:t>
            </a:r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1262356" y="2674596"/>
            <a:ext cx="5028526" cy="3495563"/>
          </a:xfrm>
          <a:prstGeom prst="rect">
            <a:avLst/>
          </a:prstGeom>
        </p:spPr>
        <p:txBody>
          <a:bodyPr/>
          <a:lstStyle>
            <a:defPPr/>
            <a:lvl1pPr marL="0" lvl="0" indent="0" algn="ctr">
              <a:buNone/>
              <a:defRPr baseline="0"/>
            </a:lvl1pPr>
          </a:lstStyle>
          <a:p>
            <a:r>
              <a:t>Рисунок 1</a:t>
            </a:r>
          </a:p>
        </p:txBody>
      </p:sp>
      <p:sp>
        <p:nvSpPr>
          <p:cNvPr id="28" name="Shape 28"/>
          <p:cNvSpPr txBox="1">
            <a:spLocks noGrp="1"/>
          </p:cNvSpPr>
          <p:nvPr>
            <p:ph type="body" idx="3"/>
          </p:nvPr>
        </p:nvSpPr>
        <p:spPr>
          <a:xfrm>
            <a:off x="7163474" y="2672194"/>
            <a:ext cx="5028525" cy="3497964"/>
          </a:xfrm>
          <a:prstGeom prst="rect">
            <a:avLst/>
          </a:prstGeom>
        </p:spPr>
        <p:txBody>
          <a:bodyPr/>
          <a:lstStyle>
            <a:defPPr/>
            <a:lvl1pPr marL="0" lvl="0" indent="0" algn="ctr">
              <a:buNone/>
            </a:lvl1pPr>
          </a:lstStyle>
          <a:p>
            <a:r>
              <a:t>Рисунок 2</a:t>
            </a:r>
          </a:p>
        </p:txBody>
      </p:sp>
      <p:sp>
        <p:nvSpPr>
          <p:cNvPr id="29" name="Shape 29"/>
          <p:cNvSpPr txBox="1">
            <a:spLocks noGrp="1"/>
          </p:cNvSpPr>
          <p:nvPr>
            <p:ph type="body" idx="4"/>
          </p:nvPr>
        </p:nvSpPr>
        <p:spPr>
          <a:xfrm>
            <a:off x="8045785" y="6170159"/>
            <a:ext cx="3739983" cy="404813"/>
          </a:xfrm>
          <a:prstGeom prst="rect">
            <a:avLst/>
          </a:prstGeom>
        </p:spPr>
        <p:txBody>
          <a:bodyPr/>
          <a:lstStyle>
            <a:defPPr/>
            <a:lvl1pPr marL="0" marR="0" lvl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</a:lvl1pPr>
          </a:lstStyle>
          <a:p>
            <a:pPr marL="0" marR="0" lvl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t>Подпись рисунка</a:t>
            </a:r>
          </a:p>
          <a:p>
            <a:pPr lvl="0"/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5"/>
          </p:nvPr>
        </p:nvSpPr>
        <p:spPr>
          <a:xfrm>
            <a:off x="1495882" y="5590249"/>
            <a:ext cx="3713163" cy="420687"/>
          </a:xfrm>
          <a:prstGeom prst="rect">
            <a:avLst/>
          </a:prstGeom>
        </p:spPr>
        <p:txBody>
          <a:bodyPr/>
          <a:lstStyle>
            <a:defPPr/>
            <a:lvl1pPr marL="0" lvl="0" indent="0" algn="ctr">
              <a:buNone/>
              <a:defRPr baseline="0"/>
            </a:lvl1pPr>
          </a:lstStyle>
          <a:p>
            <a:pPr lvl="0"/>
            <a:r>
              <a:t>Подпись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767119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дминистрация 2 рису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262356" y="1033371"/>
            <a:ext cx="10929644" cy="13255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4593454" y="6374584"/>
            <a:ext cx="2743200" cy="365125"/>
          </a:xfrm>
          <a:prstGeom prst="rect">
            <a:avLst/>
          </a:prstGeom>
        </p:spPr>
        <p:txBody>
          <a:bodyPr/>
          <a:lstStyle/>
          <a:p>
            <a:fld id="{DA674562-2FB9-49AD-8358-88D8ADB2391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1262356" y="2674596"/>
            <a:ext cx="5028526" cy="3495563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r>
              <a:rPr lang="ru-RU" dirty="0"/>
              <a:t>Рисунок 1</a:t>
            </a:r>
          </a:p>
        </p:txBody>
      </p:sp>
      <p:sp>
        <p:nvSpPr>
          <p:cNvPr id="7" name="Рисунок 5"/>
          <p:cNvSpPr>
            <a:spLocks noGrp="1"/>
          </p:cNvSpPr>
          <p:nvPr>
            <p:ph type="pic" sz="quarter" idx="13" hasCustomPrompt="1"/>
          </p:nvPr>
        </p:nvSpPr>
        <p:spPr>
          <a:xfrm>
            <a:off x="7163474" y="2672194"/>
            <a:ext cx="5028526" cy="349796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Рисунок 2</a:t>
            </a:r>
          </a:p>
        </p:txBody>
      </p:sp>
      <p:sp>
        <p:nvSpPr>
          <p:cNvPr id="11" name="Текст 8"/>
          <p:cNvSpPr>
            <a:spLocks noGrp="1"/>
          </p:cNvSpPr>
          <p:nvPr>
            <p:ph type="body" sz="quarter" idx="15" hasCustomPrompt="1"/>
          </p:nvPr>
        </p:nvSpPr>
        <p:spPr>
          <a:xfrm>
            <a:off x="8045786" y="6170159"/>
            <a:ext cx="3739983" cy="404813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Подпись рисунка</a:t>
            </a:r>
          </a:p>
          <a:p>
            <a:pPr lvl="0"/>
            <a:endParaRPr lang="ru-RU" dirty="0"/>
          </a:p>
        </p:txBody>
      </p:sp>
      <p:sp>
        <p:nvSpPr>
          <p:cNvPr id="10" name="Текст 7"/>
          <p:cNvSpPr>
            <a:spLocks noGrp="1"/>
          </p:cNvSpPr>
          <p:nvPr>
            <p:ph type="body" sz="quarter" idx="14" hasCustomPrompt="1"/>
          </p:nvPr>
        </p:nvSpPr>
        <p:spPr>
          <a:xfrm>
            <a:off x="1495882" y="5590249"/>
            <a:ext cx="3713163" cy="420687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ru-RU" dirty="0"/>
              <a:t>Подпись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660226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дминистрация 2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4593454" y="6374584"/>
            <a:ext cx="2743200" cy="365125"/>
          </a:xfrm>
          <a:prstGeom prst="rect">
            <a:avLst/>
          </a:prstGeom>
        </p:spPr>
        <p:txBody>
          <a:bodyPr/>
          <a:lstStyle/>
          <a:p>
            <a:fld id="{DA674562-2FB9-49AD-8358-88D8ADB2391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 hasCustomPrompt="1"/>
          </p:nvPr>
        </p:nvSpPr>
        <p:spPr>
          <a:xfrm>
            <a:off x="838200" y="1878013"/>
            <a:ext cx="5001552" cy="358457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7" name="Диаграмма 5"/>
          <p:cNvSpPr>
            <a:spLocks noGrp="1"/>
          </p:cNvSpPr>
          <p:nvPr>
            <p:ph type="chart" sz="quarter" idx="13" hasCustomPrompt="1"/>
          </p:nvPr>
        </p:nvSpPr>
        <p:spPr>
          <a:xfrm>
            <a:off x="6352248" y="1878013"/>
            <a:ext cx="5001552" cy="3584575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ru-RU" dirty="0"/>
              <a:t>Диаграмма</a:t>
            </a:r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4" hasCustomPrompt="1"/>
          </p:nvPr>
        </p:nvSpPr>
        <p:spPr>
          <a:xfrm>
            <a:off x="1482394" y="5607051"/>
            <a:ext cx="3713163" cy="420687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ru-RU" dirty="0"/>
              <a:t>Подпись диаграммы</a:t>
            </a: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6996442" y="5607051"/>
            <a:ext cx="3713163" cy="420687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ru-RU" dirty="0"/>
              <a:t>Подпись диаграммы</a:t>
            </a:r>
          </a:p>
        </p:txBody>
      </p:sp>
    </p:spTree>
    <p:extLst>
      <p:ext uri="{BB962C8B-B14F-4D97-AF65-F5344CB8AC3E}">
        <p14:creationId xmlns:p14="http://schemas.microsoft.com/office/powerpoint/2010/main" val="1646918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дминистраци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4593454" y="6374584"/>
            <a:ext cx="2743200" cy="365125"/>
          </a:xfrm>
          <a:prstGeom prst="rect">
            <a:avLst/>
          </a:prstGeom>
        </p:spPr>
        <p:txBody>
          <a:bodyPr/>
          <a:lstStyle/>
          <a:p>
            <a:fld id="{DA674562-2FB9-49AD-8358-88D8ADB2391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 hasCustomPrompt="1"/>
          </p:nvPr>
        </p:nvSpPr>
        <p:spPr>
          <a:xfrm>
            <a:off x="838200" y="1878013"/>
            <a:ext cx="10515600" cy="358457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2782093" y="5612199"/>
            <a:ext cx="6627813" cy="489196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ru-RU" dirty="0"/>
              <a:t>Подпись диаграммы</a:t>
            </a:r>
          </a:p>
        </p:txBody>
      </p:sp>
    </p:spTree>
    <p:extLst>
      <p:ext uri="{BB962C8B-B14F-4D97-AF65-F5344CB8AC3E}">
        <p14:creationId xmlns:p14="http://schemas.microsoft.com/office/powerpoint/2010/main" val="3617065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дминистрация рису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4593454" y="6374584"/>
            <a:ext cx="2743200" cy="365125"/>
          </a:xfrm>
          <a:prstGeom prst="rect">
            <a:avLst/>
          </a:prstGeom>
        </p:spPr>
        <p:txBody>
          <a:bodyPr/>
          <a:lstStyle/>
          <a:p>
            <a:fld id="{DA674562-2FB9-49AD-8358-88D8ADB2391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838200" y="1797050"/>
            <a:ext cx="10515600" cy="3697288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Рисунок</a:t>
            </a:r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2612231" y="5600700"/>
            <a:ext cx="6967538" cy="493713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ru-RU" dirty="0"/>
              <a:t>Подпись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1342624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дминистрация Те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4593454" y="6374584"/>
            <a:ext cx="2743200" cy="365125"/>
          </a:xfrm>
          <a:prstGeom prst="rect">
            <a:avLst/>
          </a:prstGeom>
        </p:spPr>
        <p:txBody>
          <a:bodyPr/>
          <a:lstStyle/>
          <a:p>
            <a:fld id="{DA674562-2FB9-49AD-8358-88D8ADB2391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878013"/>
            <a:ext cx="10515600" cy="3608387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2339338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4593454" y="6374584"/>
            <a:ext cx="2743200" cy="365125"/>
          </a:xfrm>
          <a:prstGeom prst="rect">
            <a:avLst/>
          </a:prstGeom>
        </p:spPr>
        <p:txBody>
          <a:bodyPr/>
          <a:lstStyle/>
          <a:p>
            <a:fld id="{DA674562-2FB9-49AD-8358-88D8ADB2391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838200" y="1942593"/>
            <a:ext cx="5473588" cy="351999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Рисунок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6546850" y="1933575"/>
            <a:ext cx="4806950" cy="35290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4" hasCustomPrompt="1"/>
          </p:nvPr>
        </p:nvSpPr>
        <p:spPr>
          <a:xfrm>
            <a:off x="1718412" y="5577744"/>
            <a:ext cx="3713163" cy="420687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ru-RU" dirty="0"/>
              <a:t>Подпись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59053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Администрация 2 рисунка">
    <p:spTree>
      <p:nvGrpSpPr>
        <p:cNvPr id="1" name="Group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1262356" y="1033371"/>
            <a:ext cx="10929644" cy="1325562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Заголовок слайда</a:t>
            </a:r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1262356" y="2674596"/>
            <a:ext cx="5028526" cy="3495563"/>
          </a:xfrm>
          <a:prstGeom prst="rect">
            <a:avLst/>
          </a:prstGeom>
        </p:spPr>
        <p:txBody>
          <a:bodyPr/>
          <a:lstStyle>
            <a:defPPr/>
            <a:lvl1pPr marL="0" lvl="0" indent="0" algn="ctr">
              <a:buNone/>
              <a:defRPr baseline="0"/>
            </a:lvl1pPr>
          </a:lstStyle>
          <a:p>
            <a:r>
              <a:t>Рисунок 1</a:t>
            </a:r>
          </a:p>
        </p:txBody>
      </p:sp>
      <p:sp>
        <p:nvSpPr>
          <p:cNvPr id="28" name="Shape 28"/>
          <p:cNvSpPr txBox="1">
            <a:spLocks noGrp="1"/>
          </p:cNvSpPr>
          <p:nvPr>
            <p:ph type="body" idx="3"/>
          </p:nvPr>
        </p:nvSpPr>
        <p:spPr>
          <a:xfrm>
            <a:off x="7163474" y="2672194"/>
            <a:ext cx="5028525" cy="3497964"/>
          </a:xfrm>
          <a:prstGeom prst="rect">
            <a:avLst/>
          </a:prstGeom>
        </p:spPr>
        <p:txBody>
          <a:bodyPr/>
          <a:lstStyle>
            <a:defPPr/>
            <a:lvl1pPr marL="0" lvl="0" indent="0" algn="ctr">
              <a:buNone/>
            </a:lvl1pPr>
          </a:lstStyle>
          <a:p>
            <a:r>
              <a:t>Рисунок 2</a:t>
            </a:r>
          </a:p>
        </p:txBody>
      </p:sp>
      <p:sp>
        <p:nvSpPr>
          <p:cNvPr id="29" name="Shape 29"/>
          <p:cNvSpPr txBox="1">
            <a:spLocks noGrp="1"/>
          </p:cNvSpPr>
          <p:nvPr>
            <p:ph type="body" idx="4"/>
          </p:nvPr>
        </p:nvSpPr>
        <p:spPr>
          <a:xfrm>
            <a:off x="8045785" y="6170159"/>
            <a:ext cx="3739983" cy="404813"/>
          </a:xfrm>
          <a:prstGeom prst="rect">
            <a:avLst/>
          </a:prstGeom>
        </p:spPr>
        <p:txBody>
          <a:bodyPr/>
          <a:lstStyle>
            <a:defPPr/>
            <a:lvl1pPr marL="0" marR="0" lvl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</a:lvl1pPr>
          </a:lstStyle>
          <a:p>
            <a:pPr marL="0" marR="0" lvl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t>Подпись рисунка</a:t>
            </a:r>
          </a:p>
          <a:p>
            <a:pPr lvl="0"/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5"/>
          </p:nvPr>
        </p:nvSpPr>
        <p:spPr>
          <a:xfrm>
            <a:off x="1495882" y="5590249"/>
            <a:ext cx="3713163" cy="420687"/>
          </a:xfrm>
          <a:prstGeom prst="rect">
            <a:avLst/>
          </a:prstGeom>
        </p:spPr>
        <p:txBody>
          <a:bodyPr/>
          <a:lstStyle>
            <a:defPPr/>
            <a:lvl1pPr marL="0" lvl="0" indent="0" algn="ctr">
              <a:buNone/>
              <a:defRPr baseline="0"/>
            </a:lvl1pPr>
          </a:lstStyle>
          <a:p>
            <a:pPr lvl="0"/>
            <a:r>
              <a:t>Подпись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3480535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Администрация 2 рисунка">
    <p:spTree>
      <p:nvGrpSpPr>
        <p:cNvPr id="1" name="Group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1262356" y="1033371"/>
            <a:ext cx="10929644" cy="1325562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Заголовок слайда</a:t>
            </a:r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1262356" y="2674596"/>
            <a:ext cx="5028526" cy="3495563"/>
          </a:xfrm>
          <a:prstGeom prst="rect">
            <a:avLst/>
          </a:prstGeom>
        </p:spPr>
        <p:txBody>
          <a:bodyPr/>
          <a:lstStyle>
            <a:defPPr/>
            <a:lvl1pPr marL="0" lvl="0" indent="0" algn="ctr">
              <a:buNone/>
              <a:defRPr baseline="0"/>
            </a:lvl1pPr>
          </a:lstStyle>
          <a:p>
            <a:r>
              <a:t>Рисунок 1</a:t>
            </a:r>
          </a:p>
        </p:txBody>
      </p:sp>
      <p:sp>
        <p:nvSpPr>
          <p:cNvPr id="28" name="Shape 28"/>
          <p:cNvSpPr txBox="1">
            <a:spLocks noGrp="1"/>
          </p:cNvSpPr>
          <p:nvPr>
            <p:ph type="body" idx="3"/>
          </p:nvPr>
        </p:nvSpPr>
        <p:spPr>
          <a:xfrm>
            <a:off x="7163474" y="2672194"/>
            <a:ext cx="5028525" cy="3497964"/>
          </a:xfrm>
          <a:prstGeom prst="rect">
            <a:avLst/>
          </a:prstGeom>
        </p:spPr>
        <p:txBody>
          <a:bodyPr/>
          <a:lstStyle>
            <a:defPPr/>
            <a:lvl1pPr marL="0" lvl="0" indent="0" algn="ctr">
              <a:buNone/>
            </a:lvl1pPr>
          </a:lstStyle>
          <a:p>
            <a:r>
              <a:t>Рисунок 2</a:t>
            </a:r>
          </a:p>
        </p:txBody>
      </p:sp>
      <p:sp>
        <p:nvSpPr>
          <p:cNvPr id="29" name="Shape 29"/>
          <p:cNvSpPr txBox="1">
            <a:spLocks noGrp="1"/>
          </p:cNvSpPr>
          <p:nvPr>
            <p:ph type="body" idx="4"/>
          </p:nvPr>
        </p:nvSpPr>
        <p:spPr>
          <a:xfrm>
            <a:off x="8045785" y="6170159"/>
            <a:ext cx="3739983" cy="404813"/>
          </a:xfrm>
          <a:prstGeom prst="rect">
            <a:avLst/>
          </a:prstGeom>
        </p:spPr>
        <p:txBody>
          <a:bodyPr/>
          <a:lstStyle>
            <a:defPPr/>
            <a:lvl1pPr marL="0" marR="0" lvl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</a:lvl1pPr>
          </a:lstStyle>
          <a:p>
            <a:pPr marL="0" marR="0" lvl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t>Подпись рисунка</a:t>
            </a:r>
          </a:p>
          <a:p>
            <a:pPr lvl="0"/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5"/>
          </p:nvPr>
        </p:nvSpPr>
        <p:spPr>
          <a:xfrm>
            <a:off x="1495882" y="5590249"/>
            <a:ext cx="3713163" cy="420687"/>
          </a:xfrm>
          <a:prstGeom prst="rect">
            <a:avLst/>
          </a:prstGeom>
        </p:spPr>
        <p:txBody>
          <a:bodyPr/>
          <a:lstStyle>
            <a:defPPr/>
            <a:lvl1pPr marL="0" lvl="0" indent="0" algn="ctr">
              <a:buNone/>
              <a:defRPr baseline="0"/>
            </a:lvl1pPr>
          </a:lstStyle>
          <a:p>
            <a:pPr lvl="0"/>
            <a:r>
              <a:t>Подпись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318178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2356" y="948829"/>
            <a:ext cx="109296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 слайда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62356" y="2403741"/>
            <a:ext cx="10929644" cy="35389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cxnSp>
        <p:nvCxnSpPr>
          <p:cNvPr id="5" name="Прямая соединительная линия 4"/>
          <p:cNvCxnSpPr/>
          <p:nvPr userDrawn="1"/>
        </p:nvCxnSpPr>
        <p:spPr>
          <a:xfrm>
            <a:off x="1262356" y="835663"/>
            <a:ext cx="10929644" cy="0"/>
          </a:xfrm>
          <a:prstGeom prst="line">
            <a:avLst/>
          </a:prstGeom>
          <a:ln w="19050">
            <a:solidFill>
              <a:srgbClr val="0062B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2653560" y="51815"/>
            <a:ext cx="9538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АДМИНИСТРАЦИЯ МУНИЦИПАЛЬНОГО ОБРАЗОВАНИЯ ГОРОДСКОЙ ОКРУГ ГОРОД-КУРОРТ СОЧИ КРАСНОДАРСКОГО КРАЯ</a:t>
            </a:r>
          </a:p>
        </p:txBody>
      </p:sp>
      <p:sp>
        <p:nvSpPr>
          <p:cNvPr id="14" name="Текст 7"/>
          <p:cNvSpPr txBox="1">
            <a:spLocks/>
          </p:cNvSpPr>
          <p:nvPr userDrawn="1"/>
        </p:nvSpPr>
        <p:spPr>
          <a:xfrm>
            <a:off x="1262356" y="436043"/>
            <a:ext cx="10929644" cy="423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0" y="0"/>
            <a:ext cx="927102" cy="21971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rgbClr val="CAD1D4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2" descr="https://3dwarehouse.sketchup.com/warehouse/v1.0/publiccontent/a3d88b00-437d-4a28-89e9-78a2b3ffcc1b"/>
          <p:cNvPicPr>
            <a:picLocks noChangeAspect="1" noChangeArrowheads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10" t="-33587" r="35414" b="-12974"/>
          <a:stretch/>
        </p:blipFill>
        <p:spPr bwMode="auto">
          <a:xfrm>
            <a:off x="0" y="990599"/>
            <a:ext cx="927102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 userDrawn="1"/>
        </p:nvSpPr>
        <p:spPr>
          <a:xfrm>
            <a:off x="0" y="5324475"/>
            <a:ext cx="927102" cy="1533524"/>
          </a:xfrm>
          <a:prstGeom prst="rect">
            <a:avLst/>
          </a:prstGeom>
          <a:solidFill>
            <a:srgbClr val="CCCD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996E8E6-1F7F-B44C-8C35-224D9906903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88358" y="89877"/>
            <a:ext cx="553865" cy="69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24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body" idx="4294967295"/>
          </p:nvPr>
        </p:nvSpPr>
        <p:spPr>
          <a:xfrm>
            <a:off x="1131232" y="1374267"/>
            <a:ext cx="10929644" cy="5184576"/>
          </a:xfrm>
          <a:prstGeom prst="rect">
            <a:avLst/>
          </a:prstGeom>
        </p:spPr>
        <p:txBody>
          <a:bodyPr>
            <a:normAutofit/>
          </a:bodyPr>
          <a:lstStyle>
            <a:defPPr/>
            <a:lvl1pPr lvl="0"/>
          </a:lstStyle>
          <a:p>
            <a:endParaRPr lang="ru-RU" sz="35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ИНИЦИАТИВНЫЙ ПРОЕКТ </a:t>
            </a:r>
          </a:p>
          <a:p>
            <a:pPr algn="ctr">
              <a:buNone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«Благоустройство территории по адресу: </a:t>
            </a:r>
          </a:p>
          <a:p>
            <a:pPr algn="ctr">
              <a:buNone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Краснодарский край, муниципальное образование городской округ город-курорт Сочи, </a:t>
            </a:r>
          </a:p>
          <a:p>
            <a:pPr algn="ctr">
              <a:buNone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ул. Волоколамская, с обустройством </a:t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детской площадки»</a:t>
            </a:r>
          </a:p>
          <a:p>
            <a:pPr>
              <a:spcBef>
                <a:spcPts val="0"/>
              </a:spcBef>
            </a:pP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1811958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8926" y="871371"/>
            <a:ext cx="10929644" cy="584414"/>
          </a:xfrm>
        </p:spPr>
        <p:txBody>
          <a:bodyPr>
            <a:normAutofit/>
          </a:bodyPr>
          <a:lstStyle/>
          <a:p>
            <a:r>
              <a:rPr lang="ru-RU" sz="3200" b="1" dirty="0" err="1"/>
              <a:t>Фотофиксация</a:t>
            </a:r>
            <a:r>
              <a:rPr lang="ru-RU" sz="3200" b="1" dirty="0"/>
              <a:t> существующего положения</a:t>
            </a:r>
          </a:p>
        </p:txBody>
      </p:sp>
      <p:pic>
        <p:nvPicPr>
          <p:cNvPr id="10" name="Рисунок 9" descr="20210930_104253.jpg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/>
          <a:srcRect t="3662" b="3662"/>
          <a:stretch>
            <a:fillRect/>
          </a:stretch>
        </p:blipFill>
        <p:spPr>
          <a:xfrm>
            <a:off x="2632927" y="1455785"/>
            <a:ext cx="3468934" cy="2594000"/>
          </a:xfrm>
        </p:spPr>
      </p:pic>
      <p:pic>
        <p:nvPicPr>
          <p:cNvPr id="11" name="Рисунок 10" descr="20210930_104348.jpg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/>
          <a:srcRect t="3620" b="3620"/>
          <a:stretch>
            <a:fillRect/>
          </a:stretch>
        </p:blipFill>
        <p:spPr>
          <a:xfrm>
            <a:off x="6384278" y="1455785"/>
            <a:ext cx="3468933" cy="2594000"/>
          </a:xfrm>
        </p:spPr>
      </p:pic>
      <p:pic>
        <p:nvPicPr>
          <p:cNvPr id="5" name="Рисунок 4" descr="20210930_103525.jpg"/>
          <p:cNvPicPr>
            <a:picLocks noChangeAspect="1"/>
          </p:cNvPicPr>
          <p:nvPr/>
        </p:nvPicPr>
        <p:blipFill>
          <a:blip r:embed="rId4" cstate="print"/>
          <a:srcRect t="3662" b="3662"/>
          <a:stretch>
            <a:fillRect/>
          </a:stretch>
        </p:blipFill>
        <p:spPr>
          <a:xfrm>
            <a:off x="2111578" y="4244154"/>
            <a:ext cx="3468932" cy="2411171"/>
          </a:xfrm>
          <a:prstGeom prst="rect">
            <a:avLst/>
          </a:prstGeom>
        </p:spPr>
      </p:pic>
      <p:pic>
        <p:nvPicPr>
          <p:cNvPr id="6" name="Рисунок 5" descr="20210930_104233.jpg"/>
          <p:cNvPicPr>
            <a:picLocks noChangeAspect="1"/>
          </p:cNvPicPr>
          <p:nvPr/>
        </p:nvPicPr>
        <p:blipFill>
          <a:blip r:embed="rId5" cstate="print"/>
          <a:srcRect t="3620" b="3620"/>
          <a:stretch>
            <a:fillRect/>
          </a:stretch>
        </p:blipFill>
        <p:spPr>
          <a:xfrm>
            <a:off x="5929496" y="4241964"/>
            <a:ext cx="3468932" cy="241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038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8403" y="643905"/>
            <a:ext cx="10929644" cy="1325563"/>
          </a:xfrm>
        </p:spPr>
        <p:txBody>
          <a:bodyPr>
            <a:normAutofit/>
          </a:bodyPr>
          <a:lstStyle/>
          <a:p>
            <a:r>
              <a:rPr lang="ru-RU" sz="4000" b="1" dirty="0"/>
              <a:t>Генеральный план</a:t>
            </a:r>
          </a:p>
        </p:txBody>
      </p:sp>
      <p:pic>
        <p:nvPicPr>
          <p:cNvPr id="9" name="Рисунок 8" descr="Skver_KP_A34.jpg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/>
          <a:srcRect l="10870" t="18995" r="7529" b="9582"/>
          <a:stretch>
            <a:fillRect/>
          </a:stretch>
        </p:blipFill>
        <p:spPr>
          <a:xfrm>
            <a:off x="2548467" y="1720245"/>
            <a:ext cx="8001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038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5641" y="857862"/>
            <a:ext cx="10929644" cy="707170"/>
          </a:xfrm>
        </p:spPr>
        <p:txBody>
          <a:bodyPr>
            <a:normAutofit/>
          </a:bodyPr>
          <a:lstStyle/>
          <a:p>
            <a:r>
              <a:rPr lang="ru-RU" sz="4000" b="1" dirty="0"/>
              <a:t>Перечень работ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6502888" y="1713768"/>
            <a:ext cx="5415654" cy="4924425"/>
          </a:xfrm>
        </p:spPr>
        <p:txBody>
          <a:bodyPr>
            <a:noAutofit/>
          </a:bodyPr>
          <a:lstStyle/>
          <a:p>
            <a:pPr marL="252000" indent="-252000" algn="l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расширение территории с использованием навесных конструкций</a:t>
            </a:r>
          </a:p>
          <a:p>
            <a:pPr marL="252000" indent="-252000" algn="l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установка парковых лавочки, урны</a:t>
            </a:r>
          </a:p>
          <a:p>
            <a:pPr marL="252000" indent="-252000" algn="l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создание мемориальной стены с нанесением информации об участии А.А.Гречко в битве за Кавказ</a:t>
            </a:r>
          </a:p>
          <a:p>
            <a:pPr marL="252000" indent="-252000" algn="l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модернизация детской площадки и увеличение территории для детского досуга</a:t>
            </a:r>
          </a:p>
          <a:p>
            <a:pPr marL="252000" indent="-252000" algn="l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укрепление откоса береговой линии ручья</a:t>
            </a:r>
          </a:p>
          <a:p>
            <a:pPr marL="252000" indent="-252000" algn="l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обустройство уличного освещения благоустраиваемой территории</a:t>
            </a:r>
          </a:p>
          <a:p>
            <a:pPr marL="252000" indent="-252000" algn="l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обустройство пешеходного тротуара 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 ул.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Волокаламской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на ул. Защитников Кавказа</a:t>
            </a:r>
          </a:p>
          <a:p>
            <a:pPr marL="252000" indent="-252000" algn="l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создание ландшафтного озеленения благоустраиваемой территории</a:t>
            </a:r>
          </a:p>
          <a:p>
            <a:pPr marL="252000" indent="-252000" algn="l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сохранение парковочных мест на 11 автомобилей</a:t>
            </a:r>
          </a:p>
          <a:p>
            <a:pPr marL="252000" indent="-252000" algn="l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декорирование выступающей части газовой трубы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виз от 07.06_3 - Фото.jpg"/>
          <p:cNvPicPr>
            <a:picLocks noChangeAspect="1"/>
          </p:cNvPicPr>
          <p:nvPr/>
        </p:nvPicPr>
        <p:blipFill>
          <a:blip r:embed="rId2" cstate="print"/>
          <a:srcRect l="14764" r="32231" b="19731"/>
          <a:stretch>
            <a:fillRect/>
          </a:stretch>
        </p:blipFill>
        <p:spPr>
          <a:xfrm>
            <a:off x="1235641" y="1644162"/>
            <a:ext cx="5121295" cy="481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038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8403" y="850151"/>
            <a:ext cx="10929644" cy="750049"/>
          </a:xfrm>
        </p:spPr>
        <p:txBody>
          <a:bodyPr>
            <a:normAutofit/>
          </a:bodyPr>
          <a:lstStyle/>
          <a:p>
            <a:r>
              <a:rPr lang="ru-RU" sz="4000" b="1" dirty="0"/>
              <a:t>Ожидаемые результаты</a:t>
            </a:r>
          </a:p>
        </p:txBody>
      </p:sp>
      <p:pic>
        <p:nvPicPr>
          <p:cNvPr id="7" name="Рисунок 6" descr="виз от 07.06_9 - Фото.jpg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/>
          <a:srcRect l="34449"/>
          <a:stretch>
            <a:fillRect/>
          </a:stretch>
        </p:blipFill>
        <p:spPr>
          <a:xfrm>
            <a:off x="1102958" y="1732085"/>
            <a:ext cx="5353760" cy="4866364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6543225" y="2261683"/>
            <a:ext cx="5329592" cy="4596317"/>
          </a:xfrm>
        </p:spPr>
        <p:txBody>
          <a:bodyPr>
            <a:noAutofit/>
          </a:bodyPr>
          <a:lstStyle/>
          <a:p>
            <a:pPr marL="342000" indent="-342000" algn="l"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благоприятные условия для отдыха представителей разных поколений</a:t>
            </a:r>
          </a:p>
          <a:p>
            <a:pPr marL="342000" indent="-342000" algn="l"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благоустройство территории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позволит сделать ПГТ Красная Поляна наиболее привлекательным для проживания и отдыха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проведение берегоукрепительных работ и пешеходный тротуар обеспечит безопасность и комфорт жителей 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вовлечение граждан в практики инициативного бюджетирования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1631038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5625" y="1109566"/>
            <a:ext cx="2801644" cy="1325563"/>
          </a:xfrm>
        </p:spPr>
        <p:txBody>
          <a:bodyPr>
            <a:normAutofit/>
          </a:bodyPr>
          <a:lstStyle/>
          <a:p>
            <a:r>
              <a:rPr lang="ru-RU" sz="3200" b="1" dirty="0"/>
              <a:t>Эскизный проект </a:t>
            </a:r>
          </a:p>
        </p:txBody>
      </p:sp>
      <p:pic>
        <p:nvPicPr>
          <p:cNvPr id="7" name="Рисунок 6" descr="Финиш_9 - Фото.jpg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/>
          <a:srcRect l="14764"/>
          <a:stretch>
            <a:fillRect/>
          </a:stretch>
        </p:blipFill>
        <p:spPr>
          <a:xfrm>
            <a:off x="4678809" y="847603"/>
            <a:ext cx="3091561" cy="2040217"/>
          </a:xfrm>
        </p:spPr>
      </p:pic>
      <p:pic>
        <p:nvPicPr>
          <p:cNvPr id="5" name="Рисунок 4" descr="Финиш_9 - Фото.jpg"/>
          <p:cNvPicPr>
            <a:picLocks noChangeAspect="1"/>
          </p:cNvPicPr>
          <p:nvPr/>
        </p:nvPicPr>
        <p:blipFill>
          <a:blip r:embed="rId3" cstate="print"/>
          <a:srcRect r="34449" b="26247"/>
          <a:stretch>
            <a:fillRect/>
          </a:stretch>
        </p:blipFill>
        <p:spPr>
          <a:xfrm>
            <a:off x="8072149" y="847603"/>
            <a:ext cx="3091562" cy="2040217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34EDF68-55A1-D28D-1952-348CC8A3E614}"/>
              </a:ext>
            </a:extLst>
          </p:cNvPr>
          <p:cNvSpPr txBox="1">
            <a:spLocks/>
          </p:cNvSpPr>
          <p:nvPr/>
        </p:nvSpPr>
        <p:spPr>
          <a:xfrm>
            <a:off x="958254" y="3003529"/>
            <a:ext cx="3236387" cy="16900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ru-RU" sz="3200" b="1" dirty="0"/>
              <a:t>Зона отдыха взрослого населения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BB4BCA0E-420F-39A4-A8FE-23322549C3AD}"/>
              </a:ext>
            </a:extLst>
          </p:cNvPr>
          <p:cNvSpPr txBox="1">
            <a:spLocks/>
          </p:cNvSpPr>
          <p:nvPr/>
        </p:nvSpPr>
        <p:spPr>
          <a:xfrm>
            <a:off x="-272175" y="5358704"/>
            <a:ext cx="5697247" cy="930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ru-RU" sz="3200" b="1" dirty="0"/>
              <a:t>Детская зона</a:t>
            </a:r>
          </a:p>
        </p:txBody>
      </p:sp>
      <p:pic>
        <p:nvPicPr>
          <p:cNvPr id="9" name="Рисунок 8" descr="виз от 07.06_4 - Фото.jpg">
            <a:extLst>
              <a:ext uri="{FF2B5EF4-FFF2-40B4-BE49-F238E27FC236}">
                <a16:creationId xmlns:a16="http://schemas.microsoft.com/office/drawing/2014/main" id="{7ED98080-B6ED-91CF-39A7-64ADDCF366C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9537" r="9537"/>
          <a:stretch>
            <a:fillRect/>
          </a:stretch>
        </p:blipFill>
        <p:spPr>
          <a:xfrm>
            <a:off x="5596682" y="2887820"/>
            <a:ext cx="3091563" cy="202200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E0F223-8053-1C9F-DF1B-4D2E693825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0025" y="2884059"/>
            <a:ext cx="3091562" cy="20402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B5C48CA-34B8-3ED1-2423-3D64A7F50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8808" y="4896325"/>
            <a:ext cx="3091562" cy="19616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382153-B064-B0BA-7F2F-6AE6E66036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2149" y="4924276"/>
            <a:ext cx="3091563" cy="1966923"/>
          </a:xfrm>
          <a:prstGeom prst="rect">
            <a:avLst/>
          </a:prstGeom>
        </p:spPr>
      </p:pic>
      <p:sp>
        <p:nvSpPr>
          <p:cNvPr id="13" name="Текст 12">
            <a:extLst>
              <a:ext uri="{FF2B5EF4-FFF2-40B4-BE49-F238E27FC236}">
                <a16:creationId xmlns:a16="http://schemas.microsoft.com/office/drawing/2014/main" id="{7B98F998-6EFE-2164-5D45-7841FC3E3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038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2356" y="948830"/>
            <a:ext cx="10929644" cy="616202"/>
          </a:xfrm>
        </p:spPr>
        <p:txBody>
          <a:bodyPr>
            <a:noAutofit/>
          </a:bodyPr>
          <a:lstStyle/>
          <a:p>
            <a:r>
              <a:rPr lang="ru-RU" sz="3200" b="1" dirty="0"/>
              <a:t>Предварительный расчет необходимых расходов</a:t>
            </a:r>
          </a:p>
        </p:txBody>
      </p:sp>
      <p:pic>
        <p:nvPicPr>
          <p:cNvPr id="10" name="Рисунок 9" descr="TAb.png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/>
          <a:srcRect t="2500" b="2500"/>
          <a:stretch>
            <a:fillRect/>
          </a:stretch>
        </p:blipFill>
        <p:spPr>
          <a:xfrm>
            <a:off x="732163" y="1565032"/>
            <a:ext cx="11617127" cy="4942416"/>
          </a:xfrm>
        </p:spPr>
      </p:pic>
    </p:spTree>
    <p:extLst>
      <p:ext uri="{BB962C8B-B14F-4D97-AF65-F5344CB8AC3E}">
        <p14:creationId xmlns:p14="http://schemas.microsoft.com/office/powerpoint/2010/main" val="2342198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/>
              <a:t>Планируемые сроки реализации:</a:t>
            </a:r>
            <a:br>
              <a:rPr lang="ru-RU" sz="3200" b="1" dirty="0"/>
            </a:br>
            <a:r>
              <a:rPr lang="ru-RU" sz="3200" dirty="0"/>
              <a:t>3-4 квартал 2022 года</a:t>
            </a:r>
          </a:p>
        </p:txBody>
      </p:sp>
      <p:pic>
        <p:nvPicPr>
          <p:cNvPr id="7" name="Рисунок 6" descr="виз от 07.06_1 - Photo.jpg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/>
          <a:srcRect l="16258" r="16258"/>
          <a:stretch>
            <a:fillRect/>
          </a:stretch>
        </p:blipFill>
        <p:spPr>
          <a:xfrm>
            <a:off x="1333500" y="2233613"/>
            <a:ext cx="5064125" cy="4221162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6489391" y="2678838"/>
            <a:ext cx="5610843" cy="3097708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Сведения о планируемом финансовом, имущественном и трудовом участии заинтересованных лиц в реализации инициативного проекта</a:t>
            </a:r>
          </a:p>
          <a:p>
            <a:pPr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Описание планируемого нефинансового вклада: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проведение субботника</a:t>
            </a:r>
          </a:p>
          <a:p>
            <a:pPr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Описание планируемых денежных источников финансирования работ от граждан: инициативные платежи в размере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не менее 5%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от необходимой суммы согласно расчетов: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не менее 1 650 тыс. руб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Объем средств местного бюджета: 16 500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1631038895"/>
      </p:ext>
    </p:extLst>
  </p:cSld>
  <p:clrMapOvr>
    <a:masterClrMapping/>
  </p:clrMapOvr>
</p:sld>
</file>

<file path=ppt/theme/theme1.xml><?xml version="1.0" encoding="utf-8"?>
<a:theme xmlns:a="http://schemas.openxmlformats.org/drawingml/2006/main" name="Администрация Соч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17606</TotalTime>
  <Words>236</Words>
  <Application>Microsoft Office PowerPoint</Application>
  <PresentationFormat>Широкоэкранный</PresentationFormat>
  <Paragraphs>32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Calibri</vt:lpstr>
      <vt:lpstr>Arial</vt:lpstr>
      <vt:lpstr>Times New Roman</vt:lpstr>
      <vt:lpstr>Администрация Сочи</vt:lpstr>
      <vt:lpstr>Презентация PowerPoint</vt:lpstr>
      <vt:lpstr>Фотофиксация существующего положения</vt:lpstr>
      <vt:lpstr>Генеральный план</vt:lpstr>
      <vt:lpstr>Перечень работ</vt:lpstr>
      <vt:lpstr>Ожидаемые результаты</vt:lpstr>
      <vt:lpstr>Эскизный проект </vt:lpstr>
      <vt:lpstr>Предварительный расчет необходимых расходов</vt:lpstr>
      <vt:lpstr>Планируемые сроки реализации: 3-4 квартал 2022 года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Ивченко Владислав Сергеевич</dc:creator>
  <cp:lastModifiedBy>Калинина Анна Юрьевна</cp:lastModifiedBy>
  <cp:revision>553</cp:revision>
  <cp:lastPrinted>2020-12-02T13:37:52Z</cp:lastPrinted>
  <dcterms:created xsi:type="dcterms:W3CDTF">2020-10-06T12:59:06Z</dcterms:created>
  <dcterms:modified xsi:type="dcterms:W3CDTF">2022-07-05T07:59:11Z</dcterms:modified>
</cp:coreProperties>
</file>