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425" r:id="rId2"/>
    <p:sldId id="351" r:id="rId3"/>
    <p:sldId id="353" r:id="rId4"/>
    <p:sldId id="345" r:id="rId5"/>
    <p:sldId id="431" r:id="rId6"/>
    <p:sldId id="430" r:id="rId7"/>
    <p:sldId id="427" r:id="rId8"/>
    <p:sldId id="429" r:id="rId9"/>
    <p:sldId id="428" r:id="rId10"/>
    <p:sldId id="434" r:id="rId11"/>
    <p:sldId id="424" r:id="rId12"/>
  </p:sldIdLst>
  <p:sldSz cx="12192000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241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90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2755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9" y="0"/>
            <a:ext cx="2984870" cy="502755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B5575BE0-82F3-4021-B4B8-D1600EEB6005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1863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517547"/>
            <a:ext cx="2984870" cy="502754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9" y="9517547"/>
            <a:ext cx="2984870" cy="502754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6915891F-50CD-40FA-BDDF-7B75E238A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240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9E1F-5329-4532-A538-799C7861FEF0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8770F-B033-4CB3-88E8-65B2E086A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681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9E1F-5329-4532-A538-799C7861FEF0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8770F-B033-4CB3-88E8-65B2E086A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65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9E1F-5329-4532-A538-799C7861FEF0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8770F-B033-4CB3-88E8-65B2E086A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278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9E1F-5329-4532-A538-799C7861FEF0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8770F-B033-4CB3-88E8-65B2E086A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903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9E1F-5329-4532-A538-799C7861FEF0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8770F-B033-4CB3-88E8-65B2E086A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825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9E1F-5329-4532-A538-799C7861FEF0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8770F-B033-4CB3-88E8-65B2E086A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085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9E1F-5329-4532-A538-799C7861FEF0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8770F-B033-4CB3-88E8-65B2E086A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946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9E1F-5329-4532-A538-799C7861FEF0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8770F-B033-4CB3-88E8-65B2E086A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910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9E1F-5329-4532-A538-799C7861FEF0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8770F-B033-4CB3-88E8-65B2E086A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937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9E1F-5329-4532-A538-799C7861FEF0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8770F-B033-4CB3-88E8-65B2E086A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24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9E1F-5329-4532-A538-799C7861FEF0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8770F-B033-4CB3-88E8-65B2E086A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047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09E1F-5329-4532-A538-799C7861FEF0}" type="datetimeFigureOut">
              <a:rPr lang="ru-RU" smtClean="0"/>
              <a:t>07.03.2023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8770F-B033-4CB3-88E8-65B2E086A2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278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.emf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.emf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.emf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.emf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.emf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.emf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9FA7AC-C7EF-4856-91DC-6E4A978F49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 rot="16200000">
            <a:off x="1190228" y="2067695"/>
            <a:ext cx="4505398" cy="139011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4216400"/>
            <a:ext cx="12192000" cy="26416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>
            <a:off x="-1" y="4041724"/>
            <a:ext cx="12192001" cy="376176"/>
          </a:xfrm>
          <a:prstGeom prst="rect">
            <a:avLst/>
          </a:prstGeom>
          <a:effectLst>
            <a:outerShdw blurRad="190500" dist="38100" dir="5400000" sx="177000" sy="177000" algn="t" rotWithShape="0">
              <a:prstClr val="black">
                <a:alpha val="1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EBCA96-8DAF-D046-A11D-B579074B7FFA}"/>
              </a:ext>
            </a:extLst>
          </p:cNvPr>
          <p:cNvSpPr txBox="1"/>
          <p:nvPr/>
        </p:nvSpPr>
        <p:spPr>
          <a:xfrm>
            <a:off x="0" y="4592576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ИНИЦИАТИВНЫЙ ПРОЕКТ В МИКРОРАЙОНЕ «ЗАРЕЧНЫЙ»</a:t>
            </a:r>
            <a:endParaRPr lang="ru-RU" sz="4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-52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AE150AC-3D29-D74C-B149-83F74CEBC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7984" y="1491750"/>
            <a:ext cx="837452" cy="104681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2432" y="-15392"/>
            <a:ext cx="8679567" cy="405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417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27" y="2048044"/>
            <a:ext cx="5368306" cy="37127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032" y="2032472"/>
            <a:ext cx="5277566" cy="3712720"/>
          </a:xfrm>
          <a:prstGeom prst="rect">
            <a:avLst/>
          </a:prstGeom>
        </p:spPr>
      </p:pic>
      <p:sp>
        <p:nvSpPr>
          <p:cNvPr id="4" name="Прямоугольник 13"/>
          <p:cNvSpPr/>
          <p:nvPr/>
        </p:nvSpPr>
        <p:spPr>
          <a:xfrm rot="10800000" flipH="1">
            <a:off x="-14513" y="0"/>
            <a:ext cx="1700702" cy="6858000"/>
          </a:xfrm>
          <a:custGeom>
            <a:avLst/>
            <a:gdLst>
              <a:gd name="connsiteX0" fmla="*/ 0 w 2772031"/>
              <a:gd name="connsiteY0" fmla="*/ 0 h 6858000"/>
              <a:gd name="connsiteX1" fmla="*/ 27720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  <a:gd name="connsiteX0" fmla="*/ 0 w 2772031"/>
              <a:gd name="connsiteY0" fmla="*/ 0 h 6858000"/>
              <a:gd name="connsiteX1" fmla="*/ 8416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2031" h="6858000">
                <a:moveTo>
                  <a:pt x="0" y="0"/>
                </a:moveTo>
                <a:lnTo>
                  <a:pt x="841631" y="0"/>
                </a:lnTo>
                <a:lnTo>
                  <a:pt x="277203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" y="67927"/>
            <a:ext cx="748307" cy="935384"/>
          </a:xfrm>
          <a:prstGeom prst="rect">
            <a:avLst/>
          </a:prstGeom>
        </p:spPr>
      </p:pic>
      <p:sp>
        <p:nvSpPr>
          <p:cNvPr id="6" name="Прямоугольный треугольник 5"/>
          <p:cNvSpPr/>
          <p:nvPr/>
        </p:nvSpPr>
        <p:spPr>
          <a:xfrm rot="10800000" flipV="1">
            <a:off x="10277250" y="1"/>
            <a:ext cx="1914751" cy="6858000"/>
          </a:xfrm>
          <a:prstGeom prst="rtTriangl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783239" flipH="1" flipV="1">
            <a:off x="-2317561" y="3355908"/>
            <a:ext cx="6969359" cy="146457"/>
          </a:xfrm>
          <a:prstGeom prst="rect">
            <a:avLst/>
          </a:prstGeom>
          <a:effectLst>
            <a:outerShdw blurRad="203200" dist="38100" dir="10800000" sx="104000" sy="104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142250" flipH="1" flipV="1">
            <a:off x="7694716" y="3371220"/>
            <a:ext cx="7137743" cy="149996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513662" y="-28001"/>
            <a:ext cx="10150538" cy="1205447"/>
          </a:xfr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cap="all" dirty="0" smtClean="0">
                <a:solidFill>
                  <a:srgbClr val="000000"/>
                </a:solidFill>
                <a:latin typeface="Montserrat Black" panose="00000A00000000000000"/>
              </a:rPr>
              <a:t/>
            </a:r>
            <a:br>
              <a:rPr lang="ru-RU" sz="2400" b="1" cap="all" dirty="0" smtClean="0">
                <a:solidFill>
                  <a:srgbClr val="000000"/>
                </a:solidFill>
                <a:latin typeface="Montserrat Black" panose="00000A00000000000000"/>
              </a:rPr>
            </a:br>
            <a:r>
              <a:rPr lang="ru-RU" sz="2400" b="1" cap="all" dirty="0" smtClean="0">
                <a:solidFill>
                  <a:srgbClr val="000000"/>
                </a:solidFill>
                <a:latin typeface="Montserrat Black" panose="00000A00000000000000"/>
              </a:rPr>
              <a:t>ИНИЦИАТИВНОЕ ПРЕДЛОЖЕНИЕ ЖИТЕЛЕЙ Микрорайона «ЗАРЕЧНЫЙ»</a:t>
            </a:r>
            <a:endParaRPr lang="ru-RU" sz="2400" b="1" cap="all" dirty="0">
              <a:latin typeface="Montserrat Black" panose="00000A0000000000000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359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6071" r="40958"/>
          <a:stretch/>
        </p:blipFill>
        <p:spPr>
          <a:xfrm>
            <a:off x="3512433" y="0"/>
            <a:ext cx="8679567" cy="53721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9FA7AC-C7EF-4856-91DC-6E4A978F49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 rot="16200000">
            <a:off x="1190228" y="2067695"/>
            <a:ext cx="4505398" cy="139011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4216400"/>
            <a:ext cx="12192000" cy="26416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>
            <a:off x="-1" y="4041724"/>
            <a:ext cx="12192001" cy="376176"/>
          </a:xfrm>
          <a:prstGeom prst="rect">
            <a:avLst/>
          </a:prstGeom>
          <a:effectLst>
            <a:outerShdw blurRad="190500" dist="38100" dir="5400000" sx="177000" sy="177000" algn="t" rotWithShape="0">
              <a:prstClr val="black">
                <a:alpha val="1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EBCA96-8DAF-D046-A11D-B579074B7FFA}"/>
              </a:ext>
            </a:extLst>
          </p:cNvPr>
          <p:cNvSpPr txBox="1"/>
          <p:nvPr/>
        </p:nvSpPr>
        <p:spPr>
          <a:xfrm>
            <a:off x="0" y="4592576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ИНИЦИАТИВНЫЙ ПРОЕКТ В МИКРОРАЙОНЕ «ЗАРЕЧНЫЙ»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AE150AC-3D29-D74C-B149-83F74CEBC6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7984" y="1491750"/>
            <a:ext cx="837452" cy="104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333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649" y="1167959"/>
            <a:ext cx="9902805" cy="5690041"/>
          </a:xfrm>
          <a:prstGeom prst="rect">
            <a:avLst/>
          </a:prstGeom>
        </p:spPr>
      </p:pic>
      <p:sp>
        <p:nvSpPr>
          <p:cNvPr id="4" name="Прямоугольник 13"/>
          <p:cNvSpPr/>
          <p:nvPr/>
        </p:nvSpPr>
        <p:spPr>
          <a:xfrm rot="10800000" flipH="1">
            <a:off x="-14513" y="0"/>
            <a:ext cx="1700702" cy="6858000"/>
          </a:xfrm>
          <a:custGeom>
            <a:avLst/>
            <a:gdLst>
              <a:gd name="connsiteX0" fmla="*/ 0 w 2772031"/>
              <a:gd name="connsiteY0" fmla="*/ 0 h 6858000"/>
              <a:gd name="connsiteX1" fmla="*/ 27720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  <a:gd name="connsiteX0" fmla="*/ 0 w 2772031"/>
              <a:gd name="connsiteY0" fmla="*/ 0 h 6858000"/>
              <a:gd name="connsiteX1" fmla="*/ 8416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2031" h="6858000">
                <a:moveTo>
                  <a:pt x="0" y="0"/>
                </a:moveTo>
                <a:lnTo>
                  <a:pt x="841631" y="0"/>
                </a:lnTo>
                <a:lnTo>
                  <a:pt x="277203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" y="67927"/>
            <a:ext cx="748307" cy="935384"/>
          </a:xfrm>
          <a:prstGeom prst="rect">
            <a:avLst/>
          </a:prstGeom>
        </p:spPr>
      </p:pic>
      <p:sp>
        <p:nvSpPr>
          <p:cNvPr id="6" name="Прямоугольный треугольник 5"/>
          <p:cNvSpPr/>
          <p:nvPr/>
        </p:nvSpPr>
        <p:spPr>
          <a:xfrm rot="10800000" flipV="1">
            <a:off x="10277250" y="1"/>
            <a:ext cx="1914751" cy="6858000"/>
          </a:xfrm>
          <a:prstGeom prst="rtTriangl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783239" flipH="1" flipV="1">
            <a:off x="-2317561" y="3355908"/>
            <a:ext cx="6969359" cy="146457"/>
          </a:xfrm>
          <a:prstGeom prst="rect">
            <a:avLst/>
          </a:prstGeom>
          <a:effectLst>
            <a:outerShdw blurRad="203200" dist="38100" dir="10800000" sx="104000" sy="104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142250" flipH="1" flipV="1">
            <a:off x="7665753" y="3380955"/>
            <a:ext cx="7137743" cy="149996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975428" y="67928"/>
            <a:ext cx="97070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solidFill>
                  <a:schemeClr val="tx2">
                    <a:lumMod val="50000"/>
                  </a:schemeClr>
                </a:solidFill>
                <a:latin typeface="Montserrat Black" panose="00000A00000000000000" pitchFamily="2" charset="-52"/>
              </a:rPr>
              <a:t>ГЕНЕРАЛЬНЫЙ ПЛАН</a:t>
            </a:r>
            <a:endParaRPr lang="en-US" sz="2400" b="1" cap="all" dirty="0">
              <a:solidFill>
                <a:schemeClr val="tx2">
                  <a:lumMod val="50000"/>
                </a:schemeClr>
              </a:solidFill>
              <a:latin typeface="Montserrat Black" panose="00000A00000000000000" pitchFamily="2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13876" y="535619"/>
            <a:ext cx="72633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Территория участка, где планируется осуществлять строительство проекта, является городским парком, площадью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3 485 кв. м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b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кадастровым номером 23649:0205014:22.</a:t>
            </a:r>
            <a:endParaRPr lang="ru-RU" sz="2800" b="1" cap="all" dirty="0">
              <a:solidFill>
                <a:schemeClr val="accent1">
                  <a:lumMod val="75000"/>
                </a:schemeClr>
              </a:solidFill>
              <a:latin typeface="Montserrat "/>
            </a:endParaRPr>
          </a:p>
        </p:txBody>
      </p:sp>
    </p:spTree>
    <p:extLst>
      <p:ext uri="{BB962C8B-B14F-4D97-AF65-F5344CB8AC3E}">
        <p14:creationId xmlns:p14="http://schemas.microsoft.com/office/powerpoint/2010/main" val="1540498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009" y="2176677"/>
            <a:ext cx="5527132" cy="4573773"/>
          </a:xfrm>
          <a:prstGeom prst="rect">
            <a:avLst/>
          </a:prstGeom>
        </p:spPr>
      </p:pic>
      <p:sp>
        <p:nvSpPr>
          <p:cNvPr id="4" name="Прямоугольник 13"/>
          <p:cNvSpPr/>
          <p:nvPr/>
        </p:nvSpPr>
        <p:spPr>
          <a:xfrm rot="10800000" flipH="1">
            <a:off x="-14513" y="0"/>
            <a:ext cx="1700702" cy="6858000"/>
          </a:xfrm>
          <a:custGeom>
            <a:avLst/>
            <a:gdLst>
              <a:gd name="connsiteX0" fmla="*/ 0 w 2772031"/>
              <a:gd name="connsiteY0" fmla="*/ 0 h 6858000"/>
              <a:gd name="connsiteX1" fmla="*/ 27720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  <a:gd name="connsiteX0" fmla="*/ 0 w 2772031"/>
              <a:gd name="connsiteY0" fmla="*/ 0 h 6858000"/>
              <a:gd name="connsiteX1" fmla="*/ 8416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2031" h="6858000">
                <a:moveTo>
                  <a:pt x="0" y="0"/>
                </a:moveTo>
                <a:lnTo>
                  <a:pt x="841631" y="0"/>
                </a:lnTo>
                <a:lnTo>
                  <a:pt x="277203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" y="67927"/>
            <a:ext cx="748307" cy="935384"/>
          </a:xfrm>
          <a:prstGeom prst="rect">
            <a:avLst/>
          </a:prstGeom>
        </p:spPr>
      </p:pic>
      <p:sp>
        <p:nvSpPr>
          <p:cNvPr id="6" name="Прямоугольный треугольник 5"/>
          <p:cNvSpPr/>
          <p:nvPr/>
        </p:nvSpPr>
        <p:spPr>
          <a:xfrm rot="10800000" flipV="1">
            <a:off x="10277250" y="1"/>
            <a:ext cx="1914751" cy="6858000"/>
          </a:xfrm>
          <a:prstGeom prst="rtTriangl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783239" flipH="1" flipV="1">
            <a:off x="-2317561" y="3355908"/>
            <a:ext cx="6969359" cy="146457"/>
          </a:xfrm>
          <a:prstGeom prst="rect">
            <a:avLst/>
          </a:prstGeom>
          <a:effectLst>
            <a:outerShdw blurRad="203200" dist="38100" dir="10800000" sx="104000" sy="104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142250" flipH="1" flipV="1">
            <a:off x="7694716" y="3371220"/>
            <a:ext cx="7137743" cy="149996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686190" y="84169"/>
            <a:ext cx="10150538" cy="1205447"/>
          </a:xfr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cap="all" dirty="0">
                <a:solidFill>
                  <a:srgbClr val="000000"/>
                </a:solidFill>
                <a:latin typeface="Montserrat Black" panose="00000A00000000000000"/>
              </a:rPr>
              <a:t>Территория проектирования  расположена  на  пересечении  </a:t>
            </a:r>
            <a:r>
              <a:rPr lang="ru-RU" sz="2000" b="1" cap="all" dirty="0" smtClean="0">
                <a:solidFill>
                  <a:srgbClr val="000000"/>
                </a:solidFill>
                <a:latin typeface="Montserrat Black" panose="00000A00000000000000"/>
              </a:rPr>
              <a:t>              ул</a:t>
            </a:r>
            <a:r>
              <a:rPr lang="ru-RU" sz="2000" b="1" cap="all" dirty="0">
                <a:solidFill>
                  <a:srgbClr val="000000"/>
                </a:solidFill>
                <a:latin typeface="Montserrat Black" panose="00000A00000000000000"/>
              </a:rPr>
              <a:t>. Макаренко и ул. 60 лет ВЛКСМ </a:t>
            </a:r>
            <a:endParaRPr lang="ru-RU" sz="1600" b="1" cap="all" dirty="0">
              <a:latin typeface="Montserrat Black" panose="00000A0000000000000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38040" y="865380"/>
            <a:ext cx="949764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 smtClean="0">
                <a:solidFill>
                  <a:schemeClr val="tx2">
                    <a:lumMod val="50000"/>
                  </a:schemeClr>
                </a:solidFill>
                <a:latin typeface="Montserrat Black" panose="00000A00000000000000" pitchFamily="2" charset="-52"/>
              </a:rPr>
              <a:t>      Объем </a:t>
            </a:r>
            <a:r>
              <a:rPr lang="ru-RU" b="1" cap="all" dirty="0">
                <a:solidFill>
                  <a:schemeClr val="tx2">
                    <a:lumMod val="50000"/>
                  </a:schemeClr>
                </a:solidFill>
                <a:latin typeface="Montserrat Black" panose="00000A00000000000000" pitchFamily="2" charset="-52"/>
              </a:rPr>
              <a:t>финансирования –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Montserrat "/>
              </a:rPr>
              <a:t>27 500,0 тыс.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Montserrat "/>
              </a:rPr>
              <a:t>руб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Montserrat "/>
              </a:rPr>
              <a:t>.                                  </a:t>
            </a:r>
          </a:p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Montserrat "/>
                <a:cs typeface="Mongolian Baiti" panose="03000500000000000000" pitchFamily="66" charset="0"/>
              </a:rPr>
              <a:t>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Montserrat "/>
                <a:cs typeface="Mongolian Baiti" panose="03000500000000000000" pitchFamily="66" charset="0"/>
              </a:rPr>
              <a:t>        </a:t>
            </a:r>
            <a:r>
              <a:rPr lang="ru-RU" b="1" dirty="0" smtClean="0">
                <a:latin typeface="Montserrat Black" panose="00000A00000000000000"/>
                <a:cs typeface="Mongolian Baiti" panose="03000500000000000000" pitchFamily="66" charset="0"/>
              </a:rPr>
              <a:t>ПЛАНИРУЕМЫЙ СРОК СДАЧИ </a:t>
            </a:r>
            <a:r>
              <a:rPr lang="ru-RU" b="1" dirty="0" smtClean="0">
                <a:latin typeface="Montserrat Black" panose="00000A00000000000000"/>
              </a:rPr>
              <a:t>–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Montserrat Black" panose="00000A00000000000000"/>
              </a:rPr>
              <a:t>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Montserrat "/>
              </a:rPr>
              <a:t>3 - 4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Montserrat "/>
              </a:rPr>
              <a:t>квартал 2023 года </a:t>
            </a:r>
            <a:endParaRPr lang="ru-RU" sz="2400" b="1" dirty="0" smtClean="0">
              <a:solidFill>
                <a:schemeClr val="accent1">
                  <a:lumMod val="75000"/>
                </a:schemeClr>
              </a:solidFill>
              <a:latin typeface="Montserrat 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236991" y="2176677"/>
            <a:ext cx="498990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cap="all" dirty="0">
                <a:solidFill>
                  <a:schemeClr val="tx2">
                    <a:lumMod val="50000"/>
                  </a:schemeClr>
                </a:solidFill>
                <a:latin typeface="Montserrat Black" panose="00000A00000000000000" pitchFamily="2" charset="-52"/>
              </a:rPr>
              <a:t>Виды необходимых работ:</a:t>
            </a:r>
            <a:r>
              <a:rPr lang="ru-RU" b="1" cap="all" dirty="0">
                <a:solidFill>
                  <a:schemeClr val="tx2">
                    <a:lumMod val="50000"/>
                  </a:schemeClr>
                </a:solidFill>
                <a:latin typeface="Montserrat Black" panose="00000A00000000000000" pitchFamily="2" charset="-52"/>
              </a:rPr>
              <a:t> </a:t>
            </a:r>
          </a:p>
          <a:p>
            <a:endParaRPr lang="ru-RU" b="1" cap="all" dirty="0">
              <a:solidFill>
                <a:schemeClr val="tx2">
                  <a:lumMod val="50000"/>
                </a:schemeClr>
              </a:solidFill>
              <a:latin typeface="Montserrat Black" panose="00000A00000000000000" pitchFamily="2" charset="-52"/>
            </a:endParaRPr>
          </a:p>
          <a:p>
            <a:r>
              <a:rPr lang="ru-RU" b="1" cap="all" dirty="0" smtClean="0">
                <a:solidFill>
                  <a:schemeClr val="tx2">
                    <a:lumMod val="50000"/>
                  </a:schemeClr>
                </a:solidFill>
                <a:latin typeface="Montserrat Black" panose="00000A00000000000000" pitchFamily="2" charset="-52"/>
              </a:rPr>
              <a:t>- Обустройство пешеходной зоны;</a:t>
            </a:r>
            <a:endParaRPr lang="ru-RU" b="1" cap="all" dirty="0">
              <a:solidFill>
                <a:schemeClr val="tx2">
                  <a:lumMod val="50000"/>
                </a:schemeClr>
              </a:solidFill>
              <a:latin typeface="Montserrat Black" panose="00000A00000000000000" pitchFamily="2" charset="-52"/>
            </a:endParaRPr>
          </a:p>
          <a:p>
            <a:endParaRPr lang="ru-RU" b="1" cap="all" dirty="0">
              <a:solidFill>
                <a:schemeClr val="tx2">
                  <a:lumMod val="50000"/>
                </a:schemeClr>
              </a:solidFill>
              <a:latin typeface="Montserrat Black" panose="00000A00000000000000" pitchFamily="2" charset="-52"/>
            </a:endParaRPr>
          </a:p>
          <a:p>
            <a:r>
              <a:rPr lang="ru-RU" b="1" cap="all" dirty="0" smtClean="0">
                <a:solidFill>
                  <a:schemeClr val="tx2">
                    <a:lumMod val="50000"/>
                  </a:schemeClr>
                </a:solidFill>
                <a:latin typeface="Montserrat Black" panose="00000A00000000000000" pitchFamily="2" charset="-52"/>
              </a:rPr>
              <a:t>- Озеленение;</a:t>
            </a:r>
            <a:endParaRPr lang="ru-RU" b="1" cap="all" dirty="0">
              <a:solidFill>
                <a:schemeClr val="tx2">
                  <a:lumMod val="50000"/>
                </a:schemeClr>
              </a:solidFill>
              <a:latin typeface="Montserrat Black" panose="00000A00000000000000" pitchFamily="2" charset="-52"/>
            </a:endParaRPr>
          </a:p>
          <a:p>
            <a:endParaRPr lang="ru-RU" b="1" cap="all" dirty="0">
              <a:solidFill>
                <a:schemeClr val="tx2">
                  <a:lumMod val="50000"/>
                </a:schemeClr>
              </a:solidFill>
              <a:latin typeface="Montserrat Black" panose="00000A00000000000000" pitchFamily="2" charset="-52"/>
            </a:endParaRPr>
          </a:p>
          <a:p>
            <a:r>
              <a:rPr lang="ru-RU" b="1" cap="all" dirty="0" smtClean="0">
                <a:solidFill>
                  <a:schemeClr val="tx2">
                    <a:lumMod val="50000"/>
                  </a:schemeClr>
                </a:solidFill>
                <a:latin typeface="Montserrat Black" panose="00000A00000000000000" pitchFamily="2" charset="-52"/>
              </a:rPr>
              <a:t>- Обустройство уличного освещения;</a:t>
            </a:r>
            <a:endParaRPr lang="ru-RU" b="1" cap="all" dirty="0">
              <a:solidFill>
                <a:schemeClr val="tx2">
                  <a:lumMod val="50000"/>
                </a:schemeClr>
              </a:solidFill>
              <a:latin typeface="Montserrat Black" panose="00000A00000000000000" pitchFamily="2" charset="-52"/>
            </a:endParaRPr>
          </a:p>
          <a:p>
            <a:endParaRPr lang="ru-RU" b="1" cap="all" dirty="0">
              <a:solidFill>
                <a:schemeClr val="tx2">
                  <a:lumMod val="50000"/>
                </a:schemeClr>
              </a:solidFill>
              <a:latin typeface="Montserrat Black" panose="00000A00000000000000" pitchFamily="2" charset="-52"/>
            </a:endParaRPr>
          </a:p>
          <a:p>
            <a:r>
              <a:rPr lang="ru-RU" b="1" cap="all" dirty="0" smtClean="0">
                <a:solidFill>
                  <a:schemeClr val="tx2">
                    <a:lumMod val="50000"/>
                  </a:schemeClr>
                </a:solidFill>
                <a:latin typeface="Montserrat Black" panose="00000A00000000000000" pitchFamily="2" charset="-52"/>
              </a:rPr>
              <a:t>- Размещение парковой мебели.</a:t>
            </a:r>
            <a:endParaRPr lang="ru-RU" b="1" cap="all" dirty="0">
              <a:solidFill>
                <a:schemeClr val="tx2">
                  <a:lumMod val="50000"/>
                </a:schemeClr>
              </a:solidFill>
              <a:latin typeface="Montserrat Black" panose="00000A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316807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130" y="2094056"/>
            <a:ext cx="5678939" cy="46362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2094056"/>
            <a:ext cx="5612130" cy="4636206"/>
          </a:xfrm>
          <a:prstGeom prst="rect">
            <a:avLst/>
          </a:prstGeom>
        </p:spPr>
      </p:pic>
      <p:sp>
        <p:nvSpPr>
          <p:cNvPr id="6" name="Прямоугольный треугольник 5"/>
          <p:cNvSpPr/>
          <p:nvPr/>
        </p:nvSpPr>
        <p:spPr>
          <a:xfrm rot="10800000" flipV="1">
            <a:off x="10387022" y="-9736"/>
            <a:ext cx="1914751" cy="6858000"/>
          </a:xfrm>
          <a:prstGeom prst="rtTriangl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13"/>
          <p:cNvSpPr/>
          <p:nvPr/>
        </p:nvSpPr>
        <p:spPr>
          <a:xfrm rot="10800000" flipH="1">
            <a:off x="2180" y="-9736"/>
            <a:ext cx="1700701" cy="6858000"/>
          </a:xfrm>
          <a:custGeom>
            <a:avLst/>
            <a:gdLst>
              <a:gd name="connsiteX0" fmla="*/ 0 w 2772031"/>
              <a:gd name="connsiteY0" fmla="*/ 0 h 6858000"/>
              <a:gd name="connsiteX1" fmla="*/ 27720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  <a:gd name="connsiteX0" fmla="*/ 0 w 2772031"/>
              <a:gd name="connsiteY0" fmla="*/ 0 h 6858000"/>
              <a:gd name="connsiteX1" fmla="*/ 8416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2031" h="6858000">
                <a:moveTo>
                  <a:pt x="0" y="0"/>
                </a:moveTo>
                <a:lnTo>
                  <a:pt x="841631" y="0"/>
                </a:lnTo>
                <a:lnTo>
                  <a:pt x="277203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5" y="67927"/>
            <a:ext cx="748308" cy="9353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783239" flipH="1" flipV="1">
            <a:off x="-2324702" y="3277064"/>
            <a:ext cx="6969359" cy="146457"/>
          </a:xfrm>
          <a:prstGeom prst="rect">
            <a:avLst/>
          </a:prstGeom>
          <a:effectLst>
            <a:outerShdw blurRad="203200" dist="38100" dir="10800000" sx="104000" sy="104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142250" flipH="1" flipV="1">
            <a:off x="7694714" y="3371219"/>
            <a:ext cx="7137743" cy="149996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sp>
        <p:nvSpPr>
          <p:cNvPr id="14" name="Текст 2"/>
          <p:cNvSpPr txBox="1">
            <a:spLocks/>
          </p:cNvSpPr>
          <p:nvPr/>
        </p:nvSpPr>
        <p:spPr>
          <a:xfrm>
            <a:off x="2603889" y="1258796"/>
            <a:ext cx="7562589" cy="5224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lvl9pPr>
          </a:lstStyle>
          <a:p>
            <a:pPr marL="0" indent="0">
              <a:buNone/>
            </a:pPr>
            <a:endParaRPr lang="ru-RU" sz="1800" b="1" dirty="0">
              <a:latin typeface="Montserrat" panose="00000500000000000000" pitchFamily="2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51965" y="1668711"/>
            <a:ext cx="3217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Montserrat Black" panose="00000A00000000000000"/>
              </a:rPr>
              <a:t>Существующее положение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370869" y="1667453"/>
            <a:ext cx="26544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Montserrat Black" panose="00000A00000000000000"/>
              </a:rPr>
              <a:t>Проектное решение</a:t>
            </a: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2121061" y="121964"/>
            <a:ext cx="9730508" cy="88990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cap="all" dirty="0">
                <a:solidFill>
                  <a:schemeClr val="tx2">
                    <a:lumMod val="50000"/>
                  </a:schemeClr>
                </a:solidFill>
                <a:latin typeface="Montserrat Black" panose="00000A00000000000000" pitchFamily="2" charset="-52"/>
              </a:rPr>
              <a:t>«Обустройство (создание) объекта </a:t>
            </a:r>
            <a:r>
              <a:rPr lang="ru-RU" sz="2400" b="1" cap="all" dirty="0" smtClean="0">
                <a:solidFill>
                  <a:schemeClr val="tx2">
                    <a:lumMod val="50000"/>
                  </a:schemeClr>
                </a:solidFill>
                <a:latin typeface="Montserrat Black" panose="00000A00000000000000" pitchFamily="2" charset="-52"/>
              </a:rPr>
              <a:t>садово-паркового </a:t>
            </a:r>
            <a:r>
              <a:rPr lang="ru-RU" sz="2400" b="1" cap="all" dirty="0">
                <a:solidFill>
                  <a:schemeClr val="tx2">
                    <a:lumMod val="50000"/>
                  </a:schemeClr>
                </a:solidFill>
                <a:latin typeface="Montserrat Black" panose="00000A00000000000000" pitchFamily="2" charset="-52"/>
              </a:rPr>
              <a:t>искусства и благоустройства в </a:t>
            </a:r>
            <a:r>
              <a:rPr lang="ru-RU" sz="2400" b="1" cap="all" dirty="0" smtClean="0">
                <a:solidFill>
                  <a:schemeClr val="tx2">
                    <a:lumMod val="50000"/>
                  </a:schemeClr>
                </a:solidFill>
                <a:latin typeface="Montserrat Black" panose="00000A00000000000000" pitchFamily="2" charset="-52"/>
              </a:rPr>
              <a:t>сквере по </a:t>
            </a:r>
            <a:r>
              <a:rPr lang="ru-RU" sz="2400" b="1" cap="all" dirty="0">
                <a:solidFill>
                  <a:schemeClr val="tx2">
                    <a:lumMod val="50000"/>
                  </a:schemeClr>
                </a:solidFill>
                <a:latin typeface="Montserrat Black" panose="00000A00000000000000" pitchFamily="2" charset="-52"/>
              </a:rPr>
              <a:t>адресу: </a:t>
            </a:r>
            <a:r>
              <a:rPr lang="ru-RU" sz="2400" b="1" cap="all" dirty="0" smtClean="0">
                <a:solidFill>
                  <a:schemeClr val="tx2">
                    <a:lumMod val="50000"/>
                  </a:schemeClr>
                </a:solidFill>
                <a:latin typeface="Montserrat Black" panose="00000A00000000000000" pitchFamily="2" charset="-52"/>
              </a:rPr>
              <a:t>ул.60 </a:t>
            </a:r>
            <a:r>
              <a:rPr lang="ru-RU" sz="2400" b="1" cap="all" dirty="0">
                <a:solidFill>
                  <a:schemeClr val="tx2">
                    <a:lumMod val="50000"/>
                  </a:schemeClr>
                </a:solidFill>
                <a:latin typeface="Montserrat Black" panose="00000A00000000000000" pitchFamily="2" charset="-52"/>
              </a:rPr>
              <a:t>лет ВЛКСМ»</a:t>
            </a:r>
            <a:r>
              <a:rPr lang="ru-RU" sz="1800" b="1" cap="all" dirty="0">
                <a:solidFill>
                  <a:schemeClr val="tx2">
                    <a:lumMod val="50000"/>
                  </a:schemeClr>
                </a:solidFill>
                <a:latin typeface="Montserrat Black" panose="00000A00000000000000" pitchFamily="2" charset="-52"/>
              </a:rPr>
              <a:t/>
            </a:r>
            <a:br>
              <a:rPr lang="ru-RU" sz="1800" b="1" cap="all" dirty="0">
                <a:solidFill>
                  <a:schemeClr val="tx2">
                    <a:lumMod val="50000"/>
                  </a:schemeClr>
                </a:solidFill>
                <a:latin typeface="Montserrat Black" panose="00000A00000000000000" pitchFamily="2" charset="-52"/>
              </a:rPr>
            </a:br>
            <a:endParaRPr lang="ru-RU" sz="1800" b="1" dirty="0">
              <a:latin typeface="Montserrat 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353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11829"/>
          <a:stretch/>
        </p:blipFill>
        <p:spPr>
          <a:xfrm>
            <a:off x="5953966" y="906004"/>
            <a:ext cx="5944664" cy="58440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4" y="914400"/>
            <a:ext cx="5744309" cy="5844019"/>
          </a:xfrm>
          <a:prstGeom prst="rect">
            <a:avLst/>
          </a:prstGeom>
        </p:spPr>
      </p:pic>
      <p:sp>
        <p:nvSpPr>
          <p:cNvPr id="4" name="Прямоугольник 13"/>
          <p:cNvSpPr/>
          <p:nvPr/>
        </p:nvSpPr>
        <p:spPr>
          <a:xfrm rot="10800000" flipH="1">
            <a:off x="-5624" y="18150"/>
            <a:ext cx="1700702" cy="6858000"/>
          </a:xfrm>
          <a:custGeom>
            <a:avLst/>
            <a:gdLst>
              <a:gd name="connsiteX0" fmla="*/ 0 w 2772031"/>
              <a:gd name="connsiteY0" fmla="*/ 0 h 6858000"/>
              <a:gd name="connsiteX1" fmla="*/ 27720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  <a:gd name="connsiteX0" fmla="*/ 0 w 2772031"/>
              <a:gd name="connsiteY0" fmla="*/ 0 h 6858000"/>
              <a:gd name="connsiteX1" fmla="*/ 8416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2031" h="6858000">
                <a:moveTo>
                  <a:pt x="0" y="0"/>
                </a:moveTo>
                <a:lnTo>
                  <a:pt x="841631" y="0"/>
                </a:lnTo>
                <a:lnTo>
                  <a:pt x="277203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" y="67927"/>
            <a:ext cx="748307" cy="935384"/>
          </a:xfrm>
          <a:prstGeom prst="rect">
            <a:avLst/>
          </a:prstGeom>
        </p:spPr>
      </p:pic>
      <p:sp>
        <p:nvSpPr>
          <p:cNvPr id="6" name="Прямоугольный треугольник 5"/>
          <p:cNvSpPr/>
          <p:nvPr/>
        </p:nvSpPr>
        <p:spPr>
          <a:xfrm rot="10800000" flipV="1">
            <a:off x="10277250" y="1"/>
            <a:ext cx="1914751" cy="6858000"/>
          </a:xfrm>
          <a:prstGeom prst="rtTriangl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783239" flipH="1" flipV="1">
            <a:off x="-2317561" y="3355908"/>
            <a:ext cx="6969359" cy="146457"/>
          </a:xfrm>
          <a:prstGeom prst="rect">
            <a:avLst/>
          </a:prstGeom>
          <a:effectLst>
            <a:outerShdw blurRad="203200" dist="38100" dir="10800000" sx="104000" sy="104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142250" flipH="1" flipV="1">
            <a:off x="7694716" y="3371220"/>
            <a:ext cx="7137743" cy="149996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761415" y="232613"/>
            <a:ext cx="9841097" cy="1041495"/>
          </a:xfr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>
              <a:lnSpc>
                <a:spcPct val="100000"/>
              </a:lnSpc>
              <a:spcAft>
                <a:spcPts val="800"/>
              </a:spcAft>
            </a:pPr>
            <a:r>
              <a:rPr lang="ru-RU" sz="2400" b="1" cap="all" dirty="0" smtClean="0">
                <a:solidFill>
                  <a:srgbClr val="000000"/>
                </a:solidFill>
                <a:latin typeface="Montserrat Black" panose="00000A00000000000000"/>
              </a:rPr>
              <a:t>ПРОЕКТнОЕ РЕШЕНИЕ ОЗЕЛЕНЕНИЯ СКВЕРА</a:t>
            </a:r>
            <a:r>
              <a:rPr lang="ru-RU" sz="2400" b="1" cap="all" dirty="0">
                <a:latin typeface="Montserrat Black" panose="00000A0000000000000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cap="all" dirty="0">
                <a:latin typeface="Montserrat Black" panose="00000A0000000000000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b="1" cap="all" dirty="0">
              <a:effectLst/>
              <a:latin typeface="Montserrat Black" panose="00000A0000000000000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468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218" y="834391"/>
            <a:ext cx="5495408" cy="59729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6399" y="834391"/>
            <a:ext cx="5870857" cy="5952782"/>
          </a:xfrm>
          <a:prstGeom prst="rect">
            <a:avLst/>
          </a:prstGeom>
        </p:spPr>
      </p:pic>
      <p:sp>
        <p:nvSpPr>
          <p:cNvPr id="4" name="Прямоугольник 13"/>
          <p:cNvSpPr/>
          <p:nvPr/>
        </p:nvSpPr>
        <p:spPr>
          <a:xfrm rot="10800000" flipH="1">
            <a:off x="-5624" y="18150"/>
            <a:ext cx="1700702" cy="6858000"/>
          </a:xfrm>
          <a:custGeom>
            <a:avLst/>
            <a:gdLst>
              <a:gd name="connsiteX0" fmla="*/ 0 w 2772031"/>
              <a:gd name="connsiteY0" fmla="*/ 0 h 6858000"/>
              <a:gd name="connsiteX1" fmla="*/ 27720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  <a:gd name="connsiteX0" fmla="*/ 0 w 2772031"/>
              <a:gd name="connsiteY0" fmla="*/ 0 h 6858000"/>
              <a:gd name="connsiteX1" fmla="*/ 8416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2031" h="6858000">
                <a:moveTo>
                  <a:pt x="0" y="0"/>
                </a:moveTo>
                <a:lnTo>
                  <a:pt x="841631" y="0"/>
                </a:lnTo>
                <a:lnTo>
                  <a:pt x="277203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" y="67927"/>
            <a:ext cx="748307" cy="935384"/>
          </a:xfrm>
          <a:prstGeom prst="rect">
            <a:avLst/>
          </a:prstGeom>
        </p:spPr>
      </p:pic>
      <p:sp>
        <p:nvSpPr>
          <p:cNvPr id="6" name="Прямоугольный треугольник 5"/>
          <p:cNvSpPr/>
          <p:nvPr/>
        </p:nvSpPr>
        <p:spPr>
          <a:xfrm rot="10800000" flipV="1">
            <a:off x="10277250" y="1"/>
            <a:ext cx="1914751" cy="6858000"/>
          </a:xfrm>
          <a:prstGeom prst="rtTriangl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783239" flipH="1" flipV="1">
            <a:off x="-2317561" y="3355908"/>
            <a:ext cx="6969359" cy="146457"/>
          </a:xfrm>
          <a:prstGeom prst="rect">
            <a:avLst/>
          </a:prstGeom>
          <a:effectLst>
            <a:outerShdw blurRad="203200" dist="38100" dir="10800000" sx="104000" sy="104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142250" flipH="1" flipV="1">
            <a:off x="7694716" y="3371220"/>
            <a:ext cx="7137743" cy="149996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761415" y="232613"/>
            <a:ext cx="9841097" cy="1041495"/>
          </a:xfr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>
              <a:lnSpc>
                <a:spcPct val="100000"/>
              </a:lnSpc>
              <a:spcAft>
                <a:spcPts val="800"/>
              </a:spcAft>
            </a:pPr>
            <a:r>
              <a:rPr lang="ru-RU" sz="2400" b="1" cap="all" dirty="0" smtClean="0">
                <a:solidFill>
                  <a:srgbClr val="000000"/>
                </a:solidFill>
                <a:latin typeface="Montserrat Black" panose="00000A00000000000000"/>
              </a:rPr>
              <a:t>ПРОЕКТнОЕ РЕШЕНИЕ ЗОН ОТДЫХА</a:t>
            </a:r>
            <a:r>
              <a:rPr lang="ru-RU" sz="2400" b="1" cap="all" dirty="0">
                <a:latin typeface="Montserrat Black" panose="00000A0000000000000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b="1" cap="all" dirty="0">
                <a:latin typeface="Montserrat Black" panose="00000A0000000000000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b="1" cap="all" dirty="0">
              <a:effectLst/>
              <a:latin typeface="Montserrat Black" panose="00000A0000000000000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774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838" y="1396411"/>
            <a:ext cx="10275085" cy="5339287"/>
          </a:xfrm>
          <a:prstGeom prst="rect">
            <a:avLst/>
          </a:prstGeom>
        </p:spPr>
      </p:pic>
      <p:sp>
        <p:nvSpPr>
          <p:cNvPr id="4" name="Прямоугольник 13"/>
          <p:cNvSpPr/>
          <p:nvPr/>
        </p:nvSpPr>
        <p:spPr>
          <a:xfrm rot="10800000" flipH="1">
            <a:off x="-14513" y="0"/>
            <a:ext cx="1700702" cy="6858000"/>
          </a:xfrm>
          <a:custGeom>
            <a:avLst/>
            <a:gdLst>
              <a:gd name="connsiteX0" fmla="*/ 0 w 2772031"/>
              <a:gd name="connsiteY0" fmla="*/ 0 h 6858000"/>
              <a:gd name="connsiteX1" fmla="*/ 27720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  <a:gd name="connsiteX0" fmla="*/ 0 w 2772031"/>
              <a:gd name="connsiteY0" fmla="*/ 0 h 6858000"/>
              <a:gd name="connsiteX1" fmla="*/ 8416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2031" h="6858000">
                <a:moveTo>
                  <a:pt x="0" y="0"/>
                </a:moveTo>
                <a:lnTo>
                  <a:pt x="841631" y="0"/>
                </a:lnTo>
                <a:lnTo>
                  <a:pt x="277203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" y="67927"/>
            <a:ext cx="748307" cy="935384"/>
          </a:xfrm>
          <a:prstGeom prst="rect">
            <a:avLst/>
          </a:prstGeom>
        </p:spPr>
      </p:pic>
      <p:sp>
        <p:nvSpPr>
          <p:cNvPr id="6" name="Прямоугольный треугольник 5"/>
          <p:cNvSpPr/>
          <p:nvPr/>
        </p:nvSpPr>
        <p:spPr>
          <a:xfrm rot="10800000" flipV="1">
            <a:off x="10277250" y="1"/>
            <a:ext cx="1914751" cy="6858000"/>
          </a:xfrm>
          <a:prstGeom prst="rtTriangl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783239" flipH="1" flipV="1">
            <a:off x="-2317561" y="3355908"/>
            <a:ext cx="6969359" cy="146457"/>
          </a:xfrm>
          <a:prstGeom prst="rect">
            <a:avLst/>
          </a:prstGeom>
          <a:effectLst>
            <a:outerShdw blurRad="203200" dist="38100" dir="10800000" sx="104000" sy="104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142250" flipH="1" flipV="1">
            <a:off x="7694716" y="3371220"/>
            <a:ext cx="7137743" cy="149996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761415" y="232613"/>
            <a:ext cx="9841097" cy="1041495"/>
          </a:xfr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>
              <a:lnSpc>
                <a:spcPct val="100000"/>
              </a:lnSpc>
              <a:spcAft>
                <a:spcPts val="800"/>
              </a:spcAft>
            </a:pPr>
            <a:r>
              <a:rPr lang="ru-RU" sz="2400" b="1" cap="all" dirty="0">
                <a:solidFill>
                  <a:srgbClr val="000000"/>
                </a:solidFill>
                <a:latin typeface="Montserrat Black" panose="00000A00000000000000"/>
              </a:rPr>
              <a:t>ЭЛЕМЕНТЫ </a:t>
            </a:r>
            <a:r>
              <a:rPr lang="ru-RU" sz="2400" b="1" cap="all" dirty="0" smtClean="0">
                <a:solidFill>
                  <a:srgbClr val="000000"/>
                </a:solidFill>
                <a:latin typeface="Montserrat Black" panose="00000A00000000000000"/>
              </a:rPr>
              <a:t>БЛАГОУСТРОЙСТВА</a:t>
            </a:r>
            <a:r>
              <a:rPr lang="ru-RU" sz="1600" b="1" cap="all" dirty="0">
                <a:latin typeface="Montserrat Black" panose="00000A0000000000000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b="1" cap="all" dirty="0">
                <a:latin typeface="Montserrat Black" panose="00000A0000000000000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400" b="1" cap="all" dirty="0">
              <a:effectLst/>
              <a:latin typeface="Montserrat Black" panose="00000A0000000000000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1217" y="891540"/>
            <a:ext cx="10138663" cy="1266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lvl="0">
              <a:lnSpc>
                <a:spcPct val="104200"/>
              </a:lnSpc>
              <a:spcBef>
                <a:spcPts val="20"/>
              </a:spcBef>
            </a:pPr>
            <a:r>
              <a:rPr lang="ru-RU" sz="1600" b="1" dirty="0" smtClean="0">
                <a:solidFill>
                  <a:prstClr val="black"/>
                </a:solidFill>
                <a:latin typeface="Tahoma"/>
                <a:cs typeface="Tahoma"/>
              </a:rPr>
              <a:t>                                                   </a:t>
            </a:r>
            <a:r>
              <a:rPr lang="ru-RU" sz="2000" b="1" cap="all" dirty="0">
                <a:solidFill>
                  <a:srgbClr val="000000"/>
                </a:solidFill>
                <a:latin typeface="Montserrat Black" panose="00000A00000000000000"/>
                <a:ea typeface="+mj-ea"/>
                <a:cs typeface="+mj-cs"/>
              </a:rPr>
              <a:t>Скамьи парковые пластиковые с подсветкой</a:t>
            </a:r>
          </a:p>
          <a:p>
            <a:pPr marL="12700" marR="5080" lvl="0">
              <a:lnSpc>
                <a:spcPct val="104200"/>
              </a:lnSpc>
              <a:spcBef>
                <a:spcPts val="20"/>
              </a:spcBef>
            </a:pPr>
            <a:endParaRPr lang="ru-RU" sz="160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12700" lvl="0">
              <a:spcBef>
                <a:spcPts val="80"/>
              </a:spcBef>
            </a:pPr>
            <a:r>
              <a:rPr lang="ru-RU" sz="1600" b="1" dirty="0" smtClean="0">
                <a:solidFill>
                  <a:prstClr val="black"/>
                </a:solidFill>
                <a:latin typeface="Tahoma"/>
                <a:cs typeface="Tahoma"/>
              </a:rPr>
              <a:t>                                                                    </a:t>
            </a:r>
            <a:endParaRPr lang="ru-RU" sz="1600" b="1" dirty="0">
              <a:solidFill>
                <a:prstClr val="black"/>
              </a:solidFill>
              <a:latin typeface="Tahoma"/>
              <a:cs typeface="Tahoma"/>
            </a:endParaRPr>
          </a:p>
          <a:p>
            <a:pPr algn="ctr"/>
            <a:endParaRPr lang="ru-RU" sz="1100" dirty="0"/>
          </a:p>
          <a:p>
            <a:pPr marL="285750" indent="-285750">
              <a:buFontTx/>
              <a:buChar char="-"/>
            </a:pP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583486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4514" y="1003311"/>
            <a:ext cx="6211275" cy="57466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71" y="1003311"/>
            <a:ext cx="5242719" cy="5746650"/>
          </a:xfrm>
          <a:prstGeom prst="rect">
            <a:avLst/>
          </a:prstGeom>
        </p:spPr>
      </p:pic>
      <p:sp>
        <p:nvSpPr>
          <p:cNvPr id="4" name="Прямоугольник 13"/>
          <p:cNvSpPr/>
          <p:nvPr/>
        </p:nvSpPr>
        <p:spPr>
          <a:xfrm rot="10800000" flipH="1">
            <a:off x="-14513" y="0"/>
            <a:ext cx="1700702" cy="6858000"/>
          </a:xfrm>
          <a:custGeom>
            <a:avLst/>
            <a:gdLst>
              <a:gd name="connsiteX0" fmla="*/ 0 w 2772031"/>
              <a:gd name="connsiteY0" fmla="*/ 0 h 6858000"/>
              <a:gd name="connsiteX1" fmla="*/ 27720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  <a:gd name="connsiteX0" fmla="*/ 0 w 2772031"/>
              <a:gd name="connsiteY0" fmla="*/ 0 h 6858000"/>
              <a:gd name="connsiteX1" fmla="*/ 8416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2031" h="6858000">
                <a:moveTo>
                  <a:pt x="0" y="0"/>
                </a:moveTo>
                <a:lnTo>
                  <a:pt x="841631" y="0"/>
                </a:lnTo>
                <a:lnTo>
                  <a:pt x="277203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" y="67927"/>
            <a:ext cx="748307" cy="935384"/>
          </a:xfrm>
          <a:prstGeom prst="rect">
            <a:avLst/>
          </a:prstGeom>
        </p:spPr>
      </p:pic>
      <p:sp>
        <p:nvSpPr>
          <p:cNvPr id="6" name="Прямоугольный треугольник 5"/>
          <p:cNvSpPr/>
          <p:nvPr/>
        </p:nvSpPr>
        <p:spPr>
          <a:xfrm rot="10800000" flipV="1">
            <a:off x="10277250" y="1"/>
            <a:ext cx="1914751" cy="6858000"/>
          </a:xfrm>
          <a:prstGeom prst="rtTriangl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783239" flipH="1" flipV="1">
            <a:off x="-2317561" y="3355908"/>
            <a:ext cx="6969359" cy="146457"/>
          </a:xfrm>
          <a:prstGeom prst="rect">
            <a:avLst/>
          </a:prstGeom>
          <a:effectLst>
            <a:outerShdw blurRad="203200" dist="38100" dir="10800000" sx="104000" sy="104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142250" flipH="1" flipV="1">
            <a:off x="7694716" y="3371220"/>
            <a:ext cx="7137743" cy="149996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761415" y="232613"/>
            <a:ext cx="9841097" cy="1041495"/>
          </a:xfr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>
              <a:lnSpc>
                <a:spcPct val="100000"/>
              </a:lnSpc>
              <a:spcAft>
                <a:spcPts val="800"/>
              </a:spcAft>
            </a:pPr>
            <a:r>
              <a:rPr lang="ru-RU" sz="2000" b="1" cap="all" dirty="0" smtClean="0">
                <a:solidFill>
                  <a:srgbClr val="000000"/>
                </a:solidFill>
                <a:latin typeface="Montserrat Black" panose="00000A00000000000000"/>
              </a:rPr>
              <a:t>Проектное РЕШЕНИЕ </a:t>
            </a:r>
            <a:r>
              <a:rPr lang="ru-RU" sz="2400" b="1" cap="all" dirty="0" smtClean="0">
                <a:solidFill>
                  <a:srgbClr val="000000"/>
                </a:solidFill>
                <a:latin typeface="Montserrat Black" panose="00000A00000000000000"/>
              </a:rPr>
              <a:t>ДЕТСКИХ</a:t>
            </a:r>
            <a:r>
              <a:rPr lang="ru-RU" sz="2000" b="1" cap="all" dirty="0" smtClean="0">
                <a:solidFill>
                  <a:srgbClr val="000000"/>
                </a:solidFill>
                <a:latin typeface="Montserrat Black" panose="00000A00000000000000"/>
              </a:rPr>
              <a:t> ПЛОЩАДОК</a:t>
            </a:r>
            <a:r>
              <a:rPr lang="ru-RU" sz="1600" b="1" cap="all" dirty="0">
                <a:latin typeface="Montserrat Black" panose="00000A0000000000000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b="1" cap="all" dirty="0">
                <a:latin typeface="Montserrat Black" panose="00000A0000000000000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400" b="1" cap="all" dirty="0">
              <a:effectLst/>
              <a:latin typeface="Montserrat Black" panose="00000A0000000000000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532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0716" t="4992" r="8259"/>
          <a:stretch/>
        </p:blipFill>
        <p:spPr>
          <a:xfrm>
            <a:off x="5618260" y="1447558"/>
            <a:ext cx="6248849" cy="529178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4330" r="17379"/>
          <a:stretch/>
        </p:blipFill>
        <p:spPr>
          <a:xfrm>
            <a:off x="605790" y="1447558"/>
            <a:ext cx="4960620" cy="5291787"/>
          </a:xfrm>
          <a:prstGeom prst="rect">
            <a:avLst/>
          </a:prstGeom>
        </p:spPr>
      </p:pic>
      <p:sp>
        <p:nvSpPr>
          <p:cNvPr id="4" name="Прямоугольник 13"/>
          <p:cNvSpPr/>
          <p:nvPr/>
        </p:nvSpPr>
        <p:spPr>
          <a:xfrm rot="10800000" flipH="1">
            <a:off x="-14513" y="0"/>
            <a:ext cx="1700702" cy="6858000"/>
          </a:xfrm>
          <a:custGeom>
            <a:avLst/>
            <a:gdLst>
              <a:gd name="connsiteX0" fmla="*/ 0 w 2772031"/>
              <a:gd name="connsiteY0" fmla="*/ 0 h 6858000"/>
              <a:gd name="connsiteX1" fmla="*/ 27720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  <a:gd name="connsiteX0" fmla="*/ 0 w 2772031"/>
              <a:gd name="connsiteY0" fmla="*/ 0 h 6858000"/>
              <a:gd name="connsiteX1" fmla="*/ 841631 w 2772031"/>
              <a:gd name="connsiteY1" fmla="*/ 0 h 6858000"/>
              <a:gd name="connsiteX2" fmla="*/ 2772031 w 2772031"/>
              <a:gd name="connsiteY2" fmla="*/ 6858000 h 6858000"/>
              <a:gd name="connsiteX3" fmla="*/ 0 w 2772031"/>
              <a:gd name="connsiteY3" fmla="*/ 6858000 h 6858000"/>
              <a:gd name="connsiteX4" fmla="*/ 0 w 277203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2031" h="6858000">
                <a:moveTo>
                  <a:pt x="0" y="0"/>
                </a:moveTo>
                <a:lnTo>
                  <a:pt x="841631" y="0"/>
                </a:lnTo>
                <a:lnTo>
                  <a:pt x="277203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021ABC-112F-4A46-9ADE-B111C61C82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" y="67927"/>
            <a:ext cx="748307" cy="935384"/>
          </a:xfrm>
          <a:prstGeom prst="rect">
            <a:avLst/>
          </a:prstGeom>
        </p:spPr>
      </p:pic>
      <p:sp>
        <p:nvSpPr>
          <p:cNvPr id="6" name="Прямоугольный треугольник 5"/>
          <p:cNvSpPr/>
          <p:nvPr/>
        </p:nvSpPr>
        <p:spPr>
          <a:xfrm rot="10800000" flipV="1">
            <a:off x="10277250" y="1"/>
            <a:ext cx="1914751" cy="6858000"/>
          </a:xfrm>
          <a:prstGeom prst="rtTriangl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783239" flipH="1" flipV="1">
            <a:off x="-2317561" y="3355908"/>
            <a:ext cx="6969359" cy="146457"/>
          </a:xfrm>
          <a:prstGeom prst="rect">
            <a:avLst/>
          </a:prstGeom>
          <a:effectLst>
            <a:outerShdw blurRad="203200" dist="38100" dir="10800000" sx="104000" sy="104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142250" flipH="1" flipV="1">
            <a:off x="7694716" y="3371220"/>
            <a:ext cx="7137743" cy="149996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761415" y="232613"/>
            <a:ext cx="9841097" cy="1041495"/>
          </a:xfr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>
              <a:lnSpc>
                <a:spcPct val="100000"/>
              </a:lnSpc>
              <a:spcAft>
                <a:spcPts val="800"/>
              </a:spcAft>
            </a:pPr>
            <a:r>
              <a:rPr lang="ru-RU" sz="2400" b="1" cap="all" dirty="0">
                <a:solidFill>
                  <a:srgbClr val="000000"/>
                </a:solidFill>
                <a:latin typeface="Montserrat Black" panose="00000A00000000000000"/>
              </a:rPr>
              <a:t>ЭЛЕМЕНТЫ </a:t>
            </a:r>
            <a:r>
              <a:rPr lang="ru-RU" sz="2400" b="1" cap="all" dirty="0" smtClean="0">
                <a:solidFill>
                  <a:srgbClr val="000000"/>
                </a:solidFill>
                <a:latin typeface="Montserrat Black" panose="00000A00000000000000"/>
              </a:rPr>
              <a:t>БЛАГОУСТРОЙСТВА: ДЕТСКИЕ ПЛОЩАДКИ</a:t>
            </a:r>
            <a:r>
              <a:rPr lang="ru-RU" sz="1600" b="1" cap="all" dirty="0">
                <a:latin typeface="Montserrat Black" panose="00000A0000000000000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b="1" cap="all" dirty="0">
                <a:latin typeface="Montserrat Black" panose="00000A0000000000000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400" b="1" cap="all" dirty="0">
              <a:effectLst/>
              <a:latin typeface="Montserrat Black" panose="00000A0000000000000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67118" y="1003311"/>
            <a:ext cx="10138663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lvl="0">
              <a:lnSpc>
                <a:spcPct val="104200"/>
              </a:lnSpc>
              <a:spcBef>
                <a:spcPts val="20"/>
              </a:spcBef>
            </a:pPr>
            <a:r>
              <a:rPr lang="ru-RU" sz="1600" b="1" dirty="0">
                <a:solidFill>
                  <a:prstClr val="black"/>
                </a:solidFill>
                <a:latin typeface="Tahoma"/>
                <a:cs typeface="Tahoma"/>
              </a:rPr>
              <a:t>       </a:t>
            </a:r>
            <a:r>
              <a:rPr lang="ru-RU" sz="1600" b="1" dirty="0" smtClean="0">
                <a:solidFill>
                  <a:prstClr val="black"/>
                </a:solidFill>
                <a:latin typeface="Tahoma"/>
                <a:cs typeface="Tahoma"/>
              </a:rPr>
              <a:t>    </a:t>
            </a:r>
            <a:r>
              <a:rPr lang="ru-RU" sz="2000" b="1" cap="all" dirty="0">
                <a:solidFill>
                  <a:srgbClr val="000000"/>
                </a:solidFill>
                <a:latin typeface="Montserrat Black" panose="00000A00000000000000"/>
                <a:ea typeface="+mj-ea"/>
                <a:cs typeface="+mj-cs"/>
              </a:rPr>
              <a:t>Детский Скалодром «Сова»     </a:t>
            </a:r>
            <a:r>
              <a:rPr lang="ru-RU" sz="2000" b="1" cap="all" dirty="0" smtClean="0">
                <a:solidFill>
                  <a:srgbClr val="000000"/>
                </a:solidFill>
                <a:latin typeface="Montserrat Black" panose="00000A00000000000000"/>
                <a:ea typeface="+mj-ea"/>
                <a:cs typeface="+mj-cs"/>
              </a:rPr>
              <a:t>       </a:t>
            </a:r>
            <a:r>
              <a:rPr lang="ru-RU" sz="2000" b="1" cap="all" dirty="0">
                <a:solidFill>
                  <a:srgbClr val="000000"/>
                </a:solidFill>
                <a:latin typeface="Montserrat Black" panose="00000A00000000000000"/>
                <a:ea typeface="+mj-ea"/>
                <a:cs typeface="+mj-cs"/>
              </a:rPr>
              <a:t>«Звуковая волна»</a:t>
            </a:r>
            <a:r>
              <a:rPr lang="ru-RU" sz="1600" b="1" dirty="0" smtClean="0">
                <a:solidFill>
                  <a:prstClr val="black"/>
                </a:solidFill>
                <a:latin typeface="Tahoma"/>
                <a:cs typeface="Tahoma"/>
              </a:rPr>
              <a:t>                                                                    </a:t>
            </a:r>
            <a:endParaRPr lang="ru-RU" sz="1600" b="1" dirty="0">
              <a:solidFill>
                <a:prstClr val="black"/>
              </a:solidFill>
              <a:latin typeface="Tahoma"/>
              <a:cs typeface="Tahoma"/>
            </a:endParaRPr>
          </a:p>
          <a:p>
            <a:pPr algn="ctr"/>
            <a:endParaRPr lang="ru-RU" sz="1100" dirty="0"/>
          </a:p>
          <a:p>
            <a:pPr marL="285750" indent="-285750">
              <a:buFontTx/>
              <a:buChar char="-"/>
            </a:pP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34350980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</TotalTime>
  <Words>172</Words>
  <Application>Microsoft Office PowerPoint</Application>
  <PresentationFormat>Широкоэкранный</PresentationFormat>
  <Paragraphs>29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1" baseType="lpstr">
      <vt:lpstr>Arial</vt:lpstr>
      <vt:lpstr>Calibri</vt:lpstr>
      <vt:lpstr>Calibri Light</vt:lpstr>
      <vt:lpstr>Mongolian Baiti</vt:lpstr>
      <vt:lpstr>Montserrat</vt:lpstr>
      <vt:lpstr>Montserrat </vt:lpstr>
      <vt:lpstr>Montserrat Black</vt:lpstr>
      <vt:lpstr>Tahoma</vt:lpstr>
      <vt:lpstr>Times New Roman</vt:lpstr>
      <vt:lpstr>Тема Office</vt:lpstr>
      <vt:lpstr>Презентация PowerPoint</vt:lpstr>
      <vt:lpstr>Презентация PowerPoint</vt:lpstr>
      <vt:lpstr>Территория проектирования  расположена  на  пересечении                ул. Макаренко и ул. 60 лет ВЛКСМ </vt:lpstr>
      <vt:lpstr>Презентация PowerPoint</vt:lpstr>
      <vt:lpstr>ПРОЕКТнОЕ РЕШЕНИЕ ОЗЕЛЕНЕНИЯ СКВЕРА </vt:lpstr>
      <vt:lpstr>ПРОЕКТнОЕ РЕШЕНИЕ ЗОН ОТДЫХА </vt:lpstr>
      <vt:lpstr>ЭЛЕМЕНТЫ БЛАГОУСТРОЙСТВА </vt:lpstr>
      <vt:lpstr>Проектное РЕШЕНИЕ ДЕТСКИХ ПЛОЩАДОК </vt:lpstr>
      <vt:lpstr>ЭЛЕМЕНТЫ БЛАГОУСТРОЙСТВА: ДЕТСКИЕ ПЛОЩАДКИ </vt:lpstr>
      <vt:lpstr> ИНИЦИАТИВНОЕ ПРЕДЛОЖЕНИЕ ЖИТЕЛЕЙ Микрорайона «ЗАРЕЧНЫЙ»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h1</dc:creator>
  <cp:lastModifiedBy>Тарасов Александр Сергеевич</cp:lastModifiedBy>
  <cp:revision>70</cp:revision>
  <cp:lastPrinted>2023-03-06T13:58:01Z</cp:lastPrinted>
  <dcterms:created xsi:type="dcterms:W3CDTF">2023-02-09T11:53:59Z</dcterms:created>
  <dcterms:modified xsi:type="dcterms:W3CDTF">2023-03-07T06:44:06Z</dcterms:modified>
</cp:coreProperties>
</file>