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67" r:id="rId2"/>
    <p:sldId id="266" r:id="rId3"/>
    <p:sldId id="343" r:id="rId4"/>
    <p:sldId id="349" r:id="rId5"/>
    <p:sldId id="350" r:id="rId6"/>
    <p:sldId id="351" r:id="rId7"/>
    <p:sldId id="352" r:id="rId8"/>
    <p:sldId id="348" r:id="rId9"/>
    <p:sldId id="355" r:id="rId10"/>
    <p:sldId id="354" r:id="rId11"/>
    <p:sldId id="342" r:id="rId12"/>
  </p:sldIdLst>
  <p:sldSz cx="12192000" cy="6858000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ыстрова-Свечарева Татьяна Алексеевна" initials="БТ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0000"/>
    <a:srgbClr val="FF3300"/>
    <a:srgbClr val="334286"/>
    <a:srgbClr val="145DA6"/>
    <a:srgbClr val="FFC32E"/>
    <a:srgbClr val="D9D9D9"/>
    <a:srgbClr val="979797"/>
    <a:srgbClr val="4FAF4F"/>
    <a:srgbClr val="306A30"/>
    <a:srgbClr val="C48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6" autoAdjust="0"/>
    <p:restoredTop sz="96192" autoAdjust="0"/>
  </p:normalViewPr>
  <p:slideViewPr>
    <p:cSldViewPr snapToGrid="0" snapToObjects="1">
      <p:cViewPr varScale="1">
        <p:scale>
          <a:sx n="110" d="100"/>
          <a:sy n="110" d="100"/>
        </p:scale>
        <p:origin x="768" y="102"/>
      </p:cViewPr>
      <p:guideLst>
        <p:guide orient="horz" pos="142"/>
        <p:guide pos="1277"/>
        <p:guide pos="234"/>
        <p:guide orient="horz" pos="3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06AC2A-0EA0-45A3-868C-AC2D1233E7D3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AE0BDE3-6DA5-466B-9EC2-FAA6F24996F8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</a:rPr>
            <a:t>Кодекс Российской Федерации об административных правонарушениях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</a:rPr>
            <a:t>от 30.12.2001 </a:t>
          </a:r>
          <a:r>
            <a:rPr lang="en-US" sz="1450" dirty="0">
              <a:solidFill>
                <a:schemeClr val="tx1"/>
              </a:solidFill>
            </a:rPr>
            <a:t>N</a:t>
          </a:r>
          <a:r>
            <a:rPr lang="ru-RU" sz="1450" dirty="0">
              <a:solidFill>
                <a:schemeClr val="tx1"/>
              </a:solidFill>
            </a:rPr>
            <a:t> 195-ФЗ</a:t>
          </a:r>
        </a:p>
        <a:p>
          <a:pPr>
            <a:spcBef>
              <a:spcPts val="0"/>
            </a:spcBef>
            <a:spcAft>
              <a:spcPts val="0"/>
            </a:spcAft>
          </a:pPr>
          <a:endParaRPr lang="ru-RU" sz="1450" dirty="0">
            <a:solidFill>
              <a:schemeClr val="tx1"/>
            </a:solidFill>
          </a:endParaRP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</a:rPr>
            <a:t>Статья 13.19. Непредоставление первичных статистических данных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</a:rPr>
            <a:t>(в ред. Федерального закона от 30.12.2015 N 442-ФЗ)</a:t>
          </a:r>
        </a:p>
      </dgm:t>
    </dgm:pt>
    <dgm:pt modelId="{061D0548-063F-435C-9BB2-F0F332BA1B0B}" type="parTrans" cxnId="{75330F67-1342-46E4-9659-7EC3EE29E9A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18DC5447-4409-47A1-BD4F-34F252053E35}" type="sibTrans" cxnId="{75330F67-1342-46E4-9659-7EC3EE29E9A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FEF6CB7-5BF8-48D8-8908-E5556217992F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Часть 1. Непредоставление респондентами субъектам официального статистического учета первичных статистических данных в установленном порядке или несвоевременное предоставление этих данных либо предоставление недостоверных первичных статистических данных  - влечет наложение административного штрафа </a:t>
          </a:r>
        </a:p>
      </dgm:t>
    </dgm:pt>
    <dgm:pt modelId="{D3FCE958-5B47-4107-9A20-D26AF93ABF89}" type="parTrans" cxnId="{34643B9A-0F86-4409-A262-DC0AD39BCC8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DD65750-E1E4-4C6E-ABC7-C3B61E2FFD15}" type="sibTrans" cxnId="{34643B9A-0F86-4409-A262-DC0AD39BCC80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C4000F6-E918-4C2F-A3F4-22652ACA3FF2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Часть 2. Повторное совершение административного правонарушения, предусмотренного частью 1 настоящей статьи, - влечет наложение административного штрафа </a:t>
          </a:r>
        </a:p>
      </dgm:t>
    </dgm:pt>
    <dgm:pt modelId="{9625A3C6-28FE-4BFE-9CF2-467D83BEC961}" type="parTrans" cxnId="{5233598A-3BA8-4D86-A90E-52CCC95E3C6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257A82C3-2CBD-4D13-BBAA-0E153CF98F32}" type="sibTrans" cxnId="{5233598A-3BA8-4D86-A90E-52CCC95E3C6E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5521FAC8-DF7A-40C4-B8D6-4D3B3BE8F956}" type="asst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должностных лиц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 10 000 – 20 000 рублей</a:t>
          </a:r>
        </a:p>
      </dgm:t>
    </dgm:pt>
    <dgm:pt modelId="{BCC0950D-BB33-4D66-ADCF-3E60AD102B82}" type="parTrans" cxnId="{04A4CB5A-8DD3-4FF4-AB25-0F99038C2E4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5AB988C-C7EA-49A0-B1AB-3DC68CE2E428}" type="sibTrans" cxnId="{04A4CB5A-8DD3-4FF4-AB25-0F99038C2E4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727F34D8-7F22-42AB-A513-AD4205BF5F49}" type="asst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юридических лиц 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 20 000 – 70 000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рублей.</a:t>
          </a:r>
        </a:p>
      </dgm:t>
    </dgm:pt>
    <dgm:pt modelId="{34ECEB57-8E75-45CC-83FB-3368DCF56545}" type="parTrans" cxnId="{5632CBBD-B853-43AC-9FF1-72549D2CF28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DD13E962-64F5-4180-856C-D8813F8F9814}" type="sibTrans" cxnId="{5632CBBD-B853-43AC-9FF1-72549D2CF28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6DA8E7D1-EF4E-48EC-9EB2-E5EE6E2DDCB6}" type="asst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должностных лиц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 30 000 – 50 000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рублей</a:t>
          </a:r>
        </a:p>
      </dgm:t>
    </dgm:pt>
    <dgm:pt modelId="{16DE8005-0BCD-4826-9AF5-16E82F9B2A88}" type="parTrans" cxnId="{072CD997-CA28-4033-9D50-AF00B3E7EAE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906354A2-10CA-4B4D-9A5D-DE8836E09171}" type="sibTrans" cxnId="{072CD997-CA28-4033-9D50-AF00B3E7EAE8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8F3D65F-5D06-4D78-9A3C-C7FFA073BFEB}" type="asst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юридических лиц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от 100 000 – 150 000 </a:t>
          </a:r>
        </a:p>
        <a:p>
          <a:pPr>
            <a:spcBef>
              <a:spcPts val="0"/>
            </a:spcBef>
            <a:spcAft>
              <a:spcPts val="0"/>
            </a:spcAft>
          </a:pPr>
          <a:r>
            <a:rPr lang="ru-RU" sz="145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рублей.</a:t>
          </a:r>
        </a:p>
      </dgm:t>
    </dgm:pt>
    <dgm:pt modelId="{8DC30935-ACF0-48E5-BB6B-38A2D1F273FF}" type="parTrans" cxnId="{CBEB2F44-90BD-48DD-BA99-DD46B78F04A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 dirty="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5B63C03-1B31-48D7-880E-3A2BBADB96D6}" type="sibTrans" cxnId="{CBEB2F44-90BD-48DD-BA99-DD46B78F04AD}">
      <dgm:prSet/>
      <dgm:spPr/>
      <dgm:t>
        <a:bodyPr/>
        <a:lstStyle/>
        <a:p>
          <a:pPr>
            <a:spcBef>
              <a:spcPts val="0"/>
            </a:spcBef>
            <a:spcAft>
              <a:spcPts val="0"/>
            </a:spcAft>
          </a:pPr>
          <a:endParaRPr lang="ru-RU" sz="1450">
            <a:solidFill>
              <a:schemeClr val="tx1">
                <a:lumMod val="65000"/>
                <a:lumOff val="3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EAAF8BB6-42A8-46DB-BE22-657F636EF84F}" type="pres">
      <dgm:prSet presAssocID="{2F06AC2A-0EA0-45A3-868C-AC2D1233E7D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F8D5D49-ABBB-4257-99E2-4577DCF7C3AE}" type="pres">
      <dgm:prSet presAssocID="{1AE0BDE3-6DA5-466B-9EC2-FAA6F24996F8}" presName="hierRoot1" presStyleCnt="0">
        <dgm:presLayoutVars>
          <dgm:hierBranch val="init"/>
        </dgm:presLayoutVars>
      </dgm:prSet>
      <dgm:spPr/>
    </dgm:pt>
    <dgm:pt modelId="{E669902F-5EFF-4081-B69E-61F3186ADF82}" type="pres">
      <dgm:prSet presAssocID="{1AE0BDE3-6DA5-466B-9EC2-FAA6F24996F8}" presName="rootComposite1" presStyleCnt="0"/>
      <dgm:spPr/>
    </dgm:pt>
    <dgm:pt modelId="{7E56EAE9-4818-4820-A2AD-B486DE3B6B0D}" type="pres">
      <dgm:prSet presAssocID="{1AE0BDE3-6DA5-466B-9EC2-FAA6F24996F8}" presName="rootText1" presStyleLbl="node0" presStyleIdx="0" presStyleCnt="1" custScaleX="376576" custScaleY="89722" custLinFactNeighborX="3799" custLinFactNeighborY="-28366">
        <dgm:presLayoutVars>
          <dgm:chPref val="3"/>
        </dgm:presLayoutVars>
      </dgm:prSet>
      <dgm:spPr/>
    </dgm:pt>
    <dgm:pt modelId="{3508542A-7CFD-4E8B-B313-6907119476A5}" type="pres">
      <dgm:prSet presAssocID="{1AE0BDE3-6DA5-466B-9EC2-FAA6F24996F8}" presName="rootConnector1" presStyleLbl="node1" presStyleIdx="0" presStyleCnt="0"/>
      <dgm:spPr/>
    </dgm:pt>
    <dgm:pt modelId="{869AA982-76C8-4D66-A686-ABF0C7AB94C6}" type="pres">
      <dgm:prSet presAssocID="{1AE0BDE3-6DA5-466B-9EC2-FAA6F24996F8}" presName="hierChild2" presStyleCnt="0"/>
      <dgm:spPr/>
    </dgm:pt>
    <dgm:pt modelId="{33380773-B5E5-4043-AD3C-8511FDFD5512}" type="pres">
      <dgm:prSet presAssocID="{D3FCE958-5B47-4107-9A20-D26AF93ABF89}" presName="Name37" presStyleLbl="parChTrans1D2" presStyleIdx="0" presStyleCnt="2"/>
      <dgm:spPr/>
    </dgm:pt>
    <dgm:pt modelId="{59110803-5A53-432B-B0F9-27EEBA5D6B8F}" type="pres">
      <dgm:prSet presAssocID="{5FEF6CB7-5BF8-48D8-8908-E5556217992F}" presName="hierRoot2" presStyleCnt="0">
        <dgm:presLayoutVars>
          <dgm:hierBranch val="init"/>
        </dgm:presLayoutVars>
      </dgm:prSet>
      <dgm:spPr/>
    </dgm:pt>
    <dgm:pt modelId="{2525DEA4-4EF0-445A-8C62-B962BAFFD479}" type="pres">
      <dgm:prSet presAssocID="{5FEF6CB7-5BF8-48D8-8908-E5556217992F}" presName="rootComposite" presStyleCnt="0"/>
      <dgm:spPr/>
    </dgm:pt>
    <dgm:pt modelId="{DF767D53-7EE9-4CAA-85C4-AF09E245A1C7}" type="pres">
      <dgm:prSet presAssocID="{5FEF6CB7-5BF8-48D8-8908-E5556217992F}" presName="rootText" presStyleLbl="node2" presStyleIdx="0" presStyleCnt="2" custScaleX="230924" custScaleY="113817" custLinFactNeighborX="5915" custLinFactNeighborY="-10032">
        <dgm:presLayoutVars>
          <dgm:chPref val="3"/>
        </dgm:presLayoutVars>
      </dgm:prSet>
      <dgm:spPr/>
    </dgm:pt>
    <dgm:pt modelId="{DD7913E7-C651-456F-8EDE-1FA209CF4B75}" type="pres">
      <dgm:prSet presAssocID="{5FEF6CB7-5BF8-48D8-8908-E5556217992F}" presName="rootConnector" presStyleLbl="node2" presStyleIdx="0" presStyleCnt="2"/>
      <dgm:spPr/>
    </dgm:pt>
    <dgm:pt modelId="{755FC1D1-F297-4476-9DCB-A2F22F298013}" type="pres">
      <dgm:prSet presAssocID="{5FEF6CB7-5BF8-48D8-8908-E5556217992F}" presName="hierChild4" presStyleCnt="0"/>
      <dgm:spPr/>
    </dgm:pt>
    <dgm:pt modelId="{45C1DAA3-909F-4876-B38D-48A50FF29AC0}" type="pres">
      <dgm:prSet presAssocID="{5FEF6CB7-5BF8-48D8-8908-E5556217992F}" presName="hierChild5" presStyleCnt="0"/>
      <dgm:spPr/>
    </dgm:pt>
    <dgm:pt modelId="{6A9E076D-E984-4B7F-A1AB-723132621FC7}" type="pres">
      <dgm:prSet presAssocID="{BCC0950D-BB33-4D66-ADCF-3E60AD102B82}" presName="Name111" presStyleLbl="parChTrans1D3" presStyleIdx="0" presStyleCnt="4"/>
      <dgm:spPr/>
    </dgm:pt>
    <dgm:pt modelId="{C81612D1-4B01-4332-A84E-72288A27A74C}" type="pres">
      <dgm:prSet presAssocID="{5521FAC8-DF7A-40C4-B8D6-4D3B3BE8F956}" presName="hierRoot3" presStyleCnt="0">
        <dgm:presLayoutVars>
          <dgm:hierBranch val="init"/>
        </dgm:presLayoutVars>
      </dgm:prSet>
      <dgm:spPr/>
    </dgm:pt>
    <dgm:pt modelId="{036B682D-2043-4970-B109-7A749B46440A}" type="pres">
      <dgm:prSet presAssocID="{5521FAC8-DF7A-40C4-B8D6-4D3B3BE8F956}" presName="rootComposite3" presStyleCnt="0"/>
      <dgm:spPr/>
    </dgm:pt>
    <dgm:pt modelId="{38C2E3E5-8A4F-43E8-9A18-92B4D430C559}" type="pres">
      <dgm:prSet presAssocID="{5521FAC8-DF7A-40C4-B8D6-4D3B3BE8F956}" presName="rootText3" presStyleLbl="asst2" presStyleIdx="0" presStyleCnt="4" custScaleX="95094" custScaleY="64855">
        <dgm:presLayoutVars>
          <dgm:chPref val="3"/>
        </dgm:presLayoutVars>
      </dgm:prSet>
      <dgm:spPr/>
    </dgm:pt>
    <dgm:pt modelId="{28BC5DB6-3016-460E-AC14-16E90E8440FB}" type="pres">
      <dgm:prSet presAssocID="{5521FAC8-DF7A-40C4-B8D6-4D3B3BE8F956}" presName="rootConnector3" presStyleLbl="asst2" presStyleIdx="0" presStyleCnt="4"/>
      <dgm:spPr/>
    </dgm:pt>
    <dgm:pt modelId="{90D43CBE-A5AC-4351-9C48-28739A4EBA7E}" type="pres">
      <dgm:prSet presAssocID="{5521FAC8-DF7A-40C4-B8D6-4D3B3BE8F956}" presName="hierChild6" presStyleCnt="0"/>
      <dgm:spPr/>
    </dgm:pt>
    <dgm:pt modelId="{76C3A6AD-C947-46CD-84FB-959730F1F9D4}" type="pres">
      <dgm:prSet presAssocID="{5521FAC8-DF7A-40C4-B8D6-4D3B3BE8F956}" presName="hierChild7" presStyleCnt="0"/>
      <dgm:spPr/>
    </dgm:pt>
    <dgm:pt modelId="{9BD3EBCD-04F6-4691-A6D8-8C12DA529A0D}" type="pres">
      <dgm:prSet presAssocID="{34ECEB57-8E75-45CC-83FB-3368DCF56545}" presName="Name111" presStyleLbl="parChTrans1D3" presStyleIdx="1" presStyleCnt="4"/>
      <dgm:spPr/>
    </dgm:pt>
    <dgm:pt modelId="{0DB588E9-878F-4667-AFFF-7BD41F6CF6DC}" type="pres">
      <dgm:prSet presAssocID="{727F34D8-7F22-42AB-A513-AD4205BF5F49}" presName="hierRoot3" presStyleCnt="0">
        <dgm:presLayoutVars>
          <dgm:hierBranch val="init"/>
        </dgm:presLayoutVars>
      </dgm:prSet>
      <dgm:spPr/>
    </dgm:pt>
    <dgm:pt modelId="{D68C5D03-91E3-4089-9B1F-F86E2D6B8290}" type="pres">
      <dgm:prSet presAssocID="{727F34D8-7F22-42AB-A513-AD4205BF5F49}" presName="rootComposite3" presStyleCnt="0"/>
      <dgm:spPr/>
    </dgm:pt>
    <dgm:pt modelId="{0872D032-CFC1-4512-ADCC-6C1EEB64EBC9}" type="pres">
      <dgm:prSet presAssocID="{727F34D8-7F22-42AB-A513-AD4205BF5F49}" presName="rootText3" presStyleLbl="asst2" presStyleIdx="1" presStyleCnt="4" custScaleX="102767" custScaleY="58859" custLinFactNeighborX="7508" custLinFactNeighborY="-10">
        <dgm:presLayoutVars>
          <dgm:chPref val="3"/>
        </dgm:presLayoutVars>
      </dgm:prSet>
      <dgm:spPr/>
    </dgm:pt>
    <dgm:pt modelId="{871D56B1-5CE6-4E10-8F33-FE70E12DA6F9}" type="pres">
      <dgm:prSet presAssocID="{727F34D8-7F22-42AB-A513-AD4205BF5F49}" presName="rootConnector3" presStyleLbl="asst2" presStyleIdx="1" presStyleCnt="4"/>
      <dgm:spPr/>
    </dgm:pt>
    <dgm:pt modelId="{6ABF601C-938E-43C4-BCAD-C5417E8DBAF4}" type="pres">
      <dgm:prSet presAssocID="{727F34D8-7F22-42AB-A513-AD4205BF5F49}" presName="hierChild6" presStyleCnt="0"/>
      <dgm:spPr/>
    </dgm:pt>
    <dgm:pt modelId="{40339F6C-C78F-4FAD-AC14-DF6F2AEE71AC}" type="pres">
      <dgm:prSet presAssocID="{727F34D8-7F22-42AB-A513-AD4205BF5F49}" presName="hierChild7" presStyleCnt="0"/>
      <dgm:spPr/>
    </dgm:pt>
    <dgm:pt modelId="{36406C18-BEB7-4652-BC68-73C312025F93}" type="pres">
      <dgm:prSet presAssocID="{9625A3C6-28FE-4BFE-9CF2-467D83BEC961}" presName="Name37" presStyleLbl="parChTrans1D2" presStyleIdx="1" presStyleCnt="2"/>
      <dgm:spPr/>
    </dgm:pt>
    <dgm:pt modelId="{B04BFCB2-FCAD-4F27-832F-4408CE09564B}" type="pres">
      <dgm:prSet presAssocID="{0C4000F6-E918-4C2F-A3F4-22652ACA3FF2}" presName="hierRoot2" presStyleCnt="0">
        <dgm:presLayoutVars>
          <dgm:hierBranch val="init"/>
        </dgm:presLayoutVars>
      </dgm:prSet>
      <dgm:spPr/>
    </dgm:pt>
    <dgm:pt modelId="{022625A0-7996-47F1-A5EA-2AE4A61F3A8A}" type="pres">
      <dgm:prSet presAssocID="{0C4000F6-E918-4C2F-A3F4-22652ACA3FF2}" presName="rootComposite" presStyleCnt="0"/>
      <dgm:spPr/>
    </dgm:pt>
    <dgm:pt modelId="{C82816AD-5087-486F-8C8C-D2E7714F7D1C}" type="pres">
      <dgm:prSet presAssocID="{0C4000F6-E918-4C2F-A3F4-22652ACA3FF2}" presName="rootText" presStyleLbl="node2" presStyleIdx="1" presStyleCnt="2" custScaleX="244548" custScaleY="113934" custLinFactNeighborX="6" custLinFactNeighborY="-9684">
        <dgm:presLayoutVars>
          <dgm:chPref val="3"/>
        </dgm:presLayoutVars>
      </dgm:prSet>
      <dgm:spPr/>
    </dgm:pt>
    <dgm:pt modelId="{0493B3C4-45BC-4D2A-8C1D-C5405BB64C0E}" type="pres">
      <dgm:prSet presAssocID="{0C4000F6-E918-4C2F-A3F4-22652ACA3FF2}" presName="rootConnector" presStyleLbl="node2" presStyleIdx="1" presStyleCnt="2"/>
      <dgm:spPr/>
    </dgm:pt>
    <dgm:pt modelId="{2A3EC7C8-82D3-4611-989A-F8EAB4161234}" type="pres">
      <dgm:prSet presAssocID="{0C4000F6-E918-4C2F-A3F4-22652ACA3FF2}" presName="hierChild4" presStyleCnt="0"/>
      <dgm:spPr/>
    </dgm:pt>
    <dgm:pt modelId="{5E33DF6A-4F94-4F64-BFFF-9AB625D21B2A}" type="pres">
      <dgm:prSet presAssocID="{0C4000F6-E918-4C2F-A3F4-22652ACA3FF2}" presName="hierChild5" presStyleCnt="0"/>
      <dgm:spPr/>
    </dgm:pt>
    <dgm:pt modelId="{A7E38E51-40E3-47E2-A765-E37B0DC34CD2}" type="pres">
      <dgm:prSet presAssocID="{16DE8005-0BCD-4826-9AF5-16E82F9B2A88}" presName="Name111" presStyleLbl="parChTrans1D3" presStyleIdx="2" presStyleCnt="4"/>
      <dgm:spPr/>
    </dgm:pt>
    <dgm:pt modelId="{58BBC8A1-B995-40CA-86D3-65B5ABAE64F7}" type="pres">
      <dgm:prSet presAssocID="{6DA8E7D1-EF4E-48EC-9EB2-E5EE6E2DDCB6}" presName="hierRoot3" presStyleCnt="0">
        <dgm:presLayoutVars>
          <dgm:hierBranch val="init"/>
        </dgm:presLayoutVars>
      </dgm:prSet>
      <dgm:spPr/>
    </dgm:pt>
    <dgm:pt modelId="{53F32D73-4C78-44A3-BC73-99082D91B2EF}" type="pres">
      <dgm:prSet presAssocID="{6DA8E7D1-EF4E-48EC-9EB2-E5EE6E2DDCB6}" presName="rootComposite3" presStyleCnt="0"/>
      <dgm:spPr/>
    </dgm:pt>
    <dgm:pt modelId="{31958A34-D5F0-4FB2-81BE-BB8F9DC6EF3D}" type="pres">
      <dgm:prSet presAssocID="{6DA8E7D1-EF4E-48EC-9EB2-E5EE6E2DDCB6}" presName="rootText3" presStyleLbl="asst2" presStyleIdx="2" presStyleCnt="4" custScaleX="107573" custScaleY="58804">
        <dgm:presLayoutVars>
          <dgm:chPref val="3"/>
        </dgm:presLayoutVars>
      </dgm:prSet>
      <dgm:spPr/>
    </dgm:pt>
    <dgm:pt modelId="{02A0F2AC-EB60-4F99-BD1B-F05B65CC3A63}" type="pres">
      <dgm:prSet presAssocID="{6DA8E7D1-EF4E-48EC-9EB2-E5EE6E2DDCB6}" presName="rootConnector3" presStyleLbl="asst2" presStyleIdx="2" presStyleCnt="4"/>
      <dgm:spPr/>
    </dgm:pt>
    <dgm:pt modelId="{90006B86-2CC1-46B3-BB35-D1CDD0944803}" type="pres">
      <dgm:prSet presAssocID="{6DA8E7D1-EF4E-48EC-9EB2-E5EE6E2DDCB6}" presName="hierChild6" presStyleCnt="0"/>
      <dgm:spPr/>
    </dgm:pt>
    <dgm:pt modelId="{0B0D7284-F3CB-4A21-85F6-CF0B50DD12E5}" type="pres">
      <dgm:prSet presAssocID="{6DA8E7D1-EF4E-48EC-9EB2-E5EE6E2DDCB6}" presName="hierChild7" presStyleCnt="0"/>
      <dgm:spPr/>
    </dgm:pt>
    <dgm:pt modelId="{F6B40922-E124-4613-90DF-D4EE0AB5E20C}" type="pres">
      <dgm:prSet presAssocID="{8DC30935-ACF0-48E5-BB6B-38A2D1F273FF}" presName="Name111" presStyleLbl="parChTrans1D3" presStyleIdx="3" presStyleCnt="4"/>
      <dgm:spPr/>
    </dgm:pt>
    <dgm:pt modelId="{02FB9516-8F99-429F-B4B8-E02B5CF129C6}" type="pres">
      <dgm:prSet presAssocID="{08F3D65F-5D06-4D78-9A3C-C7FFA073BFEB}" presName="hierRoot3" presStyleCnt="0">
        <dgm:presLayoutVars>
          <dgm:hierBranch val="init"/>
        </dgm:presLayoutVars>
      </dgm:prSet>
      <dgm:spPr/>
    </dgm:pt>
    <dgm:pt modelId="{AA19223A-AE8B-4AD9-A938-805B0F3AF838}" type="pres">
      <dgm:prSet presAssocID="{08F3D65F-5D06-4D78-9A3C-C7FFA073BFEB}" presName="rootComposite3" presStyleCnt="0"/>
      <dgm:spPr/>
    </dgm:pt>
    <dgm:pt modelId="{D45CF7E1-1423-4D76-970F-9C33BE04508E}" type="pres">
      <dgm:prSet presAssocID="{08F3D65F-5D06-4D78-9A3C-C7FFA073BFEB}" presName="rootText3" presStyleLbl="asst2" presStyleIdx="3" presStyleCnt="4" custScaleX="107994" custScaleY="65264">
        <dgm:presLayoutVars>
          <dgm:chPref val="3"/>
        </dgm:presLayoutVars>
      </dgm:prSet>
      <dgm:spPr/>
    </dgm:pt>
    <dgm:pt modelId="{22B93F4B-71B2-44A8-8160-9D8AF8285C56}" type="pres">
      <dgm:prSet presAssocID="{08F3D65F-5D06-4D78-9A3C-C7FFA073BFEB}" presName="rootConnector3" presStyleLbl="asst2" presStyleIdx="3" presStyleCnt="4"/>
      <dgm:spPr/>
    </dgm:pt>
    <dgm:pt modelId="{1AE3C92A-FFBB-40C2-A1AD-E251F7ADDE74}" type="pres">
      <dgm:prSet presAssocID="{08F3D65F-5D06-4D78-9A3C-C7FFA073BFEB}" presName="hierChild6" presStyleCnt="0"/>
      <dgm:spPr/>
    </dgm:pt>
    <dgm:pt modelId="{04ABE703-39E6-4B04-9B12-03ADC1078FA2}" type="pres">
      <dgm:prSet presAssocID="{08F3D65F-5D06-4D78-9A3C-C7FFA073BFEB}" presName="hierChild7" presStyleCnt="0"/>
      <dgm:spPr/>
    </dgm:pt>
    <dgm:pt modelId="{53DF2B44-F355-463A-972D-84728A8825CB}" type="pres">
      <dgm:prSet presAssocID="{1AE0BDE3-6DA5-466B-9EC2-FAA6F24996F8}" presName="hierChild3" presStyleCnt="0"/>
      <dgm:spPr/>
    </dgm:pt>
  </dgm:ptLst>
  <dgm:cxnLst>
    <dgm:cxn modelId="{A5045F07-D7A5-466E-923F-F1EDDDADD5D4}" type="presOf" srcId="{727F34D8-7F22-42AB-A513-AD4205BF5F49}" destId="{0872D032-CFC1-4512-ADCC-6C1EEB64EBC9}" srcOrd="0" destOrd="0" presId="urn:microsoft.com/office/officeart/2005/8/layout/orgChart1"/>
    <dgm:cxn modelId="{C7113309-C16B-4469-9E6D-75F4056F006B}" type="presOf" srcId="{727F34D8-7F22-42AB-A513-AD4205BF5F49}" destId="{871D56B1-5CE6-4E10-8F33-FE70E12DA6F9}" srcOrd="1" destOrd="0" presId="urn:microsoft.com/office/officeart/2005/8/layout/orgChart1"/>
    <dgm:cxn modelId="{5C322A0B-5447-4A0A-9B7D-79DFD68FB387}" type="presOf" srcId="{5FEF6CB7-5BF8-48D8-8908-E5556217992F}" destId="{DD7913E7-C651-456F-8EDE-1FA209CF4B75}" srcOrd="1" destOrd="0" presId="urn:microsoft.com/office/officeart/2005/8/layout/orgChart1"/>
    <dgm:cxn modelId="{61AD3F0E-3FC6-4610-93B1-6B1FA3CECBA4}" type="presOf" srcId="{6DA8E7D1-EF4E-48EC-9EB2-E5EE6E2DDCB6}" destId="{31958A34-D5F0-4FB2-81BE-BB8F9DC6EF3D}" srcOrd="0" destOrd="0" presId="urn:microsoft.com/office/officeart/2005/8/layout/orgChart1"/>
    <dgm:cxn modelId="{212EBB10-7604-4815-85EA-86DD7F41D305}" type="presOf" srcId="{9625A3C6-28FE-4BFE-9CF2-467D83BEC961}" destId="{36406C18-BEB7-4652-BC68-73C312025F93}" srcOrd="0" destOrd="0" presId="urn:microsoft.com/office/officeart/2005/8/layout/orgChart1"/>
    <dgm:cxn modelId="{36E27723-A258-4880-85DF-551BED2EFF46}" type="presOf" srcId="{D3FCE958-5B47-4107-9A20-D26AF93ABF89}" destId="{33380773-B5E5-4043-AD3C-8511FDFD5512}" srcOrd="0" destOrd="0" presId="urn:microsoft.com/office/officeart/2005/8/layout/orgChart1"/>
    <dgm:cxn modelId="{8DABE325-361A-46DD-A987-F3C01CBEC575}" type="presOf" srcId="{BCC0950D-BB33-4D66-ADCF-3E60AD102B82}" destId="{6A9E076D-E984-4B7F-A1AB-723132621FC7}" srcOrd="0" destOrd="0" presId="urn:microsoft.com/office/officeart/2005/8/layout/orgChart1"/>
    <dgm:cxn modelId="{66748D62-D845-43CD-95A5-31AFC57BF92E}" type="presOf" srcId="{5521FAC8-DF7A-40C4-B8D6-4D3B3BE8F956}" destId="{28BC5DB6-3016-460E-AC14-16E90E8440FB}" srcOrd="1" destOrd="0" presId="urn:microsoft.com/office/officeart/2005/8/layout/orgChart1"/>
    <dgm:cxn modelId="{CBEB2F44-90BD-48DD-BA99-DD46B78F04AD}" srcId="{0C4000F6-E918-4C2F-A3F4-22652ACA3FF2}" destId="{08F3D65F-5D06-4D78-9A3C-C7FFA073BFEB}" srcOrd="1" destOrd="0" parTransId="{8DC30935-ACF0-48E5-BB6B-38A2D1F273FF}" sibTransId="{05B63C03-1B31-48D7-880E-3A2BBADB96D6}"/>
    <dgm:cxn modelId="{C42FA965-6E03-4B97-B0EA-B0D32655842C}" type="presOf" srcId="{16DE8005-0BCD-4826-9AF5-16E82F9B2A88}" destId="{A7E38E51-40E3-47E2-A765-E37B0DC34CD2}" srcOrd="0" destOrd="0" presId="urn:microsoft.com/office/officeart/2005/8/layout/orgChart1"/>
    <dgm:cxn modelId="{75330F67-1342-46E4-9659-7EC3EE29E9A8}" srcId="{2F06AC2A-0EA0-45A3-868C-AC2D1233E7D3}" destId="{1AE0BDE3-6DA5-466B-9EC2-FAA6F24996F8}" srcOrd="0" destOrd="0" parTransId="{061D0548-063F-435C-9BB2-F0F332BA1B0B}" sibTransId="{18DC5447-4409-47A1-BD4F-34F252053E35}"/>
    <dgm:cxn modelId="{B7BE706B-0766-4804-88AC-5063EDB31458}" type="presOf" srcId="{8DC30935-ACF0-48E5-BB6B-38A2D1F273FF}" destId="{F6B40922-E124-4613-90DF-D4EE0AB5E20C}" srcOrd="0" destOrd="0" presId="urn:microsoft.com/office/officeart/2005/8/layout/orgChart1"/>
    <dgm:cxn modelId="{345F4A6D-222D-40E1-8672-B8AB89CD53AD}" type="presOf" srcId="{34ECEB57-8E75-45CC-83FB-3368DCF56545}" destId="{9BD3EBCD-04F6-4691-A6D8-8C12DA529A0D}" srcOrd="0" destOrd="0" presId="urn:microsoft.com/office/officeart/2005/8/layout/orgChart1"/>
    <dgm:cxn modelId="{9A63226E-16F0-4892-B916-8394B82AAF09}" type="presOf" srcId="{08F3D65F-5D06-4D78-9A3C-C7FFA073BFEB}" destId="{22B93F4B-71B2-44A8-8160-9D8AF8285C56}" srcOrd="1" destOrd="0" presId="urn:microsoft.com/office/officeart/2005/8/layout/orgChart1"/>
    <dgm:cxn modelId="{B0AC8753-FF7F-4476-9093-95CB9C805A6B}" type="presOf" srcId="{0C4000F6-E918-4C2F-A3F4-22652ACA3FF2}" destId="{C82816AD-5087-486F-8C8C-D2E7714F7D1C}" srcOrd="0" destOrd="0" presId="urn:microsoft.com/office/officeart/2005/8/layout/orgChart1"/>
    <dgm:cxn modelId="{85192478-198A-4022-8661-1C03C902BAFD}" type="presOf" srcId="{2F06AC2A-0EA0-45A3-868C-AC2D1233E7D3}" destId="{EAAF8BB6-42A8-46DB-BE22-657F636EF84F}" srcOrd="0" destOrd="0" presId="urn:microsoft.com/office/officeart/2005/8/layout/orgChart1"/>
    <dgm:cxn modelId="{04A4CB5A-8DD3-4FF4-AB25-0F99038C2E48}" srcId="{5FEF6CB7-5BF8-48D8-8908-E5556217992F}" destId="{5521FAC8-DF7A-40C4-B8D6-4D3B3BE8F956}" srcOrd="0" destOrd="0" parTransId="{BCC0950D-BB33-4D66-ADCF-3E60AD102B82}" sibTransId="{85AB988C-C7EA-49A0-B1AB-3DC68CE2E428}"/>
    <dgm:cxn modelId="{5233598A-3BA8-4D86-A90E-52CCC95E3C6E}" srcId="{1AE0BDE3-6DA5-466B-9EC2-FAA6F24996F8}" destId="{0C4000F6-E918-4C2F-A3F4-22652ACA3FF2}" srcOrd="1" destOrd="0" parTransId="{9625A3C6-28FE-4BFE-9CF2-467D83BEC961}" sibTransId="{257A82C3-2CBD-4D13-BBAA-0E153CF98F32}"/>
    <dgm:cxn modelId="{40F1A98E-AAD5-43E8-BC0C-9FF69F998FF7}" type="presOf" srcId="{0C4000F6-E918-4C2F-A3F4-22652ACA3FF2}" destId="{0493B3C4-45BC-4D2A-8C1D-C5405BB64C0E}" srcOrd="1" destOrd="0" presId="urn:microsoft.com/office/officeart/2005/8/layout/orgChart1"/>
    <dgm:cxn modelId="{CABC0F8F-D2EB-4731-BC7D-18D224D3CC64}" type="presOf" srcId="{5FEF6CB7-5BF8-48D8-8908-E5556217992F}" destId="{DF767D53-7EE9-4CAA-85C4-AF09E245A1C7}" srcOrd="0" destOrd="0" presId="urn:microsoft.com/office/officeart/2005/8/layout/orgChart1"/>
    <dgm:cxn modelId="{072CD997-CA28-4033-9D50-AF00B3E7EAE8}" srcId="{0C4000F6-E918-4C2F-A3F4-22652ACA3FF2}" destId="{6DA8E7D1-EF4E-48EC-9EB2-E5EE6E2DDCB6}" srcOrd="0" destOrd="0" parTransId="{16DE8005-0BCD-4826-9AF5-16E82F9B2A88}" sibTransId="{906354A2-10CA-4B4D-9A5D-DE8836E09171}"/>
    <dgm:cxn modelId="{34643B9A-0F86-4409-A262-DC0AD39BCC80}" srcId="{1AE0BDE3-6DA5-466B-9EC2-FAA6F24996F8}" destId="{5FEF6CB7-5BF8-48D8-8908-E5556217992F}" srcOrd="0" destOrd="0" parTransId="{D3FCE958-5B47-4107-9A20-D26AF93ABF89}" sibTransId="{8DD65750-E1E4-4C6E-ABC7-C3B61E2FFD15}"/>
    <dgm:cxn modelId="{7F65ECA4-FC6E-4C7B-B4C3-017435BD5029}" type="presOf" srcId="{6DA8E7D1-EF4E-48EC-9EB2-E5EE6E2DDCB6}" destId="{02A0F2AC-EB60-4F99-BD1B-F05B65CC3A63}" srcOrd="1" destOrd="0" presId="urn:microsoft.com/office/officeart/2005/8/layout/orgChart1"/>
    <dgm:cxn modelId="{CFEF89BD-F3C5-4D6E-A588-DCC7F038699B}" type="presOf" srcId="{1AE0BDE3-6DA5-466B-9EC2-FAA6F24996F8}" destId="{3508542A-7CFD-4E8B-B313-6907119476A5}" srcOrd="1" destOrd="0" presId="urn:microsoft.com/office/officeart/2005/8/layout/orgChart1"/>
    <dgm:cxn modelId="{5632CBBD-B853-43AC-9FF1-72549D2CF28D}" srcId="{5FEF6CB7-5BF8-48D8-8908-E5556217992F}" destId="{727F34D8-7F22-42AB-A513-AD4205BF5F49}" srcOrd="1" destOrd="0" parTransId="{34ECEB57-8E75-45CC-83FB-3368DCF56545}" sibTransId="{DD13E962-64F5-4180-856C-D8813F8F9814}"/>
    <dgm:cxn modelId="{A76D6DCB-957E-47F5-B6ED-F20C89F132C9}" type="presOf" srcId="{5521FAC8-DF7A-40C4-B8D6-4D3B3BE8F956}" destId="{38C2E3E5-8A4F-43E8-9A18-92B4D430C559}" srcOrd="0" destOrd="0" presId="urn:microsoft.com/office/officeart/2005/8/layout/orgChart1"/>
    <dgm:cxn modelId="{2BC925D5-6AD7-4D57-B0C4-B61B44422D2C}" type="presOf" srcId="{1AE0BDE3-6DA5-466B-9EC2-FAA6F24996F8}" destId="{7E56EAE9-4818-4820-A2AD-B486DE3B6B0D}" srcOrd="0" destOrd="0" presId="urn:microsoft.com/office/officeart/2005/8/layout/orgChart1"/>
    <dgm:cxn modelId="{B34755EC-3D5C-42F7-B4D8-12852C5A622F}" type="presOf" srcId="{08F3D65F-5D06-4D78-9A3C-C7FFA073BFEB}" destId="{D45CF7E1-1423-4D76-970F-9C33BE04508E}" srcOrd="0" destOrd="0" presId="urn:microsoft.com/office/officeart/2005/8/layout/orgChart1"/>
    <dgm:cxn modelId="{FC91B585-E3A7-497A-90BD-AC6274E055A8}" type="presParOf" srcId="{EAAF8BB6-42A8-46DB-BE22-657F636EF84F}" destId="{AF8D5D49-ABBB-4257-99E2-4577DCF7C3AE}" srcOrd="0" destOrd="0" presId="urn:microsoft.com/office/officeart/2005/8/layout/orgChart1"/>
    <dgm:cxn modelId="{DF299BA2-050E-4396-9521-D2984C467D73}" type="presParOf" srcId="{AF8D5D49-ABBB-4257-99E2-4577DCF7C3AE}" destId="{E669902F-5EFF-4081-B69E-61F3186ADF82}" srcOrd="0" destOrd="0" presId="urn:microsoft.com/office/officeart/2005/8/layout/orgChart1"/>
    <dgm:cxn modelId="{C3942A0B-549B-4108-9E4E-0AD58D2A9CB2}" type="presParOf" srcId="{E669902F-5EFF-4081-B69E-61F3186ADF82}" destId="{7E56EAE9-4818-4820-A2AD-B486DE3B6B0D}" srcOrd="0" destOrd="0" presId="urn:microsoft.com/office/officeart/2005/8/layout/orgChart1"/>
    <dgm:cxn modelId="{D0852D88-378A-474A-9E94-3F8494EF1278}" type="presParOf" srcId="{E669902F-5EFF-4081-B69E-61F3186ADF82}" destId="{3508542A-7CFD-4E8B-B313-6907119476A5}" srcOrd="1" destOrd="0" presId="urn:microsoft.com/office/officeart/2005/8/layout/orgChart1"/>
    <dgm:cxn modelId="{690BE198-6A15-43B7-B72F-D761F565DCB7}" type="presParOf" srcId="{AF8D5D49-ABBB-4257-99E2-4577DCF7C3AE}" destId="{869AA982-76C8-4D66-A686-ABF0C7AB94C6}" srcOrd="1" destOrd="0" presId="urn:microsoft.com/office/officeart/2005/8/layout/orgChart1"/>
    <dgm:cxn modelId="{394B4964-1FCD-40B2-B659-7C1BDD2E11E6}" type="presParOf" srcId="{869AA982-76C8-4D66-A686-ABF0C7AB94C6}" destId="{33380773-B5E5-4043-AD3C-8511FDFD5512}" srcOrd="0" destOrd="0" presId="urn:microsoft.com/office/officeart/2005/8/layout/orgChart1"/>
    <dgm:cxn modelId="{3C5F15F1-1D15-4C10-8356-871E38E2E5D2}" type="presParOf" srcId="{869AA982-76C8-4D66-A686-ABF0C7AB94C6}" destId="{59110803-5A53-432B-B0F9-27EEBA5D6B8F}" srcOrd="1" destOrd="0" presId="urn:microsoft.com/office/officeart/2005/8/layout/orgChart1"/>
    <dgm:cxn modelId="{CD41754D-CFA9-4551-9636-84C9BBCFD252}" type="presParOf" srcId="{59110803-5A53-432B-B0F9-27EEBA5D6B8F}" destId="{2525DEA4-4EF0-445A-8C62-B962BAFFD479}" srcOrd="0" destOrd="0" presId="urn:microsoft.com/office/officeart/2005/8/layout/orgChart1"/>
    <dgm:cxn modelId="{FEBC17A9-E921-4674-BF70-AEEBE04AAEA8}" type="presParOf" srcId="{2525DEA4-4EF0-445A-8C62-B962BAFFD479}" destId="{DF767D53-7EE9-4CAA-85C4-AF09E245A1C7}" srcOrd="0" destOrd="0" presId="urn:microsoft.com/office/officeart/2005/8/layout/orgChart1"/>
    <dgm:cxn modelId="{6AA46D22-2CBC-4F37-B8B1-DA96FEF2E7CE}" type="presParOf" srcId="{2525DEA4-4EF0-445A-8C62-B962BAFFD479}" destId="{DD7913E7-C651-456F-8EDE-1FA209CF4B75}" srcOrd="1" destOrd="0" presId="urn:microsoft.com/office/officeart/2005/8/layout/orgChart1"/>
    <dgm:cxn modelId="{9D3FF592-DE57-46AE-B81E-05A55CD21E2D}" type="presParOf" srcId="{59110803-5A53-432B-B0F9-27EEBA5D6B8F}" destId="{755FC1D1-F297-4476-9DCB-A2F22F298013}" srcOrd="1" destOrd="0" presId="urn:microsoft.com/office/officeart/2005/8/layout/orgChart1"/>
    <dgm:cxn modelId="{A253F80E-C751-4098-9B75-F5365AFAEBAD}" type="presParOf" srcId="{59110803-5A53-432B-B0F9-27EEBA5D6B8F}" destId="{45C1DAA3-909F-4876-B38D-48A50FF29AC0}" srcOrd="2" destOrd="0" presId="urn:microsoft.com/office/officeart/2005/8/layout/orgChart1"/>
    <dgm:cxn modelId="{D864D35F-8B23-4CC5-A46F-31FF2C121623}" type="presParOf" srcId="{45C1DAA3-909F-4876-B38D-48A50FF29AC0}" destId="{6A9E076D-E984-4B7F-A1AB-723132621FC7}" srcOrd="0" destOrd="0" presId="urn:microsoft.com/office/officeart/2005/8/layout/orgChart1"/>
    <dgm:cxn modelId="{3D0C132D-78CB-4273-AF3F-1EFF708C6316}" type="presParOf" srcId="{45C1DAA3-909F-4876-B38D-48A50FF29AC0}" destId="{C81612D1-4B01-4332-A84E-72288A27A74C}" srcOrd="1" destOrd="0" presId="urn:microsoft.com/office/officeart/2005/8/layout/orgChart1"/>
    <dgm:cxn modelId="{A2FCFAB4-5CD9-417E-81FE-4194E1F6C5FB}" type="presParOf" srcId="{C81612D1-4B01-4332-A84E-72288A27A74C}" destId="{036B682D-2043-4970-B109-7A749B46440A}" srcOrd="0" destOrd="0" presId="urn:microsoft.com/office/officeart/2005/8/layout/orgChart1"/>
    <dgm:cxn modelId="{AEF78258-452A-4D86-8F30-1D12271437A6}" type="presParOf" srcId="{036B682D-2043-4970-B109-7A749B46440A}" destId="{38C2E3E5-8A4F-43E8-9A18-92B4D430C559}" srcOrd="0" destOrd="0" presId="urn:microsoft.com/office/officeart/2005/8/layout/orgChart1"/>
    <dgm:cxn modelId="{2BDEBBD7-8092-44ED-AA14-2258D010047F}" type="presParOf" srcId="{036B682D-2043-4970-B109-7A749B46440A}" destId="{28BC5DB6-3016-460E-AC14-16E90E8440FB}" srcOrd="1" destOrd="0" presId="urn:microsoft.com/office/officeart/2005/8/layout/orgChart1"/>
    <dgm:cxn modelId="{EC6D0A81-4486-4EC4-8015-2693466EDA62}" type="presParOf" srcId="{C81612D1-4B01-4332-A84E-72288A27A74C}" destId="{90D43CBE-A5AC-4351-9C48-28739A4EBA7E}" srcOrd="1" destOrd="0" presId="urn:microsoft.com/office/officeart/2005/8/layout/orgChart1"/>
    <dgm:cxn modelId="{B6D2E2D7-76C4-44AA-AE2F-1CF2EBB793A0}" type="presParOf" srcId="{C81612D1-4B01-4332-A84E-72288A27A74C}" destId="{76C3A6AD-C947-46CD-84FB-959730F1F9D4}" srcOrd="2" destOrd="0" presId="urn:microsoft.com/office/officeart/2005/8/layout/orgChart1"/>
    <dgm:cxn modelId="{014D963C-681E-4A0D-8C93-41EE26E8F915}" type="presParOf" srcId="{45C1DAA3-909F-4876-B38D-48A50FF29AC0}" destId="{9BD3EBCD-04F6-4691-A6D8-8C12DA529A0D}" srcOrd="2" destOrd="0" presId="urn:microsoft.com/office/officeart/2005/8/layout/orgChart1"/>
    <dgm:cxn modelId="{089766DF-36D9-4CEB-B97D-A3ADB1B01783}" type="presParOf" srcId="{45C1DAA3-909F-4876-B38D-48A50FF29AC0}" destId="{0DB588E9-878F-4667-AFFF-7BD41F6CF6DC}" srcOrd="3" destOrd="0" presId="urn:microsoft.com/office/officeart/2005/8/layout/orgChart1"/>
    <dgm:cxn modelId="{6B94CCBD-C51F-450B-AB95-86EB5417B4EC}" type="presParOf" srcId="{0DB588E9-878F-4667-AFFF-7BD41F6CF6DC}" destId="{D68C5D03-91E3-4089-9B1F-F86E2D6B8290}" srcOrd="0" destOrd="0" presId="urn:microsoft.com/office/officeart/2005/8/layout/orgChart1"/>
    <dgm:cxn modelId="{2485E19E-AD53-44C3-9490-484EBAB67B06}" type="presParOf" srcId="{D68C5D03-91E3-4089-9B1F-F86E2D6B8290}" destId="{0872D032-CFC1-4512-ADCC-6C1EEB64EBC9}" srcOrd="0" destOrd="0" presId="urn:microsoft.com/office/officeart/2005/8/layout/orgChart1"/>
    <dgm:cxn modelId="{72F32FE2-E110-44E9-BA54-6E1453CDFCF6}" type="presParOf" srcId="{D68C5D03-91E3-4089-9B1F-F86E2D6B8290}" destId="{871D56B1-5CE6-4E10-8F33-FE70E12DA6F9}" srcOrd="1" destOrd="0" presId="urn:microsoft.com/office/officeart/2005/8/layout/orgChart1"/>
    <dgm:cxn modelId="{37ED031F-6CB1-4C63-96E3-0600E45C191F}" type="presParOf" srcId="{0DB588E9-878F-4667-AFFF-7BD41F6CF6DC}" destId="{6ABF601C-938E-43C4-BCAD-C5417E8DBAF4}" srcOrd="1" destOrd="0" presId="urn:microsoft.com/office/officeart/2005/8/layout/orgChart1"/>
    <dgm:cxn modelId="{1423A2BD-ACCA-4085-A77D-0C2A66DA7644}" type="presParOf" srcId="{0DB588E9-878F-4667-AFFF-7BD41F6CF6DC}" destId="{40339F6C-C78F-4FAD-AC14-DF6F2AEE71AC}" srcOrd="2" destOrd="0" presId="urn:microsoft.com/office/officeart/2005/8/layout/orgChart1"/>
    <dgm:cxn modelId="{0CE96577-B258-4317-91A4-234E15217B5B}" type="presParOf" srcId="{869AA982-76C8-4D66-A686-ABF0C7AB94C6}" destId="{36406C18-BEB7-4652-BC68-73C312025F93}" srcOrd="2" destOrd="0" presId="urn:microsoft.com/office/officeart/2005/8/layout/orgChart1"/>
    <dgm:cxn modelId="{7F8853A7-C611-4633-9FE6-D2D25301E6A4}" type="presParOf" srcId="{869AA982-76C8-4D66-A686-ABF0C7AB94C6}" destId="{B04BFCB2-FCAD-4F27-832F-4408CE09564B}" srcOrd="3" destOrd="0" presId="urn:microsoft.com/office/officeart/2005/8/layout/orgChart1"/>
    <dgm:cxn modelId="{BCC5B129-A4EF-482F-A6C2-92E3F0ECC5E4}" type="presParOf" srcId="{B04BFCB2-FCAD-4F27-832F-4408CE09564B}" destId="{022625A0-7996-47F1-A5EA-2AE4A61F3A8A}" srcOrd="0" destOrd="0" presId="urn:microsoft.com/office/officeart/2005/8/layout/orgChart1"/>
    <dgm:cxn modelId="{016AE432-1E9D-4A47-B4C5-631662150F2B}" type="presParOf" srcId="{022625A0-7996-47F1-A5EA-2AE4A61F3A8A}" destId="{C82816AD-5087-486F-8C8C-D2E7714F7D1C}" srcOrd="0" destOrd="0" presId="urn:microsoft.com/office/officeart/2005/8/layout/orgChart1"/>
    <dgm:cxn modelId="{CA23743A-430B-4FED-8ACF-4A6058D115A1}" type="presParOf" srcId="{022625A0-7996-47F1-A5EA-2AE4A61F3A8A}" destId="{0493B3C4-45BC-4D2A-8C1D-C5405BB64C0E}" srcOrd="1" destOrd="0" presId="urn:microsoft.com/office/officeart/2005/8/layout/orgChart1"/>
    <dgm:cxn modelId="{5B28C669-09CD-4355-A1A9-246DA178BBC4}" type="presParOf" srcId="{B04BFCB2-FCAD-4F27-832F-4408CE09564B}" destId="{2A3EC7C8-82D3-4611-989A-F8EAB4161234}" srcOrd="1" destOrd="0" presId="urn:microsoft.com/office/officeart/2005/8/layout/orgChart1"/>
    <dgm:cxn modelId="{17E721AD-E6F4-4600-92B4-4C881034891E}" type="presParOf" srcId="{B04BFCB2-FCAD-4F27-832F-4408CE09564B}" destId="{5E33DF6A-4F94-4F64-BFFF-9AB625D21B2A}" srcOrd="2" destOrd="0" presId="urn:microsoft.com/office/officeart/2005/8/layout/orgChart1"/>
    <dgm:cxn modelId="{BD6BB527-00C2-4B23-9F95-E091186F70EB}" type="presParOf" srcId="{5E33DF6A-4F94-4F64-BFFF-9AB625D21B2A}" destId="{A7E38E51-40E3-47E2-A765-E37B0DC34CD2}" srcOrd="0" destOrd="0" presId="urn:microsoft.com/office/officeart/2005/8/layout/orgChart1"/>
    <dgm:cxn modelId="{B133F8E9-D028-450D-B591-7D647C43F7BB}" type="presParOf" srcId="{5E33DF6A-4F94-4F64-BFFF-9AB625D21B2A}" destId="{58BBC8A1-B995-40CA-86D3-65B5ABAE64F7}" srcOrd="1" destOrd="0" presId="urn:microsoft.com/office/officeart/2005/8/layout/orgChart1"/>
    <dgm:cxn modelId="{A8607FB9-CE36-4A31-B7AC-93F22EA5112E}" type="presParOf" srcId="{58BBC8A1-B995-40CA-86D3-65B5ABAE64F7}" destId="{53F32D73-4C78-44A3-BC73-99082D91B2EF}" srcOrd="0" destOrd="0" presId="urn:microsoft.com/office/officeart/2005/8/layout/orgChart1"/>
    <dgm:cxn modelId="{23B9EE78-D7F9-4B6A-8CD6-99B65297F413}" type="presParOf" srcId="{53F32D73-4C78-44A3-BC73-99082D91B2EF}" destId="{31958A34-D5F0-4FB2-81BE-BB8F9DC6EF3D}" srcOrd="0" destOrd="0" presId="urn:microsoft.com/office/officeart/2005/8/layout/orgChart1"/>
    <dgm:cxn modelId="{DF89B907-3C5C-4BE3-A660-54872582FACA}" type="presParOf" srcId="{53F32D73-4C78-44A3-BC73-99082D91B2EF}" destId="{02A0F2AC-EB60-4F99-BD1B-F05B65CC3A63}" srcOrd="1" destOrd="0" presId="urn:microsoft.com/office/officeart/2005/8/layout/orgChart1"/>
    <dgm:cxn modelId="{65815414-C10C-4B22-8495-ED4CF67144BC}" type="presParOf" srcId="{58BBC8A1-B995-40CA-86D3-65B5ABAE64F7}" destId="{90006B86-2CC1-46B3-BB35-D1CDD0944803}" srcOrd="1" destOrd="0" presId="urn:microsoft.com/office/officeart/2005/8/layout/orgChart1"/>
    <dgm:cxn modelId="{A1F2E898-0FE1-456B-9A57-E1F45A00B869}" type="presParOf" srcId="{58BBC8A1-B995-40CA-86D3-65B5ABAE64F7}" destId="{0B0D7284-F3CB-4A21-85F6-CF0B50DD12E5}" srcOrd="2" destOrd="0" presId="urn:microsoft.com/office/officeart/2005/8/layout/orgChart1"/>
    <dgm:cxn modelId="{4BD6C168-8519-4820-908E-BA529D67FD6E}" type="presParOf" srcId="{5E33DF6A-4F94-4F64-BFFF-9AB625D21B2A}" destId="{F6B40922-E124-4613-90DF-D4EE0AB5E20C}" srcOrd="2" destOrd="0" presId="urn:microsoft.com/office/officeart/2005/8/layout/orgChart1"/>
    <dgm:cxn modelId="{81C9F196-23B9-44B5-A42A-448FD67673AB}" type="presParOf" srcId="{5E33DF6A-4F94-4F64-BFFF-9AB625D21B2A}" destId="{02FB9516-8F99-429F-B4B8-E02B5CF129C6}" srcOrd="3" destOrd="0" presId="urn:microsoft.com/office/officeart/2005/8/layout/orgChart1"/>
    <dgm:cxn modelId="{CB6438E3-5610-479C-8453-0413679B5B38}" type="presParOf" srcId="{02FB9516-8F99-429F-B4B8-E02B5CF129C6}" destId="{AA19223A-AE8B-4AD9-A938-805B0F3AF838}" srcOrd="0" destOrd="0" presId="urn:microsoft.com/office/officeart/2005/8/layout/orgChart1"/>
    <dgm:cxn modelId="{C25C3073-0D24-4F30-BD9D-E415CCB86FF2}" type="presParOf" srcId="{AA19223A-AE8B-4AD9-A938-805B0F3AF838}" destId="{D45CF7E1-1423-4D76-970F-9C33BE04508E}" srcOrd="0" destOrd="0" presId="urn:microsoft.com/office/officeart/2005/8/layout/orgChart1"/>
    <dgm:cxn modelId="{B779926E-7B6B-4164-B64D-6F25B728F84A}" type="presParOf" srcId="{AA19223A-AE8B-4AD9-A938-805B0F3AF838}" destId="{22B93F4B-71B2-44A8-8160-9D8AF8285C56}" srcOrd="1" destOrd="0" presId="urn:microsoft.com/office/officeart/2005/8/layout/orgChart1"/>
    <dgm:cxn modelId="{DA1E77B5-9EEB-4BF1-808E-3BF7541CCB1E}" type="presParOf" srcId="{02FB9516-8F99-429F-B4B8-E02B5CF129C6}" destId="{1AE3C92A-FFBB-40C2-A1AD-E251F7ADDE74}" srcOrd="1" destOrd="0" presId="urn:microsoft.com/office/officeart/2005/8/layout/orgChart1"/>
    <dgm:cxn modelId="{548E8902-8052-4D4E-8280-8C4F532775DE}" type="presParOf" srcId="{02FB9516-8F99-429F-B4B8-E02B5CF129C6}" destId="{04ABE703-39E6-4B04-9B12-03ADC1078FA2}" srcOrd="2" destOrd="0" presId="urn:microsoft.com/office/officeart/2005/8/layout/orgChart1"/>
    <dgm:cxn modelId="{B88E916A-558B-4D23-A9BD-2BE6E5BB8C27}" type="presParOf" srcId="{AF8D5D49-ABBB-4257-99E2-4577DCF7C3AE}" destId="{53DF2B44-F355-463A-972D-84728A8825CB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40922-E124-4613-90DF-D4EE0AB5E20C}">
      <dsp:nvSpPr>
        <dsp:cNvPr id="0" name=""/>
        <dsp:cNvSpPr/>
      </dsp:nvSpPr>
      <dsp:spPr>
        <a:xfrm>
          <a:off x="8408256" y="3032371"/>
          <a:ext cx="235793" cy="1142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2385"/>
              </a:lnTo>
              <a:lnTo>
                <a:pt x="235793" y="11423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38E51-40E3-47E2-A765-E37B0DC34CD2}">
      <dsp:nvSpPr>
        <dsp:cNvPr id="0" name=""/>
        <dsp:cNvSpPr/>
      </dsp:nvSpPr>
      <dsp:spPr>
        <a:xfrm>
          <a:off x="8172193" y="3032371"/>
          <a:ext cx="236062" cy="1142385"/>
        </a:xfrm>
        <a:custGeom>
          <a:avLst/>
          <a:gdLst/>
          <a:ahLst/>
          <a:cxnLst/>
          <a:rect l="0" t="0" r="0" b="0"/>
          <a:pathLst>
            <a:path>
              <a:moveTo>
                <a:pt x="236062" y="0"/>
              </a:moveTo>
              <a:lnTo>
                <a:pt x="236062" y="1142385"/>
              </a:lnTo>
              <a:lnTo>
                <a:pt x="0" y="114238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06C18-BEB7-4652-BC68-73C312025F93}">
      <dsp:nvSpPr>
        <dsp:cNvPr id="0" name=""/>
        <dsp:cNvSpPr/>
      </dsp:nvSpPr>
      <dsp:spPr>
        <a:xfrm>
          <a:off x="5663200" y="1070619"/>
          <a:ext cx="2745055" cy="681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5813"/>
              </a:lnTo>
              <a:lnTo>
                <a:pt x="2745055" y="445813"/>
              </a:lnTo>
              <a:lnTo>
                <a:pt x="2745055" y="68174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D3EBCD-04F6-4691-A6D8-8C12DA529A0D}">
      <dsp:nvSpPr>
        <dsp:cNvPr id="0" name=""/>
        <dsp:cNvSpPr/>
      </dsp:nvSpPr>
      <dsp:spPr>
        <a:xfrm>
          <a:off x="2727403" y="3027147"/>
          <a:ext cx="271721" cy="11461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6182"/>
              </a:lnTo>
              <a:lnTo>
                <a:pt x="271721" y="1146182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E076D-E984-4B7F-A1AB-723132621FC7}">
      <dsp:nvSpPr>
        <dsp:cNvPr id="0" name=""/>
        <dsp:cNvSpPr/>
      </dsp:nvSpPr>
      <dsp:spPr>
        <a:xfrm>
          <a:off x="2358569" y="3027147"/>
          <a:ext cx="368833" cy="1146295"/>
        </a:xfrm>
        <a:custGeom>
          <a:avLst/>
          <a:gdLst/>
          <a:ahLst/>
          <a:cxnLst/>
          <a:rect l="0" t="0" r="0" b="0"/>
          <a:pathLst>
            <a:path>
              <a:moveTo>
                <a:pt x="368833" y="0"/>
              </a:moveTo>
              <a:lnTo>
                <a:pt x="368833" y="1146295"/>
              </a:lnTo>
              <a:lnTo>
                <a:pt x="0" y="11462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80773-B5E5-4043-AD3C-8511FDFD5512}">
      <dsp:nvSpPr>
        <dsp:cNvPr id="0" name=""/>
        <dsp:cNvSpPr/>
      </dsp:nvSpPr>
      <dsp:spPr>
        <a:xfrm>
          <a:off x="2727403" y="1070619"/>
          <a:ext cx="2935797" cy="677832"/>
        </a:xfrm>
        <a:custGeom>
          <a:avLst/>
          <a:gdLst/>
          <a:ahLst/>
          <a:cxnLst/>
          <a:rect l="0" t="0" r="0" b="0"/>
          <a:pathLst>
            <a:path>
              <a:moveTo>
                <a:pt x="2935797" y="0"/>
              </a:moveTo>
              <a:lnTo>
                <a:pt x="2935797" y="441904"/>
              </a:lnTo>
              <a:lnTo>
                <a:pt x="0" y="441904"/>
              </a:lnTo>
              <a:lnTo>
                <a:pt x="0" y="677832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56EAE9-4818-4820-A2AD-B486DE3B6B0D}">
      <dsp:nvSpPr>
        <dsp:cNvPr id="0" name=""/>
        <dsp:cNvSpPr/>
      </dsp:nvSpPr>
      <dsp:spPr>
        <a:xfrm>
          <a:off x="1432496" y="62622"/>
          <a:ext cx="8461408" cy="1007996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</a:rPr>
            <a:t>Кодекс Российской Федерации об административных правонарушениях </a:t>
          </a:r>
        </a:p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</a:rPr>
            <a:t>от 30.12.2001 </a:t>
          </a:r>
          <a:r>
            <a:rPr lang="en-US" sz="1450" kern="1200" dirty="0">
              <a:solidFill>
                <a:schemeClr val="tx1"/>
              </a:solidFill>
            </a:rPr>
            <a:t>N</a:t>
          </a:r>
          <a:r>
            <a:rPr lang="ru-RU" sz="1450" kern="1200" dirty="0">
              <a:solidFill>
                <a:schemeClr val="tx1"/>
              </a:solidFill>
            </a:rPr>
            <a:t> 195-ФЗ</a:t>
          </a:r>
        </a:p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endParaRPr lang="ru-RU" sz="1450" kern="1200" dirty="0">
            <a:solidFill>
              <a:schemeClr val="tx1"/>
            </a:solidFill>
          </a:endParaRPr>
        </a:p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</a:rPr>
            <a:t>Статья 13.19. Непредоставление первичных статистических данных</a:t>
          </a:r>
        </a:p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</a:rPr>
            <a:t>(в ред. Федерального закона от 30.12.2015 N 442-ФЗ)</a:t>
          </a:r>
        </a:p>
      </dsp:txBody>
      <dsp:txXfrm>
        <a:off x="1432496" y="62622"/>
        <a:ext cx="8461408" cy="1007996"/>
      </dsp:txXfrm>
    </dsp:sp>
    <dsp:sp modelId="{DF767D53-7EE9-4CAA-85C4-AF09E245A1C7}">
      <dsp:nvSpPr>
        <dsp:cNvPr id="0" name=""/>
        <dsp:cNvSpPr/>
      </dsp:nvSpPr>
      <dsp:spPr>
        <a:xfrm>
          <a:off x="133050" y="1748451"/>
          <a:ext cx="5188706" cy="1278695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Часть 1. Непредоставление респондентами субъектам официального статистического учета первичных статистических данных в установленном порядке или несвоевременное предоставление этих данных либо предоставление недостоверных первичных статистических данных  - влечет наложение административного штрафа </a:t>
          </a:r>
        </a:p>
      </dsp:txBody>
      <dsp:txXfrm>
        <a:off x="133050" y="1748451"/>
        <a:ext cx="5188706" cy="1278695"/>
      </dsp:txXfrm>
    </dsp:sp>
    <dsp:sp modelId="{38C2E3E5-8A4F-43E8-9A18-92B4D430C559}">
      <dsp:nvSpPr>
        <dsp:cNvPr id="0" name=""/>
        <dsp:cNvSpPr/>
      </dsp:nvSpPr>
      <dsp:spPr>
        <a:xfrm>
          <a:off x="221871" y="3809130"/>
          <a:ext cx="2136698" cy="728624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должностных лиц </a:t>
          </a:r>
        </a:p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 10 000 – 20 000 рублей</a:t>
          </a:r>
        </a:p>
      </dsp:txBody>
      <dsp:txXfrm>
        <a:off x="221871" y="3809130"/>
        <a:ext cx="2136698" cy="728624"/>
      </dsp:txXfrm>
    </dsp:sp>
    <dsp:sp modelId="{0872D032-CFC1-4512-ADCC-6C1EEB64EBC9}">
      <dsp:nvSpPr>
        <dsp:cNvPr id="0" name=""/>
        <dsp:cNvSpPr/>
      </dsp:nvSpPr>
      <dsp:spPr>
        <a:xfrm>
          <a:off x="2999125" y="3842699"/>
          <a:ext cx="2309105" cy="661261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юридических лиц  </a:t>
          </a:r>
        </a:p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 20 000 – 70 000 </a:t>
          </a:r>
        </a:p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рублей.</a:t>
          </a:r>
        </a:p>
      </dsp:txBody>
      <dsp:txXfrm>
        <a:off x="2999125" y="3842699"/>
        <a:ext cx="2309105" cy="661261"/>
      </dsp:txXfrm>
    </dsp:sp>
    <dsp:sp modelId="{C82816AD-5087-486F-8C8C-D2E7714F7D1C}">
      <dsp:nvSpPr>
        <dsp:cNvPr id="0" name=""/>
        <dsp:cNvSpPr/>
      </dsp:nvSpPr>
      <dsp:spPr>
        <a:xfrm>
          <a:off x="5660841" y="1752361"/>
          <a:ext cx="5494828" cy="1280010"/>
        </a:xfrm>
        <a:prstGeom prst="rect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Часть 2. Повторное совершение административного правонарушения, предусмотренного частью 1 настоящей статьи, - влечет наложение административного штрафа </a:t>
          </a:r>
        </a:p>
      </dsp:txBody>
      <dsp:txXfrm>
        <a:off x="5660841" y="1752361"/>
        <a:ext cx="5494828" cy="1280010"/>
      </dsp:txXfrm>
    </dsp:sp>
    <dsp:sp modelId="{31958A34-D5F0-4FB2-81BE-BB8F9DC6EF3D}">
      <dsp:nvSpPr>
        <dsp:cNvPr id="0" name=""/>
        <dsp:cNvSpPr/>
      </dsp:nvSpPr>
      <dsp:spPr>
        <a:xfrm>
          <a:off x="5755100" y="3844435"/>
          <a:ext cx="2417092" cy="660643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должностных лиц</a:t>
          </a:r>
        </a:p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от 30 000 – 50 000 </a:t>
          </a:r>
        </a:p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рублей</a:t>
          </a:r>
        </a:p>
      </dsp:txBody>
      <dsp:txXfrm>
        <a:off x="5755100" y="3844435"/>
        <a:ext cx="2417092" cy="660643"/>
      </dsp:txXfrm>
    </dsp:sp>
    <dsp:sp modelId="{D45CF7E1-1423-4D76-970F-9C33BE04508E}">
      <dsp:nvSpPr>
        <dsp:cNvPr id="0" name=""/>
        <dsp:cNvSpPr/>
      </dsp:nvSpPr>
      <dsp:spPr>
        <a:xfrm>
          <a:off x="8644049" y="3808147"/>
          <a:ext cx="2426552" cy="733219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на юридических лиц </a:t>
          </a:r>
        </a:p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от 100 000 – 150 000 </a:t>
          </a:r>
        </a:p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50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рублей.</a:t>
          </a:r>
        </a:p>
      </dsp:txBody>
      <dsp:txXfrm>
        <a:off x="8644049" y="3808147"/>
        <a:ext cx="2426552" cy="7332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12.09.2023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8" y="1295163"/>
            <a:ext cx="767368" cy="90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191462"/>
            <a:ext cx="4381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УПРАВЛЕНИЕ ФЕДЕРАЛЬНОЙ СЛУЖБЫ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КРАСНОДАРСКОМУ КРАЮ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РЕСПУБЛИКЕ АДЫГЕЯ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2045313" y="3016311"/>
            <a:ext cx="43819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(КРАСНОДАРСТАТ)</a:t>
            </a:r>
          </a:p>
        </p:txBody>
      </p:sp>
    </p:spTree>
    <p:extLst>
      <p:ext uri="{BB962C8B-B14F-4D97-AF65-F5344CB8AC3E}">
        <p14:creationId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234000" y="1620000"/>
            <a:ext cx="5457673" cy="378000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4711959" y="843939"/>
            <a:ext cx="7480042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FFE326C-CF2C-C64D-B70D-94B316773E88}"/>
              </a:ext>
            </a:extLst>
          </p:cNvPr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3">
            <a:extLst>
              <a:ext uri="{FF2B5EF4-FFF2-40B4-BE49-F238E27FC236}">
                <a16:creationId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-1610"/>
            <a:ext cx="5545817" cy="1332000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КРАСНОДАРСТАТ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17">
              <a:extLst>
                <a:ext uri="{FF2B5EF4-FFF2-40B4-BE49-F238E27FC236}">
                  <a16:creationId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Текст 25">
            <a:extLst>
              <a:ext uri="{FF2B5EF4-FFF2-40B4-BE49-F238E27FC236}">
                <a16:creationId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1" name="object 17">
            <a:extLst>
              <a:ext uri="{FF2B5EF4-FFF2-40B4-BE49-F238E27FC236}">
                <a16:creationId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16">
            <a:extLst>
              <a:ext uri="{FF2B5EF4-FFF2-40B4-BE49-F238E27FC236}">
                <a16:creationId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17">
            <a:extLst>
              <a:ext uri="{FF2B5EF4-FFF2-40B4-BE49-F238E27FC236}">
                <a16:creationId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736050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Arial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object 7">
            <a:extLst>
              <a:ext uri="{FF2B5EF4-FFF2-40B4-BE49-F238E27FC236}">
                <a16:creationId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Текст 17">
            <a:extLst>
              <a:ext uri="{FF2B5EF4-FFF2-40B4-BE49-F238E27FC236}">
                <a16:creationId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2062800"/>
            <a:ext cx="3079261" cy="406800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object 16">
            <a:extLst>
              <a:ext uri="{FF2B5EF4-FFF2-40B4-BE49-F238E27FC236}">
                <a16:creationId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469600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">
            <a:extLst>
              <a:ext uri="{FF2B5EF4-FFF2-40B4-BE49-F238E27FC236}">
                <a16:creationId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2062800"/>
            <a:ext cx="3079261" cy="406800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6">
            <a:extLst>
              <a:ext uri="{FF2B5EF4-FFF2-40B4-BE49-F238E27FC236}">
                <a16:creationId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469600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2062800"/>
            <a:ext cx="3079261" cy="406800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469600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391200"/>
            <a:ext cx="2557682" cy="253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391200"/>
            <a:ext cx="2557682" cy="253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391200"/>
            <a:ext cx="2557682" cy="253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592000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592000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592000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16A3265-BE16-E0BE-E66E-E824EF95B4E9}"/>
              </a:ext>
            </a:extLst>
          </p:cNvPr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3">
            <a:extLst>
              <a:ext uri="{FF2B5EF4-FFF2-40B4-BE49-F238E27FC236}">
                <a16:creationId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object 8">
            <a:extLst>
              <a:ext uri="{FF2B5EF4-FFF2-40B4-BE49-F238E27FC236}">
                <a16:creationId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4" y="118434"/>
            <a:ext cx="1629724" cy="243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500" b="1" spc="-45" dirty="0">
                <a:solidFill>
                  <a:srgbClr val="334286"/>
                </a:solidFill>
                <a:latin typeface="+mn-lt"/>
                <a:cs typeface="Arial"/>
              </a:rPr>
              <a:t>КРАСНОДАРСТАТ</a:t>
            </a:r>
            <a:endParaRPr sz="1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12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3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2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1.png"/><Relationship Id="rId9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6074" y="3491269"/>
            <a:ext cx="8145057" cy="2333075"/>
          </a:xfrm>
        </p:spPr>
        <p:txBody>
          <a:bodyPr/>
          <a:lstStyle/>
          <a:p>
            <a:pPr algn="ctr">
              <a:lnSpc>
                <a:spcPct val="88000"/>
              </a:lnSpc>
            </a:pPr>
            <a:r>
              <a:rPr lang="ru-RU" sz="2600" dirty="0"/>
              <a:t>Порядок предоставления статистической отчетности нормативная база, перечень форм, способы сдачи, ответственность за непредоставление </a:t>
            </a:r>
            <a:br>
              <a:rPr lang="ru-RU" sz="2600" dirty="0"/>
            </a:br>
            <a:r>
              <a:rPr lang="ru-RU" sz="2600" dirty="0"/>
              <a:t>статистической отчетности </a:t>
            </a:r>
          </a:p>
          <a:p>
            <a:pPr algn="ctr">
              <a:lnSpc>
                <a:spcPct val="88000"/>
              </a:lnSpc>
            </a:pP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88304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10</a:t>
            </a:fld>
            <a:endParaRPr lang="ru-RU" dirty="0"/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AFEBE06-6457-2D41-87DF-28AD37AA02EA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36" name="object 16">
              <a:extLst>
                <a:ext uri="{FF2B5EF4-FFF2-40B4-BE49-F238E27FC236}">
                  <a16:creationId xmlns:a16="http://schemas.microsoft.com/office/drawing/2014/main" id="{E646AC26-998F-3049-9D97-56679996C0EC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17">
              <a:extLst>
                <a:ext uri="{FF2B5EF4-FFF2-40B4-BE49-F238E27FC236}">
                  <a16:creationId xmlns:a16="http://schemas.microsoft.com/office/drawing/2014/main" id="{D397F163-1608-044A-8BCD-52D8E8F69477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33" name="Рисунок 32"/>
          <p:cNvPicPr>
            <a:picLocks noChangeAspect="1"/>
          </p:cNvPicPr>
          <p:nvPr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3548665"/>
            <a:ext cx="356828" cy="35566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5211683"/>
            <a:ext cx="355662" cy="35566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8764" y="4226813"/>
            <a:ext cx="356828" cy="35566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0131" y="1898729"/>
            <a:ext cx="355662" cy="355662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2001329" y="195164"/>
            <a:ext cx="9876284" cy="677447"/>
            <a:chOff x="1439586" y="5971682"/>
            <a:chExt cx="9511291" cy="677447"/>
          </a:xfrm>
        </p:grpSpPr>
        <p:sp>
          <p:nvSpPr>
            <p:cNvPr id="29" name="object 9">
              <a:extLst>
                <a:ext uri="{FF2B5EF4-FFF2-40B4-BE49-F238E27FC236}">
                  <a16:creationId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6023187"/>
              <a:ext cx="9344923" cy="625942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44" name="Группа 43"/>
            <p:cNvGrpSpPr/>
            <p:nvPr/>
          </p:nvGrpSpPr>
          <p:grpSpPr>
            <a:xfrm>
              <a:off x="10712795" y="5971682"/>
              <a:ext cx="238082" cy="103714"/>
              <a:chOff x="2667374" y="2712291"/>
              <a:chExt cx="238082" cy="103714"/>
            </a:xfrm>
          </p:grpSpPr>
          <p:sp>
            <p:nvSpPr>
              <p:cNvPr id="46" name="object 12">
                <a:extLst>
                  <a:ext uri="{FF2B5EF4-FFF2-40B4-BE49-F238E27FC236}">
                    <a16:creationId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7" name="object 12">
                <a:extLst>
                  <a:ext uri="{FF2B5EF4-FFF2-40B4-BE49-F238E27FC236}">
                    <a16:creationId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786959" y="4711691"/>
            <a:ext cx="5465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 графе 1 </a:t>
            </a:r>
            <a:r>
              <a:rPr lang="ru-RU" sz="1400" u="sng" dirty="0">
                <a:solidFill>
                  <a:schemeClr val="bg1"/>
                </a:solidFill>
              </a:rPr>
              <a:t>указывается</a:t>
            </a:r>
            <a:r>
              <a:rPr lang="ru-RU" sz="1400" dirty="0">
                <a:solidFill>
                  <a:schemeClr val="bg1"/>
                </a:solidFill>
              </a:rPr>
              <a:t> идентификационный номер головного и территориально обособленных подразделений юридического лица. В качестве головного подразделения юридического лица выступает обособленное подразделение, где находится администрация предприятия или местонахождение которого соответствует зарегистрированному юридическому адресу.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26C255-3EE9-5C77-5403-AEFEF999EAF4}"/>
              </a:ext>
            </a:extLst>
          </p:cNvPr>
          <p:cNvSpPr txBox="1"/>
          <p:nvPr/>
        </p:nvSpPr>
        <p:spPr>
          <a:xfrm>
            <a:off x="576263" y="423863"/>
            <a:ext cx="9222985" cy="800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b="1" u="sng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ОТВЕТСТВЕННОСТЬ ЗА НЕПРЕДОСТАВЛЕНИЕ </a:t>
            </a:r>
            <a:br>
              <a:rPr lang="en-US" sz="2300" b="1" u="sng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ru-RU" sz="2300" b="1" u="sng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СТАТИСТИЧЕСКОЙ ОТЧЕТНОСТИ </a:t>
            </a:r>
          </a:p>
        </p:txBody>
      </p:sp>
      <p:pic>
        <p:nvPicPr>
          <p:cNvPr id="6" name="Picture 2" descr="C:\Users\p23_KulakovaES\Desktop\Аналитич обзор\картинки\Без названия (5).jpg">
            <a:extLst>
              <a:ext uri="{FF2B5EF4-FFF2-40B4-BE49-F238E27FC236}">
                <a16:creationId xmlns:a16="http://schemas.microsoft.com/office/drawing/2014/main" id="{89934973-BEE0-423E-3A4B-9F882D8C1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60000" y="323998"/>
            <a:ext cx="1692000" cy="26383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A2B6C6D2-CCE6-FAB8-B80A-5DC0C554DF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9945003"/>
              </p:ext>
            </p:extLst>
          </p:nvPr>
        </p:nvGraphicFramePr>
        <p:xfrm>
          <a:off x="324000" y="1433015"/>
          <a:ext cx="11155680" cy="5117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EEA9C7D-171C-F5A0-6ECB-742A5557569A}"/>
              </a:ext>
            </a:extLst>
          </p:cNvPr>
          <p:cNvSpPr txBox="1"/>
          <p:nvPr/>
        </p:nvSpPr>
        <p:spPr>
          <a:xfrm>
            <a:off x="245300" y="658596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28299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581291" y="2192878"/>
            <a:ext cx="6472816" cy="2085824"/>
          </a:xfrm>
          <a:prstGeom prst="roundRect">
            <a:avLst>
              <a:gd name="adj" fmla="val 25931"/>
            </a:avLst>
          </a:prstGeom>
          <a:noFill/>
          <a:ln>
            <a:noFill/>
          </a:ln>
          <a:effectLst>
            <a:outerShdw blurRad="50800" dist="50800" dir="5400000" algn="ctr" rotWithShape="0">
              <a:schemeClr val="tx1">
                <a:lumMod val="95000"/>
                <a:lumOff val="5000"/>
              </a:scheme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5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Спасибо</a:t>
            </a:r>
            <a:br>
              <a:rPr lang="ru-RU" sz="5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400" dirty="0">
                <a:solidFill>
                  <a:srgbClr val="FF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за внимание</a:t>
            </a:r>
            <a:r>
              <a:rPr lang="ru-RU" sz="5400" dirty="0">
                <a:solidFill>
                  <a:srgbClr val="FF0000"/>
                </a:solidFill>
              </a:rPr>
              <a:t>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77600" y="5530362"/>
            <a:ext cx="914400" cy="1190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44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180967C-98DA-B341-B190-45990DD7FF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B5761015-71A8-434D-A45F-33D2EF1CF4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1580827"/>
            <a:ext cx="5052447" cy="3807348"/>
          </a:xfrm>
        </p:spPr>
        <p:txBody>
          <a:bodyPr anchor="ctr" anchorCtr="0"/>
          <a:lstStyle/>
          <a:p>
            <a:pPr lvl="0" algn="ctr">
              <a:lnSpc>
                <a:spcPct val="100000"/>
              </a:lnSpc>
              <a:spcBef>
                <a:spcPct val="20000"/>
              </a:spcBef>
            </a:pPr>
            <a:r>
              <a:rPr lang="ru-RU" sz="2400" dirty="0"/>
              <a:t>Порядок предоставления отчетности</a:t>
            </a:r>
            <a:br>
              <a:rPr lang="ru-RU" sz="2400" dirty="0"/>
            </a:br>
            <a:r>
              <a:rPr lang="ru-RU" sz="2400" dirty="0"/>
              <a:t>нормативная база, </a:t>
            </a:r>
            <a:br>
              <a:rPr lang="ru-RU" sz="2400" dirty="0"/>
            </a:br>
            <a:r>
              <a:rPr lang="ru-RU" sz="2400" dirty="0"/>
              <a:t>перечень форм, способы сдачи. Ответственность </a:t>
            </a:r>
            <a:br>
              <a:rPr lang="ru-RU" sz="2400" dirty="0"/>
            </a:br>
            <a:r>
              <a:rPr lang="ru-RU" sz="2400" dirty="0"/>
              <a:t>за непредоставление </a:t>
            </a:r>
            <a:br>
              <a:rPr lang="ru-RU" sz="2400" dirty="0"/>
            </a:br>
            <a:r>
              <a:rPr lang="ru-RU" sz="2400" dirty="0"/>
              <a:t>статистической отчетности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B3942C-AF2A-9941-973B-2F7A0748C5C5}"/>
              </a:ext>
            </a:extLst>
          </p:cNvPr>
          <p:cNvSpPr txBox="1"/>
          <p:nvPr/>
        </p:nvSpPr>
        <p:spPr>
          <a:xfrm>
            <a:off x="5728996" y="1408922"/>
            <a:ext cx="75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0254615-4211-1E48-AC2F-83E3F0881460}"/>
              </a:ext>
            </a:extLst>
          </p:cNvPr>
          <p:cNvSpPr/>
          <p:nvPr/>
        </p:nvSpPr>
        <p:spPr>
          <a:xfrm>
            <a:off x="6571822" y="1672532"/>
            <a:ext cx="50467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pc="-2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03790CB-191E-BB5E-C927-7BAA08E6FF27}"/>
              </a:ext>
            </a:extLst>
          </p:cNvPr>
          <p:cNvSpPr/>
          <p:nvPr/>
        </p:nvSpPr>
        <p:spPr>
          <a:xfrm>
            <a:off x="6443999" y="1440000"/>
            <a:ext cx="532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">
              <a:lnSpc>
                <a:spcPct val="100000"/>
              </a:lnSpc>
              <a:spcBef>
                <a:spcPts val="1335"/>
              </a:spcBef>
            </a:pPr>
            <a:r>
              <a:rPr lang="ru-RU" sz="1900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Порядок предоставления отчетности</a:t>
            </a:r>
            <a:br>
              <a:rPr lang="ru-RU" spc="-1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ru-RU" sz="17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нормативная база, перечень форм, способы сдачи</a:t>
            </a:r>
            <a:endParaRPr lang="ru-RU" sz="17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00BA9A-B172-F042-CDA6-1B0BE160BEB3}"/>
              </a:ext>
            </a:extLst>
          </p:cNvPr>
          <p:cNvSpPr txBox="1"/>
          <p:nvPr/>
        </p:nvSpPr>
        <p:spPr>
          <a:xfrm>
            <a:off x="6571822" y="2603241"/>
            <a:ext cx="504674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за непредоставление </a:t>
            </a:r>
            <a:b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статистической</a:t>
            </a:r>
            <a:r>
              <a:rPr lang="ru-RU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отчетности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986F5-8960-56A0-9C9E-2DB1FDD23C9D}"/>
              </a:ext>
            </a:extLst>
          </p:cNvPr>
          <p:cNvSpPr txBox="1"/>
          <p:nvPr/>
        </p:nvSpPr>
        <p:spPr>
          <a:xfrm>
            <a:off x="5806712" y="2603565"/>
            <a:ext cx="750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12964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C4091FC-C496-43E3-ABBC-43D51E6C8D0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8FE8B42B-30F9-47FF-8D1A-8852272A846B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7">
              <a:extLst>
                <a:ext uri="{FF2B5EF4-FFF2-40B4-BE49-F238E27FC236}">
                  <a16:creationId xmlns:a16="http://schemas.microsoft.com/office/drawing/2014/main" id="{DD6BD800-010C-4BCF-8935-9FFB6FC0C44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FF68390-7207-FB80-5EA5-AC8F436755CC}"/>
              </a:ext>
            </a:extLst>
          </p:cNvPr>
          <p:cNvGrpSpPr/>
          <p:nvPr/>
        </p:nvGrpSpPr>
        <p:grpSpPr>
          <a:xfrm>
            <a:off x="1979999" y="183502"/>
            <a:ext cx="9828000" cy="121945"/>
            <a:chOff x="2114519" y="183502"/>
            <a:chExt cx="9712213" cy="121945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2B3D46F8-8940-890A-B02E-C37389F8FB2E}"/>
                </a:ext>
              </a:extLst>
            </p:cNvPr>
            <p:cNvSpPr/>
            <p:nvPr/>
          </p:nvSpPr>
          <p:spPr>
            <a:xfrm>
              <a:off x="2114519" y="237391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39BDE252-6DF3-E3E2-C4F8-8751502CDD5D}"/>
                </a:ext>
              </a:extLst>
            </p:cNvPr>
            <p:cNvSpPr/>
            <p:nvPr/>
          </p:nvSpPr>
          <p:spPr>
            <a:xfrm flipV="1">
              <a:off x="3330732" y="183502"/>
              <a:ext cx="84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5B27B412-CD77-FD12-0825-3CD3D4B090B5}"/>
                </a:ext>
              </a:extLst>
            </p:cNvPr>
            <p:cNvGrpSpPr/>
            <p:nvPr/>
          </p:nvGrpSpPr>
          <p:grpSpPr>
            <a:xfrm>
              <a:off x="3114295" y="185257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B1BA9C13-0136-C825-18EB-5669AC4E6EA1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:a16="http://schemas.microsoft.com/office/drawing/2014/main" id="{25418E3F-1028-2CFB-75DA-2E63E0D3BE8A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4" name="Rectangle 10">
            <a:extLst>
              <a:ext uri="{FF2B5EF4-FFF2-40B4-BE49-F238E27FC236}">
                <a16:creationId xmlns:a16="http://schemas.microsoft.com/office/drawing/2014/main" id="{28543DFE-F3FE-FF46-6817-687CF467A8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712418"/>
            <a:ext cx="741851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ru-RU" sz="24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Порядок предоставления отчетности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14BD1A3-9088-3C6C-3C04-C14140BEA0B4}"/>
              </a:ext>
            </a:extLst>
          </p:cNvPr>
          <p:cNvSpPr/>
          <p:nvPr/>
        </p:nvSpPr>
        <p:spPr bwMode="auto">
          <a:xfrm>
            <a:off x="622967" y="3204000"/>
            <a:ext cx="10584000" cy="136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Порядок предоставления статистических данных определяется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Постановлением Правительства Российской Федерации от 18.08.2008 № 620 </a:t>
            </a:r>
            <a:endParaRPr lang="en-US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«Об условиях предоставления в обязательном порядке статистических данных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и административных данных субъектам официального статистического учета».</a:t>
            </a:r>
            <a:endParaRPr lang="ru-RU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98D75A4-1DE5-F102-2975-0F79DFDA496D}"/>
              </a:ext>
            </a:extLst>
          </p:cNvPr>
          <p:cNvSpPr/>
          <p:nvPr/>
        </p:nvSpPr>
        <p:spPr bwMode="auto">
          <a:xfrm>
            <a:off x="1221476" y="4790115"/>
            <a:ext cx="9749048" cy="1337699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Росстат, в соответствии с п.4  указанного Постановления, размещает на официальном сайте в информационно-телекоммуникационной сети Интернет перечни респондентов,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отношении которых проводится федеральное статистическое наблюдение,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 указанием индексов и наименований форм, подлежащих предоставлению,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сроков сдачи форм.</a:t>
            </a:r>
            <a:endParaRPr lang="ru-RU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9" name="Picture 3" descr="C:\Users\p23_KulakovaES\Desktop\Аналитич обзор\картинки\Без названия (2).jpg">
            <a:extLst>
              <a:ext uri="{FF2B5EF4-FFF2-40B4-BE49-F238E27FC236}">
                <a16:creationId xmlns:a16="http://schemas.microsoft.com/office/drawing/2014/main" id="{0735A5E5-7E53-9A20-A181-A3BE461F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4703548"/>
            <a:ext cx="8255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B3F520A-4EB2-4930-2AAB-9B588568901C}"/>
              </a:ext>
            </a:extLst>
          </p:cNvPr>
          <p:cNvSpPr txBox="1"/>
          <p:nvPr/>
        </p:nvSpPr>
        <p:spPr>
          <a:xfrm>
            <a:off x="245300" y="658596"/>
            <a:ext cx="7553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ru-RU" sz="4000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20CF5C0-DE72-FAF0-2B23-0DEE46DE7DAD}"/>
              </a:ext>
            </a:extLst>
          </p:cNvPr>
          <p:cNvSpPr/>
          <p:nvPr/>
        </p:nvSpPr>
        <p:spPr bwMode="auto">
          <a:xfrm>
            <a:off x="720000" y="1404000"/>
            <a:ext cx="10584000" cy="1584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bg1"/>
                </a:solidFill>
              </a:rPr>
              <a:t>В соответствии с Федеральным законом от 29.11.2007 №</a:t>
            </a:r>
            <a:r>
              <a:rPr lang="ru-RU" dirty="0"/>
              <a:t> 282-ФЗ «Об официальном статистическом учете и системе государственной статистики в Российской Федерации» - респонденты обязаны безвозмездно предоставлять субъектам официального статистического учета первичные статистические данные и административные данные, необходимые</a:t>
            </a:r>
            <a:br>
              <a:rPr lang="ru-RU" dirty="0"/>
            </a:br>
            <a:r>
              <a:rPr lang="ru-RU" dirty="0"/>
              <a:t>для формирования официальной статистической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295733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C4091FC-C496-43E3-ABBC-43D51E6C8D0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8FE8B42B-30F9-47FF-8D1A-8852272A846B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7">
              <a:extLst>
                <a:ext uri="{FF2B5EF4-FFF2-40B4-BE49-F238E27FC236}">
                  <a16:creationId xmlns:a16="http://schemas.microsoft.com/office/drawing/2014/main" id="{DD6BD800-010C-4BCF-8935-9FFB6FC0C44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FF68390-7207-FB80-5EA5-AC8F436755CC}"/>
              </a:ext>
            </a:extLst>
          </p:cNvPr>
          <p:cNvGrpSpPr/>
          <p:nvPr/>
        </p:nvGrpSpPr>
        <p:grpSpPr>
          <a:xfrm>
            <a:off x="1979999" y="183502"/>
            <a:ext cx="9828000" cy="121945"/>
            <a:chOff x="2114519" y="183502"/>
            <a:chExt cx="9712213" cy="121945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2B3D46F8-8940-890A-B02E-C37389F8FB2E}"/>
                </a:ext>
              </a:extLst>
            </p:cNvPr>
            <p:cNvSpPr/>
            <p:nvPr/>
          </p:nvSpPr>
          <p:spPr>
            <a:xfrm>
              <a:off x="2114519" y="237391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39BDE252-6DF3-E3E2-C4F8-8751502CDD5D}"/>
                </a:ext>
              </a:extLst>
            </p:cNvPr>
            <p:cNvSpPr/>
            <p:nvPr/>
          </p:nvSpPr>
          <p:spPr>
            <a:xfrm flipV="1">
              <a:off x="3330732" y="183502"/>
              <a:ext cx="84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5B27B412-CD77-FD12-0825-3CD3D4B090B5}"/>
                </a:ext>
              </a:extLst>
            </p:cNvPr>
            <p:cNvGrpSpPr/>
            <p:nvPr/>
          </p:nvGrpSpPr>
          <p:grpSpPr>
            <a:xfrm>
              <a:off x="3114295" y="185257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B1BA9C13-0136-C825-18EB-5669AC4E6EA1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:a16="http://schemas.microsoft.com/office/drawing/2014/main" id="{25418E3F-1028-2CFB-75DA-2E63E0D3BE8A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2" name="Текст 2">
            <a:extLst>
              <a:ext uri="{FF2B5EF4-FFF2-40B4-BE49-F238E27FC236}">
                <a16:creationId xmlns:a16="http://schemas.microsoft.com/office/drawing/2014/main" id="{F425BDD3-64AA-F80A-DC80-89FD7562C335}"/>
              </a:ext>
            </a:extLst>
          </p:cNvPr>
          <p:cNvSpPr txBox="1">
            <a:spLocks/>
          </p:cNvSpPr>
          <p:nvPr/>
        </p:nvSpPr>
        <p:spPr>
          <a:xfrm>
            <a:off x="2211388" y="287338"/>
            <a:ext cx="8322500" cy="523875"/>
          </a:xfrm>
          <a:prstGeom prst="rect">
            <a:avLst/>
          </a:prstGeom>
        </p:spPr>
        <p:txBody>
          <a:bodyPr/>
          <a:lstStyle/>
          <a:p>
            <a:pPr marL="228600" indent="-228600" algn="ctr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/>
              </a:rPr>
              <a:t>Как узнать, по каким формам нужно отчитаться?</a:t>
            </a:r>
            <a:b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Arial"/>
              </a:rPr>
            </a:br>
            <a:endParaRPr lang="ru-RU" sz="2400" dirty="0">
              <a:latin typeface="+mn-lt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763F8FF-8D49-1B7A-0B9C-AB8A857CD7BD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96" y="744539"/>
            <a:ext cx="6624000" cy="261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EF0992-2911-8721-5595-B25BD0D953B4}"/>
              </a:ext>
            </a:extLst>
          </p:cNvPr>
          <p:cNvSpPr/>
          <p:nvPr/>
        </p:nvSpPr>
        <p:spPr bwMode="auto">
          <a:xfrm>
            <a:off x="7072890" y="744539"/>
            <a:ext cx="4478408" cy="5753099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  <a:t>Для получения перечня форм федерального статистического наблюдения, подлежащих представлению вашей организацией в Росстат, необходимо обратиться </a:t>
            </a:r>
            <a:b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  <a:t>к информационно-поисковой системе Росстата: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  <a:t> на сайте Росстата </a:t>
            </a:r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https://rosstat.gov.ru</a:t>
            </a:r>
            <a: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b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  <a:t>в разделе «Респондентам»- «Индивидуальный перечень форм </a:t>
            </a:r>
            <a:b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  <a:t>по ИНН / ОГРН(ОГРНИП) / ОКПО»;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  <a:t> на сайте </a:t>
            </a:r>
            <a:r>
              <a:rPr lang="ru-RU" sz="1700" dirty="0" err="1">
                <a:solidFill>
                  <a:schemeClr val="bg1"/>
                </a:solidFill>
                <a:cs typeface="Arial" panose="020B0604020202020204" pitchFamily="34" charset="0"/>
              </a:rPr>
              <a:t>Краснодарстата</a:t>
            </a:r>
            <a: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17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https://</a:t>
            </a:r>
            <a: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  <a:t>23</a:t>
            </a:r>
            <a:r>
              <a:rPr lang="en-US" sz="1700" dirty="0">
                <a:solidFill>
                  <a:schemeClr val="bg1"/>
                </a:solidFill>
                <a:cs typeface="Arial" panose="020B0604020202020204" pitchFamily="34" charset="0"/>
              </a:rPr>
              <a:t>@ rosstat.gov.ru </a:t>
            </a:r>
            <a:endParaRPr lang="ru-RU" sz="17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  <a:t>«Поиск форм по ОКПО (ИНН)»;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7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  <a:t> или непосредственно на сайте Системы Веб-сбора Росстата по адресу: </a:t>
            </a:r>
            <a:r>
              <a:rPr lang="ru-RU" sz="1600" u="sng" dirty="0"/>
              <a:t>http://websbor.gks.ru</a:t>
            </a:r>
            <a:r>
              <a:rPr lang="ru-RU" sz="17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  <a:endParaRPr lang="ru-RU" sz="1700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92FCF01-9FF4-19C7-C01A-4EE5A49DF3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02" y="3363491"/>
            <a:ext cx="6271379" cy="3357316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1BF05942-9202-A97E-8BDC-4B6D5534C74F}"/>
              </a:ext>
            </a:extLst>
          </p:cNvPr>
          <p:cNvSpPr/>
          <p:nvPr/>
        </p:nvSpPr>
        <p:spPr>
          <a:xfrm>
            <a:off x="3890865" y="4345577"/>
            <a:ext cx="1147666" cy="62701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961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Текст 11">
            <a:extLst>
              <a:ext uri="{FF2B5EF4-FFF2-40B4-BE49-F238E27FC236}">
                <a16:creationId xmlns:a16="http://schemas.microsoft.com/office/drawing/2014/main" id="{3614E693-49C4-67E2-3F67-C4BD1F529B3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292220" y="536137"/>
            <a:ext cx="4007218" cy="9368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altLang="ru-RU" dirty="0"/>
              <a:t>Система сбора отчетности Росстата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C4091FC-C496-43E3-ABBC-43D51E6C8D0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8FE8B42B-30F9-47FF-8D1A-8852272A846B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7">
              <a:extLst>
                <a:ext uri="{FF2B5EF4-FFF2-40B4-BE49-F238E27FC236}">
                  <a16:creationId xmlns:a16="http://schemas.microsoft.com/office/drawing/2014/main" id="{DD6BD800-010C-4BCF-8935-9FFB6FC0C44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FF68390-7207-FB80-5EA5-AC8F436755CC}"/>
              </a:ext>
            </a:extLst>
          </p:cNvPr>
          <p:cNvGrpSpPr/>
          <p:nvPr/>
        </p:nvGrpSpPr>
        <p:grpSpPr>
          <a:xfrm>
            <a:off x="1979999" y="183502"/>
            <a:ext cx="9828000" cy="121945"/>
            <a:chOff x="2114519" y="183502"/>
            <a:chExt cx="9712213" cy="121945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2B3D46F8-8940-890A-B02E-C37389F8FB2E}"/>
                </a:ext>
              </a:extLst>
            </p:cNvPr>
            <p:cNvSpPr/>
            <p:nvPr/>
          </p:nvSpPr>
          <p:spPr>
            <a:xfrm>
              <a:off x="2114519" y="237391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39BDE252-6DF3-E3E2-C4F8-8751502CDD5D}"/>
                </a:ext>
              </a:extLst>
            </p:cNvPr>
            <p:cNvSpPr/>
            <p:nvPr/>
          </p:nvSpPr>
          <p:spPr>
            <a:xfrm flipV="1">
              <a:off x="3330732" y="183502"/>
              <a:ext cx="84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5B27B412-CD77-FD12-0825-3CD3D4B090B5}"/>
                </a:ext>
              </a:extLst>
            </p:cNvPr>
            <p:cNvGrpSpPr/>
            <p:nvPr/>
          </p:nvGrpSpPr>
          <p:grpSpPr>
            <a:xfrm>
              <a:off x="3114295" y="185257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B1BA9C13-0136-C825-18EB-5669AC4E6EA1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:a16="http://schemas.microsoft.com/office/drawing/2014/main" id="{25418E3F-1028-2CFB-75DA-2E63E0D3BE8A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14" name="Текст 3">
            <a:extLst>
              <a:ext uri="{FF2B5EF4-FFF2-40B4-BE49-F238E27FC236}">
                <a16:creationId xmlns:a16="http://schemas.microsoft.com/office/drawing/2014/main" id="{AC38B6D4-D726-8B6E-8C71-6F687F9DD9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000" y="1908000"/>
            <a:ext cx="4932000" cy="3276000"/>
          </a:xfrm>
        </p:spPr>
        <p:txBody>
          <a:bodyPr/>
          <a:lstStyle/>
          <a:p>
            <a:pPr algn="just">
              <a:buFont typeface="Arial" charset="0"/>
              <a:buNone/>
              <a:defRPr/>
            </a:pPr>
            <a:r>
              <a:rPr lang="ru-RU" sz="1450" dirty="0"/>
              <a:t>Актуальную информацию по перечням форм и сроках</a:t>
            </a:r>
            <a:r>
              <a:rPr lang="en-US" sz="1450" dirty="0"/>
              <a:t> </a:t>
            </a:r>
            <a:r>
              <a:rPr lang="ru-RU" sz="1450" dirty="0"/>
              <a:t>предоставления можно найти на официальном сайте Системы сбора отчетности - </a:t>
            </a:r>
            <a:r>
              <a:rPr lang="en-US" sz="1450" dirty="0"/>
              <a:t>websbor.gks.ru</a:t>
            </a:r>
            <a:r>
              <a:rPr lang="ru-RU" sz="1450" dirty="0"/>
              <a:t> :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en-US" sz="1450" dirty="0"/>
              <a:t>https://websbor.gks.ru/online/</a:t>
            </a:r>
            <a:r>
              <a:rPr lang="ru-RU" sz="1450" dirty="0"/>
              <a:t> Получить данные о кодах и формах;</a:t>
            </a:r>
          </a:p>
          <a:p>
            <a:pPr marL="342900" indent="-342900" algn="just">
              <a:buFont typeface="+mj-lt"/>
              <a:buAutoNum type="arabicPeriod"/>
              <a:defRPr/>
            </a:pPr>
            <a:r>
              <a:rPr lang="ru-RU" sz="1450" dirty="0"/>
              <a:t>Вводите ОКПО или ИНН организации и получаете перечь актуальных статистических форм с информацией о сроках, периодичностью и т.д.</a:t>
            </a:r>
          </a:p>
          <a:p>
            <a:pPr algn="just">
              <a:buFont typeface="Arial" charset="0"/>
              <a:buNone/>
              <a:defRPr/>
            </a:pPr>
            <a:r>
              <a:rPr lang="ru-RU" sz="1450" dirty="0"/>
              <a:t>Также через систему </a:t>
            </a:r>
            <a:r>
              <a:rPr lang="en-US" sz="1450" dirty="0"/>
              <a:t>Web-</a:t>
            </a:r>
            <a:r>
              <a:rPr lang="ru-RU" sz="1450" dirty="0"/>
              <a:t>сбора есть возможность отчитаться </a:t>
            </a:r>
            <a:r>
              <a:rPr lang="en-US" sz="1450" dirty="0"/>
              <a:t>On-line</a:t>
            </a:r>
            <a:r>
              <a:rPr lang="ru-RU" sz="1450" dirty="0"/>
              <a:t>. Полную инструкцию смотри: </a:t>
            </a:r>
          </a:p>
          <a:p>
            <a:pPr marL="285750" indent="-285750" algn="just">
              <a:buFont typeface="Wingdings" pitchFamily="2" charset="2"/>
              <a:buChar char="ü"/>
              <a:defRPr/>
            </a:pPr>
            <a:r>
              <a:rPr lang="en-US" sz="1450" dirty="0"/>
              <a:t>https://23@rosstat.gov.ru/</a:t>
            </a:r>
            <a:r>
              <a:rPr lang="ru-RU" sz="1450" dirty="0"/>
              <a:t>Респондентам/Статистическая отчетность в электроном виде/Система </a:t>
            </a:r>
            <a:r>
              <a:rPr lang="en-US" sz="1450" dirty="0"/>
              <a:t>Web-</a:t>
            </a:r>
            <a:r>
              <a:rPr lang="ru-RU" sz="1450" dirty="0"/>
              <a:t>сбора.</a:t>
            </a:r>
          </a:p>
          <a:p>
            <a:pPr algn="just">
              <a:buFont typeface="Arial" charset="0"/>
              <a:buNone/>
              <a:defRPr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16E874-454C-CFEC-429F-DE84457B6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313" y="914400"/>
            <a:ext cx="6775685" cy="4571023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DA6B285C-3B16-1DDB-B5EA-2343E264EB29}"/>
              </a:ext>
            </a:extLst>
          </p:cNvPr>
          <p:cNvSpPr/>
          <p:nvPr/>
        </p:nvSpPr>
        <p:spPr>
          <a:xfrm>
            <a:off x="5364000" y="700199"/>
            <a:ext cx="1068936" cy="672378"/>
          </a:xfrm>
          <a:prstGeom prst="ellipse">
            <a:avLst/>
          </a:prstGeom>
          <a:noFill/>
          <a:ln w="34925">
            <a:solidFill>
              <a:srgbClr val="FF0000">
                <a:alpha val="87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695AA6B9-AB24-7D83-1F01-738410D42077}"/>
              </a:ext>
            </a:extLst>
          </p:cNvPr>
          <p:cNvSpPr/>
          <p:nvPr/>
        </p:nvSpPr>
        <p:spPr>
          <a:xfrm>
            <a:off x="6260841" y="3638938"/>
            <a:ext cx="1530219" cy="78377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6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6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C4091FC-C496-43E3-ABBC-43D51E6C8D0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8FE8B42B-30F9-47FF-8D1A-8852272A846B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7">
              <a:extLst>
                <a:ext uri="{FF2B5EF4-FFF2-40B4-BE49-F238E27FC236}">
                  <a16:creationId xmlns:a16="http://schemas.microsoft.com/office/drawing/2014/main" id="{DD6BD800-010C-4BCF-8935-9FFB6FC0C44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FF68390-7207-FB80-5EA5-AC8F436755CC}"/>
              </a:ext>
            </a:extLst>
          </p:cNvPr>
          <p:cNvGrpSpPr/>
          <p:nvPr/>
        </p:nvGrpSpPr>
        <p:grpSpPr>
          <a:xfrm>
            <a:off x="1979999" y="183502"/>
            <a:ext cx="9828000" cy="121945"/>
            <a:chOff x="2114519" y="183502"/>
            <a:chExt cx="9712213" cy="121945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2B3D46F8-8940-890A-B02E-C37389F8FB2E}"/>
                </a:ext>
              </a:extLst>
            </p:cNvPr>
            <p:cNvSpPr/>
            <p:nvPr/>
          </p:nvSpPr>
          <p:spPr>
            <a:xfrm>
              <a:off x="2114519" y="237391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39BDE252-6DF3-E3E2-C4F8-8751502CDD5D}"/>
                </a:ext>
              </a:extLst>
            </p:cNvPr>
            <p:cNvSpPr/>
            <p:nvPr/>
          </p:nvSpPr>
          <p:spPr>
            <a:xfrm flipV="1">
              <a:off x="3330732" y="183502"/>
              <a:ext cx="84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5B27B412-CD77-FD12-0825-3CD3D4B090B5}"/>
                </a:ext>
              </a:extLst>
            </p:cNvPr>
            <p:cNvGrpSpPr/>
            <p:nvPr/>
          </p:nvGrpSpPr>
          <p:grpSpPr>
            <a:xfrm>
              <a:off x="3114295" y="185257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B1BA9C13-0136-C825-18EB-5669AC4E6EA1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:a16="http://schemas.microsoft.com/office/drawing/2014/main" id="{25418E3F-1028-2CFB-75DA-2E63E0D3BE8A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7CD48C-4A88-A9B7-E7E8-6BB293B98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00" y="578497"/>
            <a:ext cx="6888859" cy="614230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DFB13318-AA71-03C4-9468-3A5007BD86E3}"/>
              </a:ext>
            </a:extLst>
          </p:cNvPr>
          <p:cNvSpPr/>
          <p:nvPr/>
        </p:nvSpPr>
        <p:spPr>
          <a:xfrm>
            <a:off x="830425" y="578497"/>
            <a:ext cx="998375" cy="5505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338621-BCA9-191E-E8D9-310861C5D169}"/>
              </a:ext>
            </a:extLst>
          </p:cNvPr>
          <p:cNvSpPr/>
          <p:nvPr/>
        </p:nvSpPr>
        <p:spPr>
          <a:xfrm>
            <a:off x="615821" y="2878494"/>
            <a:ext cx="1455576" cy="5505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F6E65F8A-BA17-5AEB-84B0-520E9561C371}"/>
              </a:ext>
            </a:extLst>
          </p:cNvPr>
          <p:cNvSpPr/>
          <p:nvPr/>
        </p:nvSpPr>
        <p:spPr>
          <a:xfrm>
            <a:off x="615819" y="3592286"/>
            <a:ext cx="1364179" cy="42592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EC71CD6F-7136-BB41-E5B7-CE0B176A6DDF}"/>
              </a:ext>
            </a:extLst>
          </p:cNvPr>
          <p:cNvCxnSpPr>
            <a:cxnSpLocks/>
          </p:cNvCxnSpPr>
          <p:nvPr/>
        </p:nvCxnSpPr>
        <p:spPr>
          <a:xfrm>
            <a:off x="503853" y="4264090"/>
            <a:ext cx="261257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9768770-1896-6BD1-7977-6DCEC0911231}"/>
              </a:ext>
            </a:extLst>
          </p:cNvPr>
          <p:cNvCxnSpPr>
            <a:cxnSpLocks/>
          </p:cNvCxnSpPr>
          <p:nvPr/>
        </p:nvCxnSpPr>
        <p:spPr>
          <a:xfrm>
            <a:off x="503853" y="6198724"/>
            <a:ext cx="261257" cy="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7D79D01-2D3D-9023-A34A-27EACF3BD2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5064" y="445632"/>
            <a:ext cx="6366127" cy="6275174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EDDDE5A8-B969-1D41-8832-AFCDA5E49F24}"/>
              </a:ext>
            </a:extLst>
          </p:cNvPr>
          <p:cNvSpPr/>
          <p:nvPr/>
        </p:nvSpPr>
        <p:spPr>
          <a:xfrm>
            <a:off x="5665065" y="445632"/>
            <a:ext cx="1640804" cy="68337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83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7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C4091FC-C496-43E3-ABBC-43D51E6C8D0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8FE8B42B-30F9-47FF-8D1A-8852272A846B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7">
              <a:extLst>
                <a:ext uri="{FF2B5EF4-FFF2-40B4-BE49-F238E27FC236}">
                  <a16:creationId xmlns:a16="http://schemas.microsoft.com/office/drawing/2014/main" id="{DD6BD800-010C-4BCF-8935-9FFB6FC0C44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FF68390-7207-FB80-5EA5-AC8F436755CC}"/>
              </a:ext>
            </a:extLst>
          </p:cNvPr>
          <p:cNvGrpSpPr/>
          <p:nvPr/>
        </p:nvGrpSpPr>
        <p:grpSpPr>
          <a:xfrm>
            <a:off x="1979999" y="183502"/>
            <a:ext cx="9828000" cy="121945"/>
            <a:chOff x="2114519" y="183502"/>
            <a:chExt cx="9712213" cy="121945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2B3D46F8-8940-890A-B02E-C37389F8FB2E}"/>
                </a:ext>
              </a:extLst>
            </p:cNvPr>
            <p:cNvSpPr/>
            <p:nvPr/>
          </p:nvSpPr>
          <p:spPr>
            <a:xfrm>
              <a:off x="2114519" y="237391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39BDE252-6DF3-E3E2-C4F8-8751502CDD5D}"/>
                </a:ext>
              </a:extLst>
            </p:cNvPr>
            <p:cNvSpPr/>
            <p:nvPr/>
          </p:nvSpPr>
          <p:spPr>
            <a:xfrm flipV="1">
              <a:off x="3330732" y="183502"/>
              <a:ext cx="84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5B27B412-CD77-FD12-0825-3CD3D4B090B5}"/>
                </a:ext>
              </a:extLst>
            </p:cNvPr>
            <p:cNvGrpSpPr/>
            <p:nvPr/>
          </p:nvGrpSpPr>
          <p:grpSpPr>
            <a:xfrm>
              <a:off x="3114295" y="185257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B1BA9C13-0136-C825-18EB-5669AC4E6EA1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:a16="http://schemas.microsoft.com/office/drawing/2014/main" id="{25418E3F-1028-2CFB-75DA-2E63E0D3BE8A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6E55C36-C682-D4F4-8A2A-A7621AD1E9C9}"/>
              </a:ext>
            </a:extLst>
          </p:cNvPr>
          <p:cNvSpPr/>
          <p:nvPr/>
        </p:nvSpPr>
        <p:spPr bwMode="auto">
          <a:xfrm>
            <a:off x="8892000" y="756000"/>
            <a:ext cx="3132000" cy="4680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bg1"/>
                </a:solidFill>
                <a:cs typeface="Arial" panose="020B0604020202020204" pitchFamily="34" charset="0"/>
              </a:rPr>
              <a:t>На сайте Росстата </a:t>
            </a:r>
            <a:r>
              <a:rPr lang="en-US" sz="1500" dirty="0">
                <a:solidFill>
                  <a:schemeClr val="bg1"/>
                </a:solidFill>
                <a:cs typeface="Arial" panose="020B0604020202020204" pitchFamily="34" charset="0"/>
              </a:rPr>
              <a:t>https://rosstat.gov.ru</a:t>
            </a:r>
            <a:r>
              <a:rPr lang="ru-RU" sz="1500" dirty="0">
                <a:solidFill>
                  <a:schemeClr val="bg1"/>
                </a:solidFill>
                <a:cs typeface="Arial" panose="020B0604020202020204" pitchFamily="34" charset="0"/>
              </a:rPr>
              <a:t> в разделе «Респондентам» - «Формы федерального статистического наблюдения» - «Альбом форм федерального статистического наблюдения» размещены: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5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  <a:defRPr/>
            </a:pPr>
            <a:r>
              <a:rPr lang="ru-RU" sz="1500" dirty="0"/>
              <a:t> приказ об утверждении формы;</a:t>
            </a:r>
          </a:p>
          <a:p>
            <a:pPr>
              <a:buFontTx/>
              <a:buChar char="-"/>
              <a:defRPr/>
            </a:pPr>
            <a:r>
              <a:rPr lang="ru-RU" sz="1500" dirty="0"/>
              <a:t> бланк формы;</a:t>
            </a:r>
          </a:p>
          <a:p>
            <a:pPr>
              <a:buFontTx/>
              <a:buChar char="-"/>
              <a:defRPr/>
            </a:pPr>
            <a:r>
              <a:rPr lang="ru-RU" sz="1500" dirty="0"/>
              <a:t> актуальный </a:t>
            </a:r>
            <a:r>
              <a:rPr lang="en-US" sz="1500" dirty="0"/>
              <a:t>xml</a:t>
            </a:r>
            <a:r>
              <a:rPr lang="ru-RU" sz="1500" dirty="0"/>
              <a:t>-шаблон;</a:t>
            </a:r>
          </a:p>
          <a:p>
            <a:pPr>
              <a:defRPr/>
            </a:pPr>
            <a:endParaRPr lang="ru-RU" sz="1500" dirty="0"/>
          </a:p>
          <a:p>
            <a:pPr>
              <a:defRPr/>
            </a:pPr>
            <a:r>
              <a:rPr lang="ru-RU" sz="1500" dirty="0"/>
              <a:t>а также указаны периодичность формы, срок предоставления.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5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29A4DD-1C07-7DF5-F49E-77EB21286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537" y="569167"/>
            <a:ext cx="8005665" cy="5249411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10526BF-3B0A-223D-A902-523676E41E14}"/>
              </a:ext>
            </a:extLst>
          </p:cNvPr>
          <p:cNvCxnSpPr>
            <a:cxnSpLocks/>
          </p:cNvCxnSpPr>
          <p:nvPr/>
        </p:nvCxnSpPr>
        <p:spPr>
          <a:xfrm>
            <a:off x="1800808" y="447869"/>
            <a:ext cx="0" cy="59155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B4622ACA-2FA6-E79F-7D22-0BA6F11790A6}"/>
              </a:ext>
            </a:extLst>
          </p:cNvPr>
          <p:cNvSpPr/>
          <p:nvPr/>
        </p:nvSpPr>
        <p:spPr>
          <a:xfrm>
            <a:off x="2911151" y="1399591"/>
            <a:ext cx="1278293" cy="6251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1CE43842-15D0-79A3-8799-14AFACC50797}"/>
              </a:ext>
            </a:extLst>
          </p:cNvPr>
          <p:cNvCxnSpPr>
            <a:cxnSpLocks/>
          </p:cNvCxnSpPr>
          <p:nvPr/>
        </p:nvCxnSpPr>
        <p:spPr>
          <a:xfrm>
            <a:off x="4450702" y="3193872"/>
            <a:ext cx="0" cy="48238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>
            <a:extLst>
              <a:ext uri="{FF2B5EF4-FFF2-40B4-BE49-F238E27FC236}">
                <a16:creationId xmlns:a16="http://schemas.microsoft.com/office/drawing/2014/main" id="{71EBA5CB-B512-9DC3-1749-CACDBCD08E55}"/>
              </a:ext>
            </a:extLst>
          </p:cNvPr>
          <p:cNvSpPr/>
          <p:nvPr/>
        </p:nvSpPr>
        <p:spPr>
          <a:xfrm>
            <a:off x="3064264" y="4009340"/>
            <a:ext cx="2711385" cy="64010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2795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8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C4091FC-C496-43E3-ABBC-43D51E6C8D0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8FE8B42B-30F9-47FF-8D1A-8852272A846B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7">
              <a:extLst>
                <a:ext uri="{FF2B5EF4-FFF2-40B4-BE49-F238E27FC236}">
                  <a16:creationId xmlns:a16="http://schemas.microsoft.com/office/drawing/2014/main" id="{DD6BD800-010C-4BCF-8935-9FFB6FC0C44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FF68390-7207-FB80-5EA5-AC8F436755CC}"/>
              </a:ext>
            </a:extLst>
          </p:cNvPr>
          <p:cNvGrpSpPr/>
          <p:nvPr/>
        </p:nvGrpSpPr>
        <p:grpSpPr>
          <a:xfrm>
            <a:off x="1979999" y="183502"/>
            <a:ext cx="9828000" cy="121945"/>
            <a:chOff x="2114519" y="183502"/>
            <a:chExt cx="9712213" cy="121945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2B3D46F8-8940-890A-B02E-C37389F8FB2E}"/>
                </a:ext>
              </a:extLst>
            </p:cNvPr>
            <p:cNvSpPr/>
            <p:nvPr/>
          </p:nvSpPr>
          <p:spPr>
            <a:xfrm>
              <a:off x="2114519" y="237391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39BDE252-6DF3-E3E2-C4F8-8751502CDD5D}"/>
                </a:ext>
              </a:extLst>
            </p:cNvPr>
            <p:cNvSpPr/>
            <p:nvPr/>
          </p:nvSpPr>
          <p:spPr>
            <a:xfrm flipV="1">
              <a:off x="3330732" y="183502"/>
              <a:ext cx="84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5B27B412-CD77-FD12-0825-3CD3D4B090B5}"/>
                </a:ext>
              </a:extLst>
            </p:cNvPr>
            <p:cNvGrpSpPr/>
            <p:nvPr/>
          </p:nvGrpSpPr>
          <p:grpSpPr>
            <a:xfrm>
              <a:off x="3114295" y="185257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B1BA9C13-0136-C825-18EB-5669AC4E6EA1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:a16="http://schemas.microsoft.com/office/drawing/2014/main" id="{25418E3F-1028-2CFB-75DA-2E63E0D3BE8A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grpSp>
        <p:nvGrpSpPr>
          <p:cNvPr id="4" name="Группа 75">
            <a:extLst>
              <a:ext uri="{FF2B5EF4-FFF2-40B4-BE49-F238E27FC236}">
                <a16:creationId xmlns:a16="http://schemas.microsoft.com/office/drawing/2014/main" id="{7B130C50-DD8C-5B36-1FDB-377CCED7A951}"/>
              </a:ext>
            </a:extLst>
          </p:cNvPr>
          <p:cNvGrpSpPr>
            <a:grpSpLocks/>
          </p:cNvGrpSpPr>
          <p:nvPr/>
        </p:nvGrpSpPr>
        <p:grpSpPr bwMode="auto">
          <a:xfrm>
            <a:off x="1079500" y="468000"/>
            <a:ext cx="10313178" cy="3432341"/>
            <a:chOff x="1188720" y="3915476"/>
            <a:chExt cx="10688892" cy="1375291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8687F3F-2770-875E-7C72-EFC5F7C2BFCB}"/>
                </a:ext>
              </a:extLst>
            </p:cNvPr>
            <p:cNvSpPr/>
            <p:nvPr/>
          </p:nvSpPr>
          <p:spPr>
            <a:xfrm>
              <a:off x="1337310" y="3915476"/>
              <a:ext cx="10540302" cy="1375291"/>
            </a:xfrm>
            <a:prstGeom prst="rect">
              <a:avLst/>
            </a:prstGeom>
            <a:gradFill>
              <a:gsLst>
                <a:gs pos="40000">
                  <a:schemeClr val="accent1">
                    <a:lumMod val="50000"/>
                    <a:alpha val="85000"/>
                  </a:schemeClr>
                </a:gs>
                <a:gs pos="50000">
                  <a:schemeClr val="accent1">
                    <a:lumMod val="75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A79A9109-0290-6739-AEF6-904401EC96EB}"/>
                </a:ext>
              </a:extLst>
            </p:cNvPr>
            <p:cNvSpPr/>
            <p:nvPr/>
          </p:nvSpPr>
          <p:spPr>
            <a:xfrm>
              <a:off x="1188720" y="3915476"/>
              <a:ext cx="2794235" cy="390872"/>
            </a:xfrm>
            <a:prstGeom prst="rect">
              <a:avLst/>
            </a:prstGeom>
            <a:solidFill>
              <a:srgbClr val="FFC3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b="1" dirty="0">
                  <a:solidFill>
                    <a:schemeClr val="accent1">
                      <a:lumMod val="75000"/>
                    </a:schemeClr>
                  </a:solidFill>
                </a:rPr>
                <a:t>Обращаем внимание!!!</a:t>
              </a:r>
            </a:p>
          </p:txBody>
        </p:sp>
        <p:pic>
          <p:nvPicPr>
            <p:cNvPr id="17" name="Picture 4" descr="C:\Users\p23_KulakovaES\Desktop\Аналитич обзор\картинки\1760560.png">
              <a:extLst>
                <a:ext uri="{FF2B5EF4-FFF2-40B4-BE49-F238E27FC236}">
                  <a16:creationId xmlns:a16="http://schemas.microsoft.com/office/drawing/2014/main" id="{D9F39D89-BB64-DCA4-B792-EE071717EC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27754" y="4737684"/>
              <a:ext cx="991382" cy="432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EB4EFA9B-621F-016D-95D3-59D3A879D76B}"/>
                </a:ext>
              </a:extLst>
            </p:cNvPr>
            <p:cNvCxnSpPr>
              <a:cxnSpLocks/>
            </p:cNvCxnSpPr>
            <p:nvPr/>
          </p:nvCxnSpPr>
          <p:spPr>
            <a:xfrm>
              <a:off x="8386321" y="4723259"/>
              <a:ext cx="1455307" cy="46159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0FAD2805-EEE6-7C63-8505-ADCBBDAECA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86321" y="4723259"/>
              <a:ext cx="1444835" cy="46630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2">
            <a:extLst>
              <a:ext uri="{FF2B5EF4-FFF2-40B4-BE49-F238E27FC236}">
                <a16:creationId xmlns:a16="http://schemas.microsoft.com/office/drawing/2014/main" id="{5019D806-B1E3-7273-9933-0A602828A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5075" y="1656000"/>
            <a:ext cx="4897746" cy="212365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sz="1600" b="1" dirty="0">
                <a:solidFill>
                  <a:schemeClr val="bg1"/>
                </a:solidFill>
                <a:latin typeface="+mn-lt"/>
                <a:cs typeface="+mn-cs"/>
              </a:rPr>
              <a:t>С 01 января 2022 года </a:t>
            </a:r>
            <a:endParaRPr lang="ru-RU" sz="1450" b="1" dirty="0">
              <a:solidFill>
                <a:schemeClr val="bg1"/>
              </a:solidFill>
              <a:latin typeface="+mn-lt"/>
              <a:cs typeface="+mn-cs"/>
            </a:endParaRPr>
          </a:p>
          <a:p>
            <a:pPr algn="ctr" eaLnBrk="1" hangingPunct="1">
              <a:defRPr/>
            </a:pPr>
            <a:r>
              <a:rPr lang="ru-RU" altLang="ru-RU" sz="1600" b="1" u="sng" dirty="0">
                <a:solidFill>
                  <a:schemeClr val="bg1"/>
                </a:solidFill>
              </a:rPr>
              <a:t>все первичные статистические данные принимаются исключительно в форме</a:t>
            </a:r>
            <a:r>
              <a:rPr lang="en-US" altLang="ru-RU" sz="1600" b="1" u="sng" dirty="0">
                <a:solidFill>
                  <a:schemeClr val="bg1"/>
                </a:solidFill>
              </a:rPr>
              <a:t> </a:t>
            </a:r>
            <a:endParaRPr lang="ru-RU" altLang="ru-RU" sz="1600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endParaRPr lang="ru-RU" altLang="ru-RU" sz="1600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altLang="ru-RU" b="1" u="sng" dirty="0">
                <a:solidFill>
                  <a:schemeClr val="bg1"/>
                </a:solidFill>
              </a:rPr>
              <a:t>электронного документа</a:t>
            </a:r>
          </a:p>
          <a:p>
            <a:pPr algn="ctr" eaLnBrk="1" hangingPunct="1">
              <a:defRPr/>
            </a:pPr>
            <a:endParaRPr lang="ru-RU" altLang="ru-RU" b="1" u="sng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ru-RU" altLang="ru-RU" sz="1600" b="1" u="sng" dirty="0">
                <a:solidFill>
                  <a:schemeClr val="bg1"/>
                </a:solidFill>
              </a:rPr>
              <a:t>с использованием </a:t>
            </a:r>
          </a:p>
          <a:p>
            <a:pPr algn="ctr" eaLnBrk="1" hangingPunct="1">
              <a:defRPr/>
            </a:pPr>
            <a:r>
              <a:rPr lang="ru-RU" altLang="ru-RU" sz="1600" b="1" u="sng" dirty="0">
                <a:solidFill>
                  <a:schemeClr val="bg1"/>
                </a:solidFill>
              </a:rPr>
              <a:t>электронной подписи .</a:t>
            </a:r>
            <a:endParaRPr lang="ru-RU" altLang="ru-RU" sz="1600" b="1" dirty="0">
              <a:solidFill>
                <a:schemeClr val="bg1"/>
              </a:solidFill>
            </a:endParaRPr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4B2E067F-AD22-D9FF-F22A-9B9A2A8CF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612000"/>
            <a:ext cx="63480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bg1"/>
                </a:solidFill>
                <a:cs typeface="Times New Roman" panose="02020603050405020304" pitchFamily="18" charset="0"/>
              </a:rPr>
              <a:t>Федеральным законом РФ от 30.12.2020 № 500-ФЗ внесены изменения в порядок предоставления отчетности по формам федерального статистического наблюдения.</a:t>
            </a:r>
            <a:endParaRPr lang="ru-RU" altLang="ru-RU" b="1" dirty="0">
              <a:solidFill>
                <a:schemeClr val="bg1"/>
              </a:solidFill>
            </a:endParaRPr>
          </a:p>
        </p:txBody>
      </p:sp>
      <p:pic>
        <p:nvPicPr>
          <p:cNvPr id="41" name="Рисунок 40" descr="Электронная цифровая подпись - виды, как получить">
            <a:extLst>
              <a:ext uri="{FF2B5EF4-FFF2-40B4-BE49-F238E27FC236}">
                <a16:creationId xmlns:a16="http://schemas.microsoft.com/office/drawing/2014/main" id="{51296479-8BF0-C66B-9DC6-76631027871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71667" y="2520000"/>
            <a:ext cx="1080000" cy="108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42" name="Рисунок 48">
            <a:extLst>
              <a:ext uri="{FF2B5EF4-FFF2-40B4-BE49-F238E27FC236}">
                <a16:creationId xmlns:a16="http://schemas.microsoft.com/office/drawing/2014/main" id="{65EA5A37-1DA5-B25F-1385-0F32B4964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522" y="2556000"/>
            <a:ext cx="103022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C:\Users\p23_KulakovaES\Desktop\Аналитич обзор\картинки\Без названия (2).jpg">
            <a:extLst>
              <a:ext uri="{FF2B5EF4-FFF2-40B4-BE49-F238E27FC236}">
                <a16:creationId xmlns:a16="http://schemas.microsoft.com/office/drawing/2014/main" id="{4A72D2DB-DD87-732F-6E10-D4A7695AE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1" y="2207413"/>
            <a:ext cx="8255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Прямая соединительная линия 54">
            <a:extLst>
              <a:ext uri="{FF2B5EF4-FFF2-40B4-BE49-F238E27FC236}">
                <a16:creationId xmlns:a16="http://schemas.microsoft.com/office/drawing/2014/main" id="{4DF097B4-B513-5A89-0094-2648D27FA9AB}"/>
              </a:ext>
            </a:extLst>
          </p:cNvPr>
          <p:cNvCxnSpPr>
            <a:cxnSpLocks/>
          </p:cNvCxnSpPr>
          <p:nvPr/>
        </p:nvCxnSpPr>
        <p:spPr bwMode="auto">
          <a:xfrm flipH="1">
            <a:off x="9732608" y="2484000"/>
            <a:ext cx="1394049" cy="116376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CB6A7492-4055-8C87-49D1-143BA445D9D7}"/>
              </a:ext>
            </a:extLst>
          </p:cNvPr>
          <p:cNvCxnSpPr>
            <a:cxnSpLocks/>
          </p:cNvCxnSpPr>
          <p:nvPr/>
        </p:nvCxnSpPr>
        <p:spPr bwMode="auto">
          <a:xfrm>
            <a:off x="9690594" y="2484000"/>
            <a:ext cx="1404153" cy="11519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трелка: вниз 14">
            <a:extLst>
              <a:ext uri="{FF2B5EF4-FFF2-40B4-BE49-F238E27FC236}">
                <a16:creationId xmlns:a16="http://schemas.microsoft.com/office/drawing/2014/main" id="{72615C7D-2288-B7AD-EC5B-2B737957B101}"/>
              </a:ext>
            </a:extLst>
          </p:cNvPr>
          <p:cNvSpPr/>
          <p:nvPr/>
        </p:nvSpPr>
        <p:spPr>
          <a:xfrm>
            <a:off x="2786548" y="3900341"/>
            <a:ext cx="1623527" cy="314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низ 17">
            <a:extLst>
              <a:ext uri="{FF2B5EF4-FFF2-40B4-BE49-F238E27FC236}">
                <a16:creationId xmlns:a16="http://schemas.microsoft.com/office/drawing/2014/main" id="{557DA809-7A35-F5CF-4F90-60D657350845}"/>
              </a:ext>
            </a:extLst>
          </p:cNvPr>
          <p:cNvSpPr/>
          <p:nvPr/>
        </p:nvSpPr>
        <p:spPr>
          <a:xfrm>
            <a:off x="8200320" y="3909238"/>
            <a:ext cx="1623527" cy="3142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3">
            <a:extLst>
              <a:ext uri="{FF2B5EF4-FFF2-40B4-BE49-F238E27FC236}">
                <a16:creationId xmlns:a16="http://schemas.microsoft.com/office/drawing/2014/main" id="{CF5480E4-54C5-1C9A-5BF7-58AC1497F14E}"/>
              </a:ext>
            </a:extLst>
          </p:cNvPr>
          <p:cNvSpPr/>
          <p:nvPr/>
        </p:nvSpPr>
        <p:spPr>
          <a:xfrm>
            <a:off x="7189074" y="4248000"/>
            <a:ext cx="3646017" cy="1585637"/>
          </a:xfrm>
          <a:prstGeom prst="roundRect">
            <a:avLst>
              <a:gd name="adj" fmla="val 10000"/>
            </a:avLst>
          </a:prstGeom>
          <a:effectLst>
            <a:outerShdw blurRad="63500" dist="25400" dir="14700000" algn="ctr" rotWithShape="0">
              <a:schemeClr val="tx1">
                <a:alpha val="50000"/>
              </a:scheme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7" name="Группа 54">
            <a:extLst>
              <a:ext uri="{FF2B5EF4-FFF2-40B4-BE49-F238E27FC236}">
                <a16:creationId xmlns:a16="http://schemas.microsoft.com/office/drawing/2014/main" id="{C701103F-9BF9-2DAA-F80B-AFE59979A22C}"/>
              </a:ext>
            </a:extLst>
          </p:cNvPr>
          <p:cNvGrpSpPr/>
          <p:nvPr/>
        </p:nvGrpSpPr>
        <p:grpSpPr>
          <a:xfrm>
            <a:off x="7308000" y="4392000"/>
            <a:ext cx="3725423" cy="1625107"/>
            <a:chOff x="220206" y="148120"/>
            <a:chExt cx="2475448" cy="1284848"/>
          </a:xfrm>
        </p:grpSpPr>
        <p:sp>
          <p:nvSpPr>
            <p:cNvPr id="11" name="Скругленный прямоугольник 55">
              <a:extLst>
                <a:ext uri="{FF2B5EF4-FFF2-40B4-BE49-F238E27FC236}">
                  <a16:creationId xmlns:a16="http://schemas.microsoft.com/office/drawing/2014/main" id="{DA23241E-56C1-B93F-5A32-7A113BB50554}"/>
                </a:ext>
              </a:extLst>
            </p:cNvPr>
            <p:cNvSpPr/>
            <p:nvPr/>
          </p:nvSpPr>
          <p:spPr>
            <a:xfrm>
              <a:off x="220206" y="148120"/>
              <a:ext cx="2475448" cy="12848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2" name="Скругленный прямоугольник 4">
              <a:extLst>
                <a:ext uri="{FF2B5EF4-FFF2-40B4-BE49-F238E27FC236}">
                  <a16:creationId xmlns:a16="http://schemas.microsoft.com/office/drawing/2014/main" id="{E0E88E82-80AB-1066-C9B0-75EECF9BFA17}"/>
                </a:ext>
              </a:extLst>
            </p:cNvPr>
            <p:cNvSpPr/>
            <p:nvPr/>
          </p:nvSpPr>
          <p:spPr>
            <a:xfrm>
              <a:off x="268048" y="166937"/>
              <a:ext cx="2400184" cy="1247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/>
                <a:t>Через специализированных операторов связи </a:t>
              </a:r>
            </a:p>
          </p:txBody>
        </p:sp>
      </p:grpSp>
      <p:sp>
        <p:nvSpPr>
          <p:cNvPr id="13" name="Скругленный прямоугольник 53">
            <a:extLst>
              <a:ext uri="{FF2B5EF4-FFF2-40B4-BE49-F238E27FC236}">
                <a16:creationId xmlns:a16="http://schemas.microsoft.com/office/drawing/2014/main" id="{686D25BF-4B80-3972-3AF8-90AB63BE6E70}"/>
              </a:ext>
            </a:extLst>
          </p:cNvPr>
          <p:cNvSpPr/>
          <p:nvPr/>
        </p:nvSpPr>
        <p:spPr>
          <a:xfrm>
            <a:off x="1802975" y="4232941"/>
            <a:ext cx="3646017" cy="1585637"/>
          </a:xfrm>
          <a:prstGeom prst="roundRect">
            <a:avLst>
              <a:gd name="adj" fmla="val 10000"/>
            </a:avLst>
          </a:prstGeom>
          <a:effectLst>
            <a:outerShdw blurRad="63500" dist="25400" dir="14700000" algn="ctr" rotWithShape="0">
              <a:schemeClr val="tx1">
                <a:alpha val="50000"/>
              </a:scheme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grpSp>
        <p:nvGrpSpPr>
          <p:cNvPr id="14" name="Группа 54">
            <a:extLst>
              <a:ext uri="{FF2B5EF4-FFF2-40B4-BE49-F238E27FC236}">
                <a16:creationId xmlns:a16="http://schemas.microsoft.com/office/drawing/2014/main" id="{03E51C4B-1748-44C3-72C8-1EC42DC92DFC}"/>
              </a:ext>
            </a:extLst>
          </p:cNvPr>
          <p:cNvGrpSpPr/>
          <p:nvPr/>
        </p:nvGrpSpPr>
        <p:grpSpPr>
          <a:xfrm>
            <a:off x="1903291" y="4392000"/>
            <a:ext cx="3725423" cy="1625107"/>
            <a:chOff x="220206" y="148120"/>
            <a:chExt cx="2475448" cy="1284848"/>
          </a:xfrm>
        </p:grpSpPr>
        <p:sp>
          <p:nvSpPr>
            <p:cNvPr id="21" name="Скругленный прямоугольник 55">
              <a:extLst>
                <a:ext uri="{FF2B5EF4-FFF2-40B4-BE49-F238E27FC236}">
                  <a16:creationId xmlns:a16="http://schemas.microsoft.com/office/drawing/2014/main" id="{5F2F6C53-CF71-CDB6-F3CA-B6BDD191A2F4}"/>
                </a:ext>
              </a:extLst>
            </p:cNvPr>
            <p:cNvSpPr/>
            <p:nvPr/>
          </p:nvSpPr>
          <p:spPr>
            <a:xfrm>
              <a:off x="220206" y="148120"/>
              <a:ext cx="2475448" cy="128484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23" name="Скругленный прямоугольник 4">
              <a:extLst>
                <a:ext uri="{FF2B5EF4-FFF2-40B4-BE49-F238E27FC236}">
                  <a16:creationId xmlns:a16="http://schemas.microsoft.com/office/drawing/2014/main" id="{BD386598-8AAF-AA09-CF45-C6D937BFC9C6}"/>
                </a:ext>
              </a:extLst>
            </p:cNvPr>
            <p:cNvSpPr/>
            <p:nvPr/>
          </p:nvSpPr>
          <p:spPr>
            <a:xfrm>
              <a:off x="268048" y="166937"/>
              <a:ext cx="2400184" cy="1247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Система сбора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отчетности Росстата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/>
                <a:t> Веб-сбор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1073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9</a:t>
            </a:fld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4C4091FC-C496-43E3-ABBC-43D51E6C8D06}"/>
              </a:ext>
            </a:extLst>
          </p:cNvPr>
          <p:cNvGrpSpPr/>
          <p:nvPr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9" name="object 16">
              <a:extLst>
                <a:ext uri="{FF2B5EF4-FFF2-40B4-BE49-F238E27FC236}">
                  <a16:creationId xmlns:a16="http://schemas.microsoft.com/office/drawing/2014/main" id="{8FE8B42B-30F9-47FF-8D1A-8852272A846B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7">
              <a:extLst>
                <a:ext uri="{FF2B5EF4-FFF2-40B4-BE49-F238E27FC236}">
                  <a16:creationId xmlns:a16="http://schemas.microsoft.com/office/drawing/2014/main" id="{DD6BD800-010C-4BCF-8935-9FFB6FC0C445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FFF68390-7207-FB80-5EA5-AC8F436755CC}"/>
              </a:ext>
            </a:extLst>
          </p:cNvPr>
          <p:cNvGrpSpPr/>
          <p:nvPr/>
        </p:nvGrpSpPr>
        <p:grpSpPr>
          <a:xfrm>
            <a:off x="1979999" y="183502"/>
            <a:ext cx="9828000" cy="121945"/>
            <a:chOff x="2114519" y="183502"/>
            <a:chExt cx="9712213" cy="121945"/>
          </a:xfrm>
        </p:grpSpPr>
        <p:sp>
          <p:nvSpPr>
            <p:cNvPr id="27" name="object 9">
              <a:extLst>
                <a:ext uri="{FF2B5EF4-FFF2-40B4-BE49-F238E27FC236}">
                  <a16:creationId xmlns:a16="http://schemas.microsoft.com/office/drawing/2014/main" id="{2B3D46F8-8940-890A-B02E-C37389F8FB2E}"/>
                </a:ext>
              </a:extLst>
            </p:cNvPr>
            <p:cNvSpPr/>
            <p:nvPr/>
          </p:nvSpPr>
          <p:spPr>
            <a:xfrm>
              <a:off x="2114519" y="237391"/>
              <a:ext cx="1016034" cy="68056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39BDE252-6DF3-E3E2-C4F8-8751502CDD5D}"/>
                </a:ext>
              </a:extLst>
            </p:cNvPr>
            <p:cNvSpPr/>
            <p:nvPr/>
          </p:nvSpPr>
          <p:spPr>
            <a:xfrm flipV="1">
              <a:off x="3330732" y="183502"/>
              <a:ext cx="8496000" cy="52586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5B27B412-CD77-FD12-0825-3CD3D4B090B5}"/>
                </a:ext>
              </a:extLst>
            </p:cNvPr>
            <p:cNvGrpSpPr/>
            <p:nvPr/>
          </p:nvGrpSpPr>
          <p:grpSpPr>
            <a:xfrm>
              <a:off x="3114295" y="185257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:a16="http://schemas.microsoft.com/office/drawing/2014/main" id="{B1BA9C13-0136-C825-18EB-5669AC4E6EA1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:a16="http://schemas.microsoft.com/office/drawing/2014/main" id="{25418E3F-1028-2CFB-75DA-2E63E0D3BE8A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</p:grpSp>
      </p:grpSp>
      <p:sp>
        <p:nvSpPr>
          <p:cNvPr id="2" name="Текст 2">
            <a:extLst>
              <a:ext uri="{FF2B5EF4-FFF2-40B4-BE49-F238E27FC236}">
                <a16:creationId xmlns:a16="http://schemas.microsoft.com/office/drawing/2014/main" id="{24A33B22-4E28-0969-4424-3E2FB5CB021F}"/>
              </a:ext>
            </a:extLst>
          </p:cNvPr>
          <p:cNvSpPr txBox="1">
            <a:spLocks/>
          </p:cNvSpPr>
          <p:nvPr/>
        </p:nvSpPr>
        <p:spPr>
          <a:xfrm>
            <a:off x="1489075" y="427038"/>
            <a:ext cx="8979872" cy="60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ПРЕДОСТАВЛЕНИЕ ОТЧЕТА через систему </a:t>
            </a:r>
            <a:r>
              <a:rPr lang="en-US" sz="2400" b="1" u="sng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Web-</a:t>
            </a:r>
            <a:r>
              <a:rPr lang="ru-RU" sz="2400" b="1" u="sng" dirty="0">
                <a:solidFill>
                  <a:schemeClr val="accent1">
                    <a:lumMod val="75000"/>
                  </a:schemeClr>
                </a:solidFill>
                <a:cs typeface="Arial"/>
              </a:rPr>
              <a:t>сбор </a:t>
            </a:r>
            <a:b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cs typeface="Arial"/>
              </a:rPr>
            </a:b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DB682A3-F752-F8A2-D289-40FD2B0EE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199" y="846628"/>
            <a:ext cx="9560308" cy="5767674"/>
          </a:xfrm>
          <a:prstGeom prst="rect">
            <a:avLst/>
          </a:prstGeom>
        </p:spPr>
      </p:pic>
      <p:sp>
        <p:nvSpPr>
          <p:cNvPr id="11" name="TextBox 25">
            <a:extLst>
              <a:ext uri="{FF2B5EF4-FFF2-40B4-BE49-F238E27FC236}">
                <a16:creationId xmlns:a16="http://schemas.microsoft.com/office/drawing/2014/main" id="{F4FBE6FC-7B25-06F9-6CD9-AEE846209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616" y="920614"/>
            <a:ext cx="27483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u="sng" dirty="0">
                <a:solidFill>
                  <a:srgbClr val="C00000"/>
                </a:solidFill>
              </a:rPr>
              <a:t>https://23@rosstat.gov.ru/</a:t>
            </a:r>
            <a:endParaRPr lang="ru-RU" altLang="ru-RU" sz="1600" b="1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4657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12825</TotalTime>
  <Words>703</Words>
  <Application>Microsoft Office PowerPoint</Application>
  <PresentationFormat>Широкоэкранный</PresentationFormat>
  <Paragraphs>86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Быстрова-Свечарева Татьяна Алексеевна</cp:lastModifiedBy>
  <cp:revision>623</cp:revision>
  <cp:lastPrinted>2022-03-16T13:41:18Z</cp:lastPrinted>
  <dcterms:created xsi:type="dcterms:W3CDTF">2020-03-31T09:31:17Z</dcterms:created>
  <dcterms:modified xsi:type="dcterms:W3CDTF">2023-09-12T12:10:44Z</dcterms:modified>
</cp:coreProperties>
</file>