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sldIdLst>
    <p:sldId id="377" r:id="rId2"/>
    <p:sldId id="398" r:id="rId3"/>
    <p:sldId id="405" r:id="rId4"/>
    <p:sldId id="406" r:id="rId5"/>
    <p:sldId id="381" r:id="rId6"/>
    <p:sldId id="407" r:id="rId7"/>
    <p:sldId id="408" r:id="rId8"/>
    <p:sldId id="383" r:id="rId9"/>
    <p:sldId id="400" r:id="rId10"/>
    <p:sldId id="384" r:id="rId11"/>
    <p:sldId id="394" r:id="rId12"/>
  </p:sldIdLst>
  <p:sldSz cx="12192000" cy="6858000"/>
  <p:notesSz cx="6797675" cy="9926638"/>
  <p:embeddedFontLst>
    <p:embeddedFont>
      <p:font typeface="Montserrat ExtraBold" panose="00000900000000000000" pitchFamily="2" charset="-52"/>
      <p:bold r:id="rId13"/>
      <p:boldItalic r:id="rId14"/>
    </p:embeddedFont>
    <p:embeddedFont>
      <p:font typeface="Montserrat Black" panose="00000A00000000000000" pitchFamily="2" charset="-52"/>
      <p:bold r:id="rId15"/>
      <p:italic r:id="rId16"/>
      <p:boldItalic r:id="rId17"/>
    </p:embeddedFon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Calibri Light" panose="020F0302020204030204" pitchFamily="34" charset="0"/>
      <p:regular r:id="rId22"/>
      <p:italic r:id="rId23"/>
    </p:embeddedFont>
    <p:embeddedFont>
      <p:font typeface="Montserrat" panose="00000500000000000000" pitchFamily="2" charset="-52"/>
      <p:regular r:id="rId24"/>
      <p:bold r:id="rId25"/>
      <p:italic r:id="rId26"/>
      <p:boldItalic r:id="rId27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3F63"/>
    <a:srgbClr val="FFF2CC"/>
    <a:srgbClr val="0F3C63"/>
    <a:srgbClr val="9C9949"/>
    <a:srgbClr val="F0FFFF"/>
    <a:srgbClr val="A8B065"/>
    <a:srgbClr val="143E62"/>
    <a:srgbClr val="CCCCCC"/>
    <a:srgbClr val="064470"/>
    <a:srgbClr val="C7AE6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671" autoAdjust="0"/>
    <p:restoredTop sz="96405"/>
  </p:normalViewPr>
  <p:slideViewPr>
    <p:cSldViewPr snapToGrid="0" snapToObjects="1" showGuides="1">
      <p:cViewPr>
        <p:scale>
          <a:sx n="75" d="100"/>
          <a:sy n="75" d="100"/>
        </p:scale>
        <p:origin x="1890" y="882"/>
      </p:cViewPr>
      <p:guideLst>
        <p:guide orient="horz" pos="2137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font" Target="fonts/font14.fntdata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5.fntdata"/><Relationship Id="rId25" Type="http://schemas.openxmlformats.org/officeDocument/2006/relationships/font" Target="fonts/font13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2.fntdata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font" Target="fonts/font15.fntdata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F56C0F-F7AC-6541-B242-27D6A27E41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3CBC13C-D7BE-0645-9D4C-4F8691F4C5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4D70615-B488-F349-B9A4-20B79A09AC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1CFDC-C06E-564B-92CC-AB25AE98BF27}" type="datetimeFigureOut">
              <a:rPr lang="ru-RU" smtClean="0"/>
              <a:t>02.06.2023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F1B00A2-354D-2640-B77E-AEB25ACCAD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2E54AAD-5B65-3646-84D7-AAF5E29B0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B7460-ECE7-CE44-B7A8-2683762284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9722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7000"/>
    </mc:Choice>
    <mc:Fallback xmlns="">
      <p:transition advClick="0" advTm="57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5CB601-6C73-7849-BC84-2AA4D35CF4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E90529C-0731-6044-AD0D-45A1EB195D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2E5CFE6-6035-9142-885F-5B1114AD08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1CFDC-C06E-564B-92CC-AB25AE98BF27}" type="datetimeFigureOut">
              <a:rPr lang="ru-RU" smtClean="0"/>
              <a:t>02.06.2023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68FC28A-6142-E547-B4D6-8901A73C74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078C07B-7D9E-264E-9E98-0E6320FAA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B7460-ECE7-CE44-B7A8-2683762284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0201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7000"/>
    </mc:Choice>
    <mc:Fallback xmlns="">
      <p:transition advClick="0" advTm="57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47B52D9-0608-8941-81CC-BCDC95B333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E03C69B-3F26-264F-93A6-807FCD0E94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6313A79-6CFA-1D4E-BB41-2FC6916CAC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1CFDC-C06E-564B-92CC-AB25AE98BF27}" type="datetimeFigureOut">
              <a:rPr lang="ru-RU" smtClean="0"/>
              <a:t>02.06.2023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82BBC53-8442-6B47-BE0D-6882B3D68E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CCB6698-45BE-1242-B96B-72D2626F0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B7460-ECE7-CE44-B7A8-2683762284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4638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7000"/>
    </mc:Choice>
    <mc:Fallback xmlns="">
      <p:transition advClick="0" advTm="57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67CBCF-9C2E-F940-BCD5-9105A4E6B9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9EB08BE-012B-3448-8BD6-198F852BE1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225AD7B-92B1-1142-93C4-DC1AD4ACFC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1CFDC-C06E-564B-92CC-AB25AE98BF27}" type="datetimeFigureOut">
              <a:rPr lang="ru-RU" smtClean="0"/>
              <a:t>02.06.2023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5BDAD26-EE16-4144-976F-14CFBEBDFA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10C0AE0-CAF0-E747-86DB-C191EE11E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B7460-ECE7-CE44-B7A8-2683762284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4147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7000"/>
    </mc:Choice>
    <mc:Fallback xmlns="">
      <p:transition advClick="0" advTm="57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A64BAD-9DC8-4544-9330-D0BC599294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1C31837-8BC0-5B41-952D-40264A0E37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7946580-2A8C-AB49-840C-5589F1400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1CFDC-C06E-564B-92CC-AB25AE98BF27}" type="datetimeFigureOut">
              <a:rPr lang="ru-RU" smtClean="0"/>
              <a:t>02.06.2023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4AA765A-C768-4E4C-B67B-53C99B8228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702C08C-1636-594A-A025-2FBDBAD8B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B7460-ECE7-CE44-B7A8-2683762284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2078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7000"/>
    </mc:Choice>
    <mc:Fallback xmlns="">
      <p:transition advClick="0" advTm="57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E7D3A0-11DF-564E-99BB-F872BFD5CD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D8FD0EB-7083-8F4C-9FF6-E5326E6ECA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0FE3F47-8294-8F45-8DF8-8F8E681A71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15B4228-CFE1-664B-A851-4921FA58BB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1CFDC-C06E-564B-92CC-AB25AE98BF27}" type="datetimeFigureOut">
              <a:rPr lang="ru-RU" smtClean="0"/>
              <a:t>02.06.2023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48461EA-C2BA-9542-9689-1BD2039A4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9885F04-D502-3048-A255-7D6B5340D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B7460-ECE7-CE44-B7A8-2683762284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8066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7000"/>
    </mc:Choice>
    <mc:Fallback xmlns="">
      <p:transition advClick="0" advTm="57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49CF8D-91C1-9441-9CFF-8792815F21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FAB28FB-93EC-D24D-9B29-D6616BBAB8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7AB023E-121C-9644-B3E2-E06277BCC1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BE94CAC-3132-9C42-A086-AEB377BC926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E3DE412-1931-4C4E-82A8-BC285849B8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46E26F9-ED0D-9A4E-8007-DA45710BB9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1CFDC-C06E-564B-92CC-AB25AE98BF27}" type="datetimeFigureOut">
              <a:rPr lang="ru-RU" smtClean="0"/>
              <a:t>02.06.2023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1088E96-84FA-8144-97C6-53F4190E3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982EF96-8768-C346-8875-78CDB4CFF8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B7460-ECE7-CE44-B7A8-2683762284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7604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7000"/>
    </mc:Choice>
    <mc:Fallback xmlns="">
      <p:transition advClick="0" advTm="57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227DE3-B54F-5E4E-A466-841A98BC18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9BC8B44-FB6F-BA47-9D5D-007216E69F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1CFDC-C06E-564B-92CC-AB25AE98BF27}" type="datetimeFigureOut">
              <a:rPr lang="ru-RU" smtClean="0"/>
              <a:t>02.06.2023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80FBD4D-E494-5047-A300-F78DEEC274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4044951-B38B-8649-83B1-21FC000DB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B7460-ECE7-CE44-B7A8-2683762284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3686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7000"/>
    </mc:Choice>
    <mc:Fallback xmlns="">
      <p:transition advClick="0" advTm="57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3657BA5-DA32-2541-BE82-7CBEC2936E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1CFDC-C06E-564B-92CC-AB25AE98BF27}" type="datetimeFigureOut">
              <a:rPr lang="ru-RU" smtClean="0"/>
              <a:t>02.06.2023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A511952-46F2-1C4D-A8AA-3A0CBDDEF3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C27D3EF-DEFD-CD4C-A3EA-F1073A70D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B7460-ECE7-CE44-B7A8-2683762284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3323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7000"/>
    </mc:Choice>
    <mc:Fallback xmlns="">
      <p:transition advClick="0" advTm="57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BF1A12-C32A-1E44-AF7C-C0D3CC96ED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923CD08-3E8D-EF49-B51D-486D3ED935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90DF4CA-D118-5B4F-B857-71991BD18D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C179BDE-5A3A-C940-BDD1-6283DFB4F5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1CFDC-C06E-564B-92CC-AB25AE98BF27}" type="datetimeFigureOut">
              <a:rPr lang="ru-RU" smtClean="0"/>
              <a:t>02.06.2023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A2F952E-EB29-2D46-973C-7D286390FD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2500041-70D6-894D-815A-638535CBD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B7460-ECE7-CE44-B7A8-2683762284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8593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7000"/>
    </mc:Choice>
    <mc:Fallback xmlns="">
      <p:transition advClick="0" advTm="57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500B56-CAF4-DA4D-85C3-0E5AB1244F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A31E2A4-DB78-B84F-BF47-917431C4AF5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5DE65B7-8B7D-B743-A64A-039B364E87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7119E98-5452-9E4F-8EEE-DB1AB7D911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1CFDC-C06E-564B-92CC-AB25AE98BF27}" type="datetimeFigureOut">
              <a:rPr lang="ru-RU" smtClean="0"/>
              <a:t>02.06.2023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7491DF4-658C-BD4F-A4BB-34084BF326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12EE486-2D5D-0D42-BFDE-321EAEBEB3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B7460-ECE7-CE44-B7A8-2683762284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0373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7000"/>
    </mc:Choice>
    <mc:Fallback xmlns="">
      <p:transition advClick="0" advTm="57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A0C61F-7CF7-5845-89E1-4098068A68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37D6185-3ABE-DD4C-899C-F34D354A5D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4C84275-88B4-CF44-993D-33333DD6CF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31CFDC-C06E-564B-92CC-AB25AE98BF27}" type="datetimeFigureOut">
              <a:rPr lang="ru-RU" smtClean="0"/>
              <a:t>02.06.2023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2E47391-B256-734F-983B-85419205DE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D62B8A7-8218-D74C-982A-65DB67FFCE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6B7460-ECE7-CE44-B7A8-2683762284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4439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10" advClick="0" advTm="57000"/>
    </mc:Choice>
    <mc:Fallback xmlns="">
      <p:transition advClick="0" advTm="57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em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4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emf"/><Relationship Id="rId5" Type="http://schemas.openxmlformats.org/officeDocument/2006/relationships/image" Target="../media/image5.png"/><Relationship Id="rId4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4.emf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4.emf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5" b="1515"/>
          <a:stretch/>
        </p:blipFill>
        <p:spPr>
          <a:xfrm>
            <a:off x="-36875" y="0"/>
            <a:ext cx="5304199" cy="6858000"/>
          </a:xfrm>
          <a:prstGeom prst="rect">
            <a:avLst/>
          </a:prstGeom>
        </p:spPr>
      </p:pic>
      <p:sp>
        <p:nvSpPr>
          <p:cNvPr id="13" name="Прямоугольный треугольник 12"/>
          <p:cNvSpPr/>
          <p:nvPr/>
        </p:nvSpPr>
        <p:spPr>
          <a:xfrm rot="10800000" flipV="1">
            <a:off x="3362325" y="1"/>
            <a:ext cx="1914751" cy="6858000"/>
          </a:xfrm>
          <a:prstGeom prst="rtTriangle">
            <a:avLst/>
          </a:prstGeom>
          <a:blipFill dpi="0" rotWithShape="1">
            <a:blip r:embed="rId3"/>
            <a:srcRect/>
            <a:tile tx="0" ty="0" sx="100000" sy="100000" flip="x" algn="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4" r="2848" b="10204"/>
          <a:stretch/>
        </p:blipFill>
        <p:spPr>
          <a:xfrm rot="17142250" flipH="1" flipV="1">
            <a:off x="697226" y="3318185"/>
            <a:ext cx="7244951" cy="152249"/>
          </a:xfrm>
          <a:prstGeom prst="rect">
            <a:avLst/>
          </a:prstGeom>
          <a:effectLst>
            <a:outerShdw blurRad="292100" dist="38100" sx="107000" sy="107000" algn="l" rotWithShape="0">
              <a:prstClr val="black">
                <a:alpha val="40000"/>
              </a:prstClr>
            </a:outerShdw>
          </a:effectLst>
        </p:spPr>
      </p:pic>
      <p:sp>
        <p:nvSpPr>
          <p:cNvPr id="14" name="Google Shape;60;p13"/>
          <p:cNvSpPr/>
          <p:nvPr/>
        </p:nvSpPr>
        <p:spPr>
          <a:xfrm flipH="1">
            <a:off x="5253136" y="0"/>
            <a:ext cx="6948947" cy="6858000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y" algn="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ru-RU" sz="2800" b="1" cap="all" dirty="0">
              <a:solidFill>
                <a:schemeClr val="bg1"/>
              </a:solidFill>
              <a:latin typeface="Montserrat Black" panose="00000A00000000000000" pitchFamily="2" charset="-52"/>
              <a:ea typeface="+mj-ea"/>
              <a:cs typeface="+mj-cs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03A8BA00-CE86-3F4E-9511-9F97C9CEFA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5824" y="578629"/>
            <a:ext cx="965200" cy="12065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CDF81451-3CD2-8944-B743-F192367585BF}"/>
              </a:ext>
            </a:extLst>
          </p:cNvPr>
          <p:cNvSpPr txBox="1"/>
          <p:nvPr/>
        </p:nvSpPr>
        <p:spPr>
          <a:xfrm>
            <a:off x="4567670" y="3394309"/>
            <a:ext cx="7683501" cy="843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ru-RU" sz="2400" b="1" dirty="0" smtClean="0">
                <a:solidFill>
                  <a:srgbClr val="FFFFFF"/>
                </a:solidFill>
                <a:latin typeface="Montserrat" pitchFamily="2" charset="0"/>
                <a:cs typeface="Times New Roman" panose="02020603050405020304" pitchFamily="18" charset="0"/>
              </a:rPr>
              <a:t>Муниципальный проект </a:t>
            </a:r>
          </a:p>
          <a:p>
            <a:pPr marL="12700" algn="ctr">
              <a:spcBef>
                <a:spcPts val="100"/>
              </a:spcBef>
            </a:pPr>
            <a:r>
              <a:rPr lang="ru-RU" sz="2400" b="1" dirty="0" smtClean="0">
                <a:solidFill>
                  <a:srgbClr val="FFFFFF"/>
                </a:solidFill>
                <a:latin typeface="Montserrat" pitchFamily="2" charset="0"/>
                <a:cs typeface="Times New Roman" panose="02020603050405020304" pitchFamily="18" charset="0"/>
              </a:rPr>
              <a:t>«Сочинский сувенир»</a:t>
            </a:r>
            <a:endParaRPr lang="ru-RU" sz="2400" b="1" dirty="0">
              <a:solidFill>
                <a:srgbClr val="FFFFFF"/>
              </a:solidFill>
              <a:latin typeface="Montserrat" pitchFamily="2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0856901-A8A4-4278-A71C-840516C95645}"/>
              </a:ext>
            </a:extLst>
          </p:cNvPr>
          <p:cNvSpPr txBox="1"/>
          <p:nvPr/>
        </p:nvSpPr>
        <p:spPr>
          <a:xfrm>
            <a:off x="7102392" y="350375"/>
            <a:ext cx="44025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Montserrat" panose="00000500000000000000" pitchFamily="2" charset="-52"/>
              </a:rPr>
              <a:t>АДМИНИСТРАЦИ</a:t>
            </a:r>
            <a:r>
              <a:rPr lang="ru-RU" dirty="0">
                <a:solidFill>
                  <a:schemeClr val="bg1"/>
                </a:solidFill>
                <a:latin typeface="Montserrat" panose="00000500000000000000" pitchFamily="2" charset="-52"/>
              </a:rPr>
              <a:t>Я</a:t>
            </a:r>
            <a:r>
              <a:rPr lang="ru-RU" dirty="0" smtClean="0">
                <a:solidFill>
                  <a:schemeClr val="bg1"/>
                </a:solidFill>
                <a:latin typeface="Montserrat" panose="00000500000000000000" pitchFamily="2" charset="-52"/>
              </a:rPr>
              <a:t> </a:t>
            </a:r>
            <a:r>
              <a:rPr lang="ru-RU" dirty="0">
                <a:solidFill>
                  <a:schemeClr val="bg1"/>
                </a:solidFill>
                <a:latin typeface="Montserrat" panose="00000500000000000000" pitchFamily="2" charset="-52"/>
              </a:rPr>
              <a:t>ГОРОДА СОЧИ</a:t>
            </a:r>
            <a:br>
              <a:rPr lang="ru-RU" dirty="0">
                <a:solidFill>
                  <a:schemeClr val="bg1"/>
                </a:solidFill>
                <a:latin typeface="Montserrat" panose="00000500000000000000" pitchFamily="2" charset="-52"/>
              </a:rPr>
            </a:br>
            <a:r>
              <a:rPr lang="ru-RU" dirty="0">
                <a:solidFill>
                  <a:schemeClr val="bg1"/>
                </a:solidFill>
                <a:latin typeface="Montserrat ExtraBold" panose="00000900000000000000" pitchFamily="2" charset="-52"/>
              </a:rPr>
              <a:t>УПРАВЛЕНИЕ КУЛЬТУРЫ</a:t>
            </a:r>
          </a:p>
        </p:txBody>
      </p:sp>
    </p:spTree>
    <p:extLst>
      <p:ext uri="{BB962C8B-B14F-4D97-AF65-F5344CB8AC3E}">
        <p14:creationId xmlns:p14="http://schemas.microsoft.com/office/powerpoint/2010/main" val="3909021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60;p13"/>
          <p:cNvSpPr/>
          <p:nvPr/>
        </p:nvSpPr>
        <p:spPr>
          <a:xfrm flipH="1">
            <a:off x="-1" y="0"/>
            <a:ext cx="1613769" cy="685800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b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>
              <a:solidFill>
                <a:schemeClr val="lt1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4" r="2848" b="10204"/>
          <a:stretch/>
        </p:blipFill>
        <p:spPr>
          <a:xfrm rot="16200000" flipH="1" flipV="1">
            <a:off x="-2157007" y="3471463"/>
            <a:ext cx="7550316" cy="158666"/>
          </a:xfrm>
          <a:prstGeom prst="rect">
            <a:avLst/>
          </a:prstGeom>
          <a:effectLst>
            <a:outerShdw blurRad="203200" dist="38100" dir="10800000" sx="125000" sy="125000" algn="r" rotWithShape="0">
              <a:prstClr val="black">
                <a:alpha val="40000"/>
              </a:prstClr>
            </a:outerShdw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D021ABC-112F-4A46-9ADE-B111C61C82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654" y="282284"/>
            <a:ext cx="748308" cy="935384"/>
          </a:xfrm>
          <a:prstGeom prst="rect">
            <a:avLst/>
          </a:prstGeom>
        </p:spPr>
      </p:pic>
      <p:sp>
        <p:nvSpPr>
          <p:cNvPr id="42" name="Текст 23"/>
          <p:cNvSpPr txBox="1">
            <a:spLocks/>
          </p:cNvSpPr>
          <p:nvPr/>
        </p:nvSpPr>
        <p:spPr>
          <a:xfrm>
            <a:off x="1997291" y="4865525"/>
            <a:ext cx="4802773" cy="1356365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ru-RU" sz="2800" b="1" kern="1200" cap="small" baseline="0" dirty="0" smtClean="0">
                <a:solidFill>
                  <a:schemeClr val="bg1">
                    <a:lumMod val="85000"/>
                  </a:schemeClr>
                </a:solidFill>
                <a:latin typeface="Montserrat Light" panose="00000400000000000000" pitchFamily="2" charset="-52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2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  <a:buSzPts val="3000"/>
              <a:buNone/>
            </a:pPr>
            <a:endParaRPr lang="ru-RU" sz="1800" b="0" cap="none" dirty="0">
              <a:solidFill>
                <a:schemeClr val="bg1"/>
              </a:solidFill>
              <a:latin typeface="Montserrat" pitchFamily="2" charset="-52"/>
            </a:endParaRPr>
          </a:p>
        </p:txBody>
      </p:sp>
      <p:sp>
        <p:nvSpPr>
          <p:cNvPr id="65" name="Текст 23"/>
          <p:cNvSpPr txBox="1">
            <a:spLocks/>
          </p:cNvSpPr>
          <p:nvPr/>
        </p:nvSpPr>
        <p:spPr>
          <a:xfrm>
            <a:off x="7198179" y="5226593"/>
            <a:ext cx="4802773" cy="995297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ru-RU" sz="2800" b="1" kern="1200" cap="small" baseline="0" dirty="0" smtClean="0">
                <a:solidFill>
                  <a:schemeClr val="bg1">
                    <a:lumMod val="85000"/>
                  </a:schemeClr>
                </a:solidFill>
                <a:latin typeface="Montserrat Light" panose="00000400000000000000" pitchFamily="2" charset="-52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2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  <a:buSzPts val="3000"/>
              <a:buNone/>
            </a:pPr>
            <a:endParaRPr lang="ru-RU" sz="1800" b="0" cap="none" dirty="0">
              <a:solidFill>
                <a:schemeClr val="bg1"/>
              </a:solidFill>
              <a:latin typeface="Montserrat" pitchFamily="2" charset="-52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19" b="8819"/>
          <a:stretch/>
        </p:blipFill>
        <p:spPr>
          <a:xfrm>
            <a:off x="1828802" y="896496"/>
            <a:ext cx="5174254" cy="568210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12" b="6012"/>
          <a:stretch/>
        </p:blipFill>
        <p:spPr>
          <a:xfrm>
            <a:off x="7134372" y="896496"/>
            <a:ext cx="4844031" cy="5682104"/>
          </a:xfrm>
          <a:prstGeom prst="rect">
            <a:avLst/>
          </a:prstGeom>
        </p:spPr>
      </p:pic>
      <p:sp>
        <p:nvSpPr>
          <p:cNvPr id="10" name="Google Shape;1560;p41"/>
          <p:cNvSpPr/>
          <p:nvPr/>
        </p:nvSpPr>
        <p:spPr>
          <a:xfrm>
            <a:off x="1828802" y="226976"/>
            <a:ext cx="10149602" cy="433398"/>
          </a:xfrm>
          <a:prstGeom prst="roundRect">
            <a:avLst>
              <a:gd name="adj" fmla="val 0"/>
            </a:avLst>
          </a:prstGeom>
          <a:blipFill dpi="0" rotWithShape="1">
            <a:blip r:embed="rId2"/>
            <a:srcRect/>
            <a:tile tx="0" ty="0" sx="100000" sy="100000" flip="none" algn="b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2000" b="1" dirty="0" smtClean="0">
                <a:latin typeface="Montserrat" pitchFamily="2" charset="-52"/>
              </a:rPr>
              <a:t>ВИЗУАЛИЗАЦИЯ</a:t>
            </a:r>
            <a:endParaRPr lang="ru-RU" sz="2000" b="1" dirty="0">
              <a:latin typeface="Montserrat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4137702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7000"/>
    </mc:Choice>
    <mc:Fallback xmlns="">
      <p:transition advClick="0" advTm="57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1" b="5137"/>
          <a:stretch/>
        </p:blipFill>
        <p:spPr>
          <a:xfrm>
            <a:off x="1828802" y="896496"/>
            <a:ext cx="5174254" cy="568210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31" b="1293"/>
          <a:stretch/>
        </p:blipFill>
        <p:spPr>
          <a:xfrm>
            <a:off x="7134372" y="896496"/>
            <a:ext cx="4844031" cy="5682104"/>
          </a:xfrm>
          <a:prstGeom prst="rect">
            <a:avLst/>
          </a:prstGeom>
        </p:spPr>
      </p:pic>
      <p:sp>
        <p:nvSpPr>
          <p:cNvPr id="8" name="Google Shape;60;p13"/>
          <p:cNvSpPr/>
          <p:nvPr/>
        </p:nvSpPr>
        <p:spPr>
          <a:xfrm flipH="1">
            <a:off x="-1" y="0"/>
            <a:ext cx="1613769" cy="6858000"/>
          </a:xfrm>
          <a:prstGeom prst="rect">
            <a:avLst/>
          </a:prstGeom>
          <a:blipFill dpi="0" rotWithShape="1">
            <a:blip r:embed="rId4"/>
            <a:srcRect/>
            <a:tile tx="0" ty="0" sx="100000" sy="100000" flip="none" algn="b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>
              <a:solidFill>
                <a:schemeClr val="lt1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4" r="2848" b="10204"/>
          <a:stretch/>
        </p:blipFill>
        <p:spPr>
          <a:xfrm rot="16200000" flipH="1" flipV="1">
            <a:off x="-2157007" y="3471463"/>
            <a:ext cx="7550316" cy="158666"/>
          </a:xfrm>
          <a:prstGeom prst="rect">
            <a:avLst/>
          </a:prstGeom>
          <a:effectLst>
            <a:outerShdw blurRad="203200" dist="38100" dir="10800000" sx="125000" sy="125000" algn="r" rotWithShape="0">
              <a:prstClr val="black">
                <a:alpha val="40000"/>
              </a:prstClr>
            </a:outerShdw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D021ABC-112F-4A46-9ADE-B111C61C82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9654" y="282284"/>
            <a:ext cx="748308" cy="935384"/>
          </a:xfrm>
          <a:prstGeom prst="rect">
            <a:avLst/>
          </a:prstGeom>
        </p:spPr>
      </p:pic>
      <p:sp>
        <p:nvSpPr>
          <p:cNvPr id="42" name="Текст 23"/>
          <p:cNvSpPr txBox="1">
            <a:spLocks/>
          </p:cNvSpPr>
          <p:nvPr/>
        </p:nvSpPr>
        <p:spPr>
          <a:xfrm>
            <a:off x="1997291" y="4865525"/>
            <a:ext cx="4802773" cy="1356365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ru-RU" sz="2800" b="1" kern="1200" cap="small" baseline="0" dirty="0" smtClean="0">
                <a:solidFill>
                  <a:schemeClr val="bg1">
                    <a:lumMod val="85000"/>
                  </a:schemeClr>
                </a:solidFill>
                <a:latin typeface="Montserrat Light" panose="00000400000000000000" pitchFamily="2" charset="-52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2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  <a:buSzPts val="3000"/>
              <a:buNone/>
            </a:pPr>
            <a:endParaRPr lang="ru-RU" sz="1800" b="0" cap="none" dirty="0">
              <a:solidFill>
                <a:schemeClr val="bg1"/>
              </a:solidFill>
              <a:latin typeface="Montserrat" pitchFamily="2" charset="-52"/>
            </a:endParaRPr>
          </a:p>
        </p:txBody>
      </p:sp>
      <p:sp>
        <p:nvSpPr>
          <p:cNvPr id="65" name="Текст 23"/>
          <p:cNvSpPr txBox="1">
            <a:spLocks/>
          </p:cNvSpPr>
          <p:nvPr/>
        </p:nvSpPr>
        <p:spPr>
          <a:xfrm>
            <a:off x="7198179" y="5226593"/>
            <a:ext cx="4802773" cy="995297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ru-RU" sz="2800" b="1" kern="1200" cap="small" baseline="0" dirty="0" smtClean="0">
                <a:solidFill>
                  <a:schemeClr val="bg1">
                    <a:lumMod val="85000"/>
                  </a:schemeClr>
                </a:solidFill>
                <a:latin typeface="Montserrat Light" panose="00000400000000000000" pitchFamily="2" charset="-52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2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  <a:buSzPts val="3000"/>
              <a:buNone/>
            </a:pPr>
            <a:endParaRPr lang="ru-RU" sz="1800" b="0" cap="none" dirty="0">
              <a:solidFill>
                <a:schemeClr val="bg1"/>
              </a:solidFill>
              <a:latin typeface="Montserrat" pitchFamily="2" charset="-52"/>
            </a:endParaRPr>
          </a:p>
        </p:txBody>
      </p:sp>
      <p:sp>
        <p:nvSpPr>
          <p:cNvPr id="10" name="Google Shape;1560;p41"/>
          <p:cNvSpPr/>
          <p:nvPr/>
        </p:nvSpPr>
        <p:spPr>
          <a:xfrm>
            <a:off x="1828802" y="226976"/>
            <a:ext cx="10149602" cy="433398"/>
          </a:xfrm>
          <a:prstGeom prst="roundRect">
            <a:avLst>
              <a:gd name="adj" fmla="val 0"/>
            </a:avLst>
          </a:prstGeom>
          <a:blipFill dpi="0" rotWithShape="1">
            <a:blip r:embed="rId4"/>
            <a:srcRect/>
            <a:tile tx="0" ty="0" sx="100000" sy="100000" flip="none" algn="b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2000" b="1" dirty="0" smtClean="0">
                <a:latin typeface="Montserrat" pitchFamily="2" charset="-52"/>
              </a:rPr>
              <a:t>ВИЗУАЛИЗАЦИЯ</a:t>
            </a:r>
            <a:endParaRPr lang="ru-RU" sz="2000" b="1" dirty="0">
              <a:latin typeface="Montserrat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717622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7000"/>
    </mc:Choice>
    <mc:Fallback xmlns="">
      <p:transition advClick="0" advTm="57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1560;p41"/>
          <p:cNvSpPr/>
          <p:nvPr/>
        </p:nvSpPr>
        <p:spPr>
          <a:xfrm>
            <a:off x="1860756" y="2291782"/>
            <a:ext cx="10192443" cy="432000"/>
          </a:xfrm>
          <a:prstGeom prst="roundRect">
            <a:avLst>
              <a:gd name="adj" fmla="val 0"/>
            </a:avLst>
          </a:prstGeom>
          <a:blipFill dpi="0" rotWithShape="1">
            <a:blip r:embed="rId2"/>
            <a:srcRect/>
            <a:tile tx="0" ty="0" sx="100000" sy="100000" flip="none" algn="b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buSzPts val="3000"/>
            </a:pPr>
            <a:r>
              <a:rPr lang="ru-RU" sz="1600" b="1" dirty="0" smtClean="0">
                <a:latin typeface="Montserrat" pitchFamily="2" charset="-52"/>
              </a:rPr>
              <a:t>ОСНОВНЫЕ ЦЕЛИ ПРОЕКТА</a:t>
            </a:r>
            <a:r>
              <a:rPr lang="en-US" sz="1600" b="1" dirty="0" smtClean="0">
                <a:latin typeface="Montserrat" pitchFamily="2" charset="-52"/>
              </a:rPr>
              <a:t>:</a:t>
            </a:r>
            <a:endParaRPr lang="ru-RU" sz="1600" b="1" dirty="0">
              <a:latin typeface="Montserrat" pitchFamily="2" charset="-52"/>
            </a:endParaRPr>
          </a:p>
        </p:txBody>
      </p:sp>
      <p:sp>
        <p:nvSpPr>
          <p:cNvPr id="8" name="Google Shape;60;p13"/>
          <p:cNvSpPr/>
          <p:nvPr/>
        </p:nvSpPr>
        <p:spPr>
          <a:xfrm flipH="1">
            <a:off x="-1" y="0"/>
            <a:ext cx="1613769" cy="685800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b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>
              <a:solidFill>
                <a:schemeClr val="lt1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4" r="2848" b="10204"/>
          <a:stretch/>
        </p:blipFill>
        <p:spPr>
          <a:xfrm rot="16200000" flipH="1" flipV="1">
            <a:off x="-2157007" y="3471463"/>
            <a:ext cx="7550316" cy="158666"/>
          </a:xfrm>
          <a:prstGeom prst="rect">
            <a:avLst/>
          </a:prstGeom>
          <a:effectLst>
            <a:outerShdw blurRad="203200" dist="38100" dir="10800000" sx="125000" sy="125000" algn="r" rotWithShape="0">
              <a:prstClr val="black">
                <a:alpha val="40000"/>
              </a:prstClr>
            </a:outerShdw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D021ABC-112F-4A46-9ADE-B111C61C82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654" y="282284"/>
            <a:ext cx="748308" cy="935384"/>
          </a:xfrm>
          <a:prstGeom prst="rect">
            <a:avLst/>
          </a:prstGeom>
        </p:spPr>
      </p:pic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4772919"/>
              </p:ext>
            </p:extLst>
          </p:nvPr>
        </p:nvGraphicFramePr>
        <p:xfrm>
          <a:off x="3764273" y="138636"/>
          <a:ext cx="6463956" cy="36933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463956">
                  <a:extLst>
                    <a:ext uri="{9D8B030D-6E8A-4147-A177-3AD203B41FA5}">
                      <a16:colId xmlns:a16="http://schemas.microsoft.com/office/drawing/2014/main" val="4097098770"/>
                    </a:ext>
                  </a:extLst>
                </a:gridCol>
              </a:tblGrid>
              <a:tr h="36933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600" b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reflection blurRad="6350" stA="60000" endA="900" endPos="58000" dir="5400000" sy="-100000" algn="bl" rotWithShape="0"/>
                        </a:effectLst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63323579"/>
                  </a:ext>
                </a:extLst>
              </a:tr>
            </a:tbl>
          </a:graphicData>
        </a:graphic>
      </p:graphicFrame>
      <p:sp>
        <p:nvSpPr>
          <p:cNvPr id="34" name="Google Shape;1560;p41"/>
          <p:cNvSpPr/>
          <p:nvPr/>
        </p:nvSpPr>
        <p:spPr>
          <a:xfrm>
            <a:off x="1828801" y="74570"/>
            <a:ext cx="10216409" cy="433398"/>
          </a:xfrm>
          <a:prstGeom prst="roundRect">
            <a:avLst>
              <a:gd name="adj" fmla="val 0"/>
            </a:avLst>
          </a:prstGeom>
          <a:blipFill dpi="0" rotWithShape="1">
            <a:blip r:embed="rId2"/>
            <a:srcRect/>
            <a:tile tx="0" ty="0" sx="100000" sy="100000" flip="none" algn="b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2000" b="1" dirty="0" smtClean="0">
                <a:latin typeface="Montserrat" pitchFamily="2" charset="-52"/>
              </a:rPr>
              <a:t>НАЦИОНАЛЬНЫЙ ПРОЕКТ «КУЛЬТУРА»</a:t>
            </a:r>
          </a:p>
        </p:txBody>
      </p:sp>
      <p:sp>
        <p:nvSpPr>
          <p:cNvPr id="18" name="Google Shape;1560;p41"/>
          <p:cNvSpPr/>
          <p:nvPr/>
        </p:nvSpPr>
        <p:spPr>
          <a:xfrm>
            <a:off x="1868743" y="2802052"/>
            <a:ext cx="10176468" cy="756447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ru-RU" sz="1600" dirty="0">
                <a:solidFill>
                  <a:sysClr val="windowText" lastClr="000000"/>
                </a:solidFill>
                <a:latin typeface="Montserrat" pitchFamily="2" charset="-52"/>
              </a:rPr>
              <a:t>Создание нового </a:t>
            </a:r>
            <a:r>
              <a:rPr lang="ru-RU" sz="1600" dirty="0" err="1">
                <a:solidFill>
                  <a:sysClr val="windowText" lastClr="000000"/>
                </a:solidFill>
                <a:latin typeface="Montserrat" pitchFamily="2" charset="-52"/>
              </a:rPr>
              <a:t>имиджевого</a:t>
            </a:r>
            <a:r>
              <a:rPr lang="ru-RU" sz="1600" dirty="0">
                <a:solidFill>
                  <a:sysClr val="windowText" lastClr="000000"/>
                </a:solidFill>
                <a:latin typeface="Montserrat" pitchFamily="2" charset="-52"/>
              </a:rPr>
              <a:t> продукта авторского сочинского сувенира. </a:t>
            </a:r>
            <a:endParaRPr lang="ru-RU" sz="1600" dirty="0" smtClean="0">
              <a:solidFill>
                <a:sysClr val="windowText" lastClr="000000"/>
              </a:solidFill>
              <a:latin typeface="Montserrat" pitchFamily="2" charset="-52"/>
            </a:endParaRPr>
          </a:p>
          <a:p>
            <a:pPr algn="just"/>
            <a:r>
              <a:rPr lang="ru-RU" sz="1600" dirty="0" smtClean="0">
                <a:solidFill>
                  <a:sysClr val="windowText" lastClr="000000"/>
                </a:solidFill>
                <a:latin typeface="Montserrat" pitchFamily="2" charset="-52"/>
              </a:rPr>
              <a:t>Запуск </a:t>
            </a:r>
            <a:r>
              <a:rPr lang="ru-RU" sz="1600" dirty="0">
                <a:solidFill>
                  <a:sysClr val="windowText" lastClr="000000"/>
                </a:solidFill>
                <a:latin typeface="Montserrat" pitchFamily="2" charset="-52"/>
              </a:rPr>
              <a:t>тиражирования изображения сочинского сувенира на сувенирной </a:t>
            </a:r>
            <a:r>
              <a:rPr lang="ru-RU" sz="1600" dirty="0" smtClean="0">
                <a:solidFill>
                  <a:sysClr val="windowText" lastClr="000000"/>
                </a:solidFill>
                <a:latin typeface="Montserrat" pitchFamily="2" charset="-52"/>
              </a:rPr>
              <a:t>продукции.</a:t>
            </a:r>
            <a:endParaRPr lang="ru-RU" sz="1600" dirty="0">
              <a:solidFill>
                <a:sysClr val="windowText" lastClr="000000"/>
              </a:solidFill>
              <a:latin typeface="Montserrat" pitchFamily="2" charset="-52"/>
            </a:endParaRPr>
          </a:p>
        </p:txBody>
      </p:sp>
      <p:sp>
        <p:nvSpPr>
          <p:cNvPr id="19" name="Google Shape;1560;p41"/>
          <p:cNvSpPr/>
          <p:nvPr/>
        </p:nvSpPr>
        <p:spPr>
          <a:xfrm>
            <a:off x="1860756" y="572034"/>
            <a:ext cx="5030563" cy="1127370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400" dirty="0">
                <a:solidFill>
                  <a:sysClr val="windowText" lastClr="000000"/>
                </a:solidFill>
                <a:latin typeface="Montserrat" pitchFamily="2" charset="-52"/>
              </a:rPr>
              <a:t>Закон Краснодарского края 28 июня 2007 года № 1264-КЗ </a:t>
            </a:r>
            <a:r>
              <a:rPr lang="ru-RU" sz="1400" dirty="0" smtClean="0">
                <a:solidFill>
                  <a:sysClr val="windowText" lastClr="000000"/>
                </a:solidFill>
                <a:latin typeface="Montserrat" pitchFamily="2" charset="-52"/>
              </a:rPr>
              <a:t>«</a:t>
            </a:r>
            <a:r>
              <a:rPr lang="ru-RU" sz="1400" dirty="0">
                <a:solidFill>
                  <a:sysClr val="windowText" lastClr="000000"/>
                </a:solidFill>
                <a:latin typeface="Montserrat" pitchFamily="2" charset="-52"/>
              </a:rPr>
              <a:t>О государственной политике </a:t>
            </a:r>
          </a:p>
          <a:p>
            <a:pPr algn="ctr"/>
            <a:r>
              <a:rPr lang="ru-RU" sz="1400" dirty="0">
                <a:solidFill>
                  <a:sysClr val="windowText" lastClr="000000"/>
                </a:solidFill>
                <a:latin typeface="Montserrat" pitchFamily="2" charset="-52"/>
              </a:rPr>
              <a:t>в сфере сохранения и развития </a:t>
            </a:r>
          </a:p>
          <a:p>
            <a:pPr algn="ctr"/>
            <a:r>
              <a:rPr lang="ru-RU" sz="1400" dirty="0">
                <a:solidFill>
                  <a:sysClr val="windowText" lastClr="000000"/>
                </a:solidFill>
                <a:latin typeface="Montserrat" pitchFamily="2" charset="-52"/>
              </a:rPr>
              <a:t>традиционной народной культуры </a:t>
            </a:r>
          </a:p>
          <a:p>
            <a:pPr algn="ctr"/>
            <a:r>
              <a:rPr lang="ru-RU" sz="1400" dirty="0">
                <a:solidFill>
                  <a:sysClr val="windowText" lastClr="000000"/>
                </a:solidFill>
                <a:latin typeface="Montserrat" pitchFamily="2" charset="-52"/>
              </a:rPr>
              <a:t>в Краснодарском крае»</a:t>
            </a:r>
          </a:p>
        </p:txBody>
      </p:sp>
      <p:sp>
        <p:nvSpPr>
          <p:cNvPr id="20" name="Google Shape;1560;p41"/>
          <p:cNvSpPr/>
          <p:nvPr/>
        </p:nvSpPr>
        <p:spPr>
          <a:xfrm>
            <a:off x="7022636" y="572032"/>
            <a:ext cx="5030563" cy="1127372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400" dirty="0">
                <a:solidFill>
                  <a:sysClr val="windowText" lastClr="000000"/>
                </a:solidFill>
                <a:latin typeface="Montserrat" pitchFamily="2" charset="-52"/>
              </a:rPr>
              <a:t>Концепция развития творческих (креативных) индустрий и механизмов их осуществления их государственной поддержки в крупных и крупнейших городских агломерациях до 2030 года</a:t>
            </a:r>
          </a:p>
        </p:txBody>
      </p:sp>
      <p:sp>
        <p:nvSpPr>
          <p:cNvPr id="21" name="Google Shape;1560;p41"/>
          <p:cNvSpPr/>
          <p:nvPr/>
        </p:nvSpPr>
        <p:spPr>
          <a:xfrm>
            <a:off x="1860756" y="1763468"/>
            <a:ext cx="10192443" cy="465534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400" dirty="0">
                <a:solidFill>
                  <a:sysClr val="windowText" lastClr="000000"/>
                </a:solidFill>
                <a:latin typeface="Montserrat" pitchFamily="2" charset="-52"/>
              </a:rPr>
              <a:t>Концепция развития творческих (креативных) индустрий и механизмов их осуществления их государственной поддержки в крупных и крупнейших городских агломерациях до 2030 года</a:t>
            </a:r>
          </a:p>
        </p:txBody>
      </p:sp>
      <p:sp>
        <p:nvSpPr>
          <p:cNvPr id="22" name="Google Shape;1560;p41"/>
          <p:cNvSpPr/>
          <p:nvPr/>
        </p:nvSpPr>
        <p:spPr>
          <a:xfrm>
            <a:off x="1868744" y="3654004"/>
            <a:ext cx="10176468" cy="433398"/>
          </a:xfrm>
          <a:prstGeom prst="roundRect">
            <a:avLst>
              <a:gd name="adj" fmla="val 0"/>
            </a:avLst>
          </a:prstGeom>
          <a:blipFill dpi="0" rotWithShape="1">
            <a:blip r:embed="rId2"/>
            <a:srcRect/>
            <a:tile tx="0" ty="0" sx="100000" sy="100000" flip="none" algn="b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600" b="1" dirty="0">
                <a:latin typeface="Montserrat" pitchFamily="2" charset="-52"/>
              </a:rPr>
              <a:t>СРОКИ РЕАЛИЗАЦИИ ПРОЕКТА</a:t>
            </a:r>
            <a:r>
              <a:rPr lang="en-US" sz="1600" b="1" dirty="0">
                <a:latin typeface="Montserrat" pitchFamily="2" charset="-52"/>
              </a:rPr>
              <a:t>:</a:t>
            </a:r>
            <a:r>
              <a:rPr lang="ru-RU" sz="2000" b="1" dirty="0" smtClean="0">
                <a:latin typeface="Montserrat" pitchFamily="2" charset="-52"/>
              </a:rPr>
              <a:t> </a:t>
            </a:r>
            <a:r>
              <a:rPr lang="ru-RU" sz="2000" b="1" dirty="0" smtClean="0">
                <a:latin typeface="Montserrat" pitchFamily="2" charset="-52"/>
              </a:rPr>
              <a:t>апрель 2023- май 2024 </a:t>
            </a:r>
            <a:r>
              <a:rPr lang="ru-RU" sz="2000" b="1" dirty="0" smtClean="0">
                <a:latin typeface="Montserrat" pitchFamily="2" charset="-52"/>
              </a:rPr>
              <a:t>гг.</a:t>
            </a:r>
            <a:endParaRPr lang="ru-RU" sz="2000" b="1" dirty="0">
              <a:latin typeface="Montserrat" pitchFamily="2" charset="-52"/>
            </a:endParaRPr>
          </a:p>
        </p:txBody>
      </p:sp>
      <p:sp>
        <p:nvSpPr>
          <p:cNvPr id="26" name="Google Shape;1560;p41"/>
          <p:cNvSpPr/>
          <p:nvPr/>
        </p:nvSpPr>
        <p:spPr>
          <a:xfrm>
            <a:off x="1860752" y="4182907"/>
            <a:ext cx="10176467" cy="432000"/>
          </a:xfrm>
          <a:prstGeom prst="roundRect">
            <a:avLst>
              <a:gd name="adj" fmla="val 0"/>
            </a:avLst>
          </a:prstGeom>
          <a:blipFill dpi="0" rotWithShape="1">
            <a:blip r:embed="rId2"/>
            <a:srcRect/>
            <a:tile tx="0" ty="0" sx="100000" sy="100000" flip="none" algn="b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600" b="1" dirty="0">
                <a:latin typeface="Montserrat" pitchFamily="2" charset="-52"/>
              </a:rPr>
              <a:t>РЕЗУЛЬТАТЫ МУНИЦИПАЛЬНОГО ПРОЕКТА</a:t>
            </a:r>
            <a:r>
              <a:rPr lang="en-US" sz="1600" b="1" dirty="0">
                <a:latin typeface="Montserrat" pitchFamily="2" charset="-52"/>
              </a:rPr>
              <a:t>:</a:t>
            </a:r>
            <a:endParaRPr lang="ru-RU" sz="1600" b="1" dirty="0">
              <a:latin typeface="Montserrat" pitchFamily="2" charset="-52"/>
            </a:endParaRPr>
          </a:p>
        </p:txBody>
      </p:sp>
      <p:sp>
        <p:nvSpPr>
          <p:cNvPr id="27" name="Google Shape;1560;p41"/>
          <p:cNvSpPr/>
          <p:nvPr/>
        </p:nvSpPr>
        <p:spPr>
          <a:xfrm>
            <a:off x="1860752" y="4677687"/>
            <a:ext cx="10176464" cy="2078935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228600" lvl="0" indent="-228600">
              <a:buFont typeface="+mj-lt"/>
              <a:buAutoNum type="arabicPeriod"/>
            </a:pPr>
            <a:r>
              <a:rPr lang="ru-RU" sz="1200" dirty="0" smtClean="0">
                <a:solidFill>
                  <a:sysClr val="windowText" lastClr="000000"/>
                </a:solidFill>
                <a:latin typeface="Montserrat" pitchFamily="2" charset="-52"/>
              </a:rPr>
              <a:t>Проведение </a:t>
            </a:r>
            <a:r>
              <a:rPr lang="ru-RU" sz="1200" dirty="0">
                <a:solidFill>
                  <a:sysClr val="windowText" lastClr="000000"/>
                </a:solidFill>
                <a:latin typeface="Montserrat" pitchFamily="2" charset="-52"/>
              </a:rPr>
              <a:t>творческого Конкурса на базе городских мероприятий (двух выставок-ярмарок творчества мастеров народных ремесел и декоративно-прикладного искусства, приуроченных к праздничным датам) с привлечением не менее 30 представителей мастеров народных ремесел, по итогам которого будет:    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ysClr val="windowText" lastClr="000000"/>
                </a:solidFill>
                <a:latin typeface="Montserrat" pitchFamily="2" charset="-52"/>
              </a:rPr>
              <a:t>создание нового вида туристической продукции - «сочинский авторский сувенир»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ysClr val="windowText" lastClr="000000"/>
                </a:solidFill>
                <a:latin typeface="Montserrat" pitchFamily="2" charset="-52"/>
              </a:rPr>
              <a:t>издание иллюстрированного дайджеста о Конкурсе, городских творческих инициативах в области ремёсел и развития любительского народного творчества, сочинских мастерах народного искусства и их деятельности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ysClr val="windowText" lastClr="000000"/>
                </a:solidFill>
                <a:latin typeface="Montserrat" pitchFamily="2" charset="-52"/>
              </a:rPr>
              <a:t>осуществлены творческие обучающие мероприятия (10 мастер-классов)</a:t>
            </a:r>
          </a:p>
          <a:p>
            <a:r>
              <a:rPr lang="ru-RU" sz="1200" dirty="0">
                <a:solidFill>
                  <a:sysClr val="windowText" lastClr="000000"/>
                </a:solidFill>
                <a:latin typeface="Montserrat" pitchFamily="2" charset="-52"/>
              </a:rPr>
              <a:t> </a:t>
            </a:r>
          </a:p>
          <a:p>
            <a:r>
              <a:rPr lang="ru-RU" sz="1200" dirty="0" smtClean="0">
                <a:solidFill>
                  <a:sysClr val="windowText" lastClr="000000"/>
                </a:solidFill>
                <a:latin typeface="Montserrat" pitchFamily="2" charset="-52"/>
              </a:rPr>
              <a:t>2. </a:t>
            </a:r>
            <a:r>
              <a:rPr lang="ru-RU" sz="1200" dirty="0">
                <a:solidFill>
                  <a:sysClr val="windowText" lastClr="000000"/>
                </a:solidFill>
                <a:latin typeface="Montserrat" pitchFamily="2" charset="-52"/>
              </a:rPr>
              <a:t>Тираж</a:t>
            </a:r>
            <a:r>
              <a:rPr lang="ru-RU" sz="1200" dirty="0" smtClean="0">
                <a:solidFill>
                  <a:sysClr val="windowText" lastClr="000000"/>
                </a:solidFill>
                <a:latin typeface="Montserrat" pitchFamily="2" charset="-52"/>
              </a:rPr>
              <a:t> </a:t>
            </a:r>
            <a:r>
              <a:rPr lang="ru-RU" sz="1200" dirty="0">
                <a:solidFill>
                  <a:sysClr val="windowText" lastClr="000000"/>
                </a:solidFill>
                <a:latin typeface="Montserrat" pitchFamily="2" charset="-52"/>
              </a:rPr>
              <a:t>изображений не менее 3-х образцов (из работ победителей конкурса) уникальной сочинской сувенирной продукции</a:t>
            </a:r>
          </a:p>
        </p:txBody>
      </p:sp>
    </p:spTree>
    <p:extLst>
      <p:ext uri="{BB962C8B-B14F-4D97-AF65-F5344CB8AC3E}">
        <p14:creationId xmlns:p14="http://schemas.microsoft.com/office/powerpoint/2010/main" val="1897976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7000"/>
    </mc:Choice>
    <mc:Fallback xmlns="">
      <p:transition advClick="0" advTm="57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60;p13"/>
          <p:cNvSpPr/>
          <p:nvPr/>
        </p:nvSpPr>
        <p:spPr>
          <a:xfrm flipH="1">
            <a:off x="-1" y="0"/>
            <a:ext cx="1613769" cy="685800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b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>
              <a:solidFill>
                <a:schemeClr val="lt1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4" r="2848" b="10204"/>
          <a:stretch/>
        </p:blipFill>
        <p:spPr>
          <a:xfrm rot="16200000" flipH="1" flipV="1">
            <a:off x="-2157007" y="3471463"/>
            <a:ext cx="7550316" cy="158666"/>
          </a:xfrm>
          <a:prstGeom prst="rect">
            <a:avLst/>
          </a:prstGeom>
          <a:effectLst>
            <a:outerShdw blurRad="203200" dist="38100" dir="10800000" sx="125000" sy="125000" algn="r" rotWithShape="0">
              <a:prstClr val="black">
                <a:alpha val="40000"/>
              </a:prstClr>
            </a:outerShdw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D021ABC-112F-4A46-9ADE-B111C61C82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654" y="282284"/>
            <a:ext cx="748308" cy="935384"/>
          </a:xfrm>
          <a:prstGeom prst="rect">
            <a:avLst/>
          </a:prstGeom>
        </p:spPr>
      </p:pic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4772919"/>
              </p:ext>
            </p:extLst>
          </p:nvPr>
        </p:nvGraphicFramePr>
        <p:xfrm>
          <a:off x="3764273" y="138636"/>
          <a:ext cx="6463956" cy="36933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463956">
                  <a:extLst>
                    <a:ext uri="{9D8B030D-6E8A-4147-A177-3AD203B41FA5}">
                      <a16:colId xmlns:a16="http://schemas.microsoft.com/office/drawing/2014/main" val="4097098770"/>
                    </a:ext>
                  </a:extLst>
                </a:gridCol>
              </a:tblGrid>
              <a:tr h="36933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600" b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reflection blurRad="6350" stA="60000" endA="900" endPos="58000" dir="5400000" sy="-100000" algn="bl" rotWithShape="0"/>
                        </a:effectLst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63323579"/>
                  </a:ext>
                </a:extLst>
              </a:tr>
            </a:tbl>
          </a:graphicData>
        </a:graphic>
      </p:graphicFrame>
      <p:sp>
        <p:nvSpPr>
          <p:cNvPr id="26" name="Google Shape;1560;p41"/>
          <p:cNvSpPr/>
          <p:nvPr/>
        </p:nvSpPr>
        <p:spPr>
          <a:xfrm>
            <a:off x="1844126" y="146292"/>
            <a:ext cx="10176467" cy="432000"/>
          </a:xfrm>
          <a:prstGeom prst="roundRect">
            <a:avLst>
              <a:gd name="adj" fmla="val 0"/>
            </a:avLst>
          </a:prstGeom>
          <a:blipFill dpi="0" rotWithShape="1">
            <a:blip r:embed="rId2"/>
            <a:srcRect/>
            <a:tile tx="0" ty="0" sx="100000" sy="100000" flip="none" algn="b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600" b="1" dirty="0">
                <a:latin typeface="Montserrat" pitchFamily="2" charset="-52"/>
              </a:rPr>
              <a:t>РЕЗУЛЬТАТЫ МУНИЦИПАЛЬНОГО ПРОЕКТА</a:t>
            </a:r>
            <a:r>
              <a:rPr lang="en-US" sz="1600" b="1" dirty="0">
                <a:latin typeface="Montserrat" pitchFamily="2" charset="-52"/>
              </a:rPr>
              <a:t>:</a:t>
            </a:r>
            <a:endParaRPr lang="ru-RU" sz="1600" b="1" dirty="0">
              <a:latin typeface="Montserrat" pitchFamily="2" charset="-52"/>
            </a:endParaRPr>
          </a:p>
        </p:txBody>
      </p:sp>
      <p:sp>
        <p:nvSpPr>
          <p:cNvPr id="27" name="Google Shape;1560;p41"/>
          <p:cNvSpPr/>
          <p:nvPr/>
        </p:nvSpPr>
        <p:spPr>
          <a:xfrm>
            <a:off x="1844126" y="934169"/>
            <a:ext cx="10176464" cy="5566383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sz="1600" dirty="0">
                <a:solidFill>
                  <a:sysClr val="windowText" lastClr="000000"/>
                </a:solidFill>
                <a:latin typeface="Montserrat" pitchFamily="2" charset="-52"/>
              </a:rPr>
              <a:t>Конкурс позволит создать новый </a:t>
            </a:r>
            <a:r>
              <a:rPr lang="ru-RU" sz="1600" dirty="0" err="1">
                <a:solidFill>
                  <a:sysClr val="windowText" lastClr="000000"/>
                </a:solidFill>
                <a:latin typeface="Montserrat" pitchFamily="2" charset="-52"/>
              </a:rPr>
              <a:t>имиджевый</a:t>
            </a:r>
            <a:r>
              <a:rPr lang="ru-RU" sz="1600" dirty="0">
                <a:solidFill>
                  <a:sysClr val="windowText" lastClr="000000"/>
                </a:solidFill>
                <a:latin typeface="Montserrat" pitchFamily="2" charset="-52"/>
              </a:rPr>
              <a:t> продукт – сочинский авторский сувенир. </a:t>
            </a:r>
            <a:r>
              <a:rPr lang="ru-RU" sz="1600" dirty="0" smtClean="0">
                <a:solidFill>
                  <a:sysClr val="windowText" lastClr="000000"/>
                </a:solidFill>
                <a:latin typeface="Montserrat" pitchFamily="2" charset="-52"/>
              </a:rPr>
              <a:t/>
            </a:r>
            <a:br>
              <a:rPr lang="ru-RU" sz="1600" dirty="0" smtClean="0">
                <a:solidFill>
                  <a:sysClr val="windowText" lastClr="000000"/>
                </a:solidFill>
                <a:latin typeface="Montserrat" pitchFamily="2" charset="-52"/>
              </a:rPr>
            </a:br>
            <a:endParaRPr lang="ru-RU" sz="1600" dirty="0" smtClean="0">
              <a:solidFill>
                <a:sysClr val="windowText" lastClr="000000"/>
              </a:solidFill>
              <a:latin typeface="Montserrat" pitchFamily="2" charset="-52"/>
            </a:endParaRPr>
          </a:p>
          <a:p>
            <a:r>
              <a:rPr lang="ru-RU" sz="1600" dirty="0" smtClean="0">
                <a:solidFill>
                  <a:sysClr val="windowText" lastClr="000000"/>
                </a:solidFill>
                <a:latin typeface="Montserrat" pitchFamily="2" charset="-52"/>
              </a:rPr>
              <a:t>К </a:t>
            </a:r>
            <a:r>
              <a:rPr lang="ru-RU" sz="1600" dirty="0">
                <a:solidFill>
                  <a:sysClr val="windowText" lastClr="000000"/>
                </a:solidFill>
                <a:latin typeface="Montserrat" pitchFamily="2" charset="-52"/>
              </a:rPr>
              <a:t>лету 2024 года планируется запуск тиражирования изображений не менее 3-х образцов (из числа победителей) сочинского сувенира для создания и реализации уникальной сувенирной продукции</a:t>
            </a:r>
            <a:r>
              <a:rPr lang="ru-RU" sz="1600" dirty="0" smtClean="0">
                <a:solidFill>
                  <a:sysClr val="windowText" lastClr="000000"/>
                </a:solidFill>
                <a:latin typeface="Montserrat" pitchFamily="2" charset="-52"/>
              </a:rPr>
              <a:t>.</a:t>
            </a:r>
          </a:p>
          <a:p>
            <a:endParaRPr lang="ru-RU" sz="1600" dirty="0">
              <a:solidFill>
                <a:sysClr val="windowText" lastClr="000000"/>
              </a:solidFill>
              <a:latin typeface="Montserrat" pitchFamily="2" charset="-52"/>
            </a:endParaRPr>
          </a:p>
          <a:p>
            <a:r>
              <a:rPr lang="ru-RU" sz="1600" dirty="0" smtClean="0">
                <a:solidFill>
                  <a:sysClr val="windowText" lastClr="000000"/>
                </a:solidFill>
                <a:latin typeface="Montserrat" pitchFamily="2" charset="-52"/>
              </a:rPr>
              <a:t>Конкурс </a:t>
            </a:r>
            <a:r>
              <a:rPr lang="ru-RU" sz="1600" dirty="0">
                <a:solidFill>
                  <a:sysClr val="windowText" lastClr="000000"/>
                </a:solidFill>
                <a:latin typeface="Montserrat" pitchFamily="2" charset="-52"/>
              </a:rPr>
              <a:t>привлечет не менее 30 представителей мастеров народных ремесел и прикладников из числа </a:t>
            </a:r>
            <a:r>
              <a:rPr lang="ru-RU" sz="1600" dirty="0" err="1">
                <a:solidFill>
                  <a:sysClr val="windowText" lastClr="000000"/>
                </a:solidFill>
                <a:latin typeface="Montserrat" pitchFamily="2" charset="-52"/>
              </a:rPr>
              <a:t>самозанятых</a:t>
            </a:r>
            <a:r>
              <a:rPr lang="ru-RU" sz="1600" dirty="0">
                <a:solidFill>
                  <a:sysClr val="windowText" lastClr="000000"/>
                </a:solidFill>
                <a:latin typeface="Montserrat" pitchFamily="2" charset="-52"/>
              </a:rPr>
              <a:t> и индивидуальных предпринимателей</a:t>
            </a:r>
            <a:r>
              <a:rPr lang="ru-RU" sz="1600" dirty="0" smtClean="0">
                <a:solidFill>
                  <a:sysClr val="windowText" lastClr="000000"/>
                </a:solidFill>
                <a:latin typeface="Montserrat" pitchFamily="2" charset="-52"/>
              </a:rPr>
              <a:t>.</a:t>
            </a:r>
          </a:p>
          <a:p>
            <a:endParaRPr lang="ru-RU" sz="1600" dirty="0">
              <a:solidFill>
                <a:sysClr val="windowText" lastClr="000000"/>
              </a:solidFill>
              <a:latin typeface="Montserrat" pitchFamily="2" charset="-52"/>
            </a:endParaRPr>
          </a:p>
          <a:p>
            <a:r>
              <a:rPr lang="ru-RU" sz="1600" dirty="0">
                <a:solidFill>
                  <a:sysClr val="windowText" lastClr="000000"/>
                </a:solidFill>
                <a:latin typeface="Montserrat" pitchFamily="2" charset="-52"/>
              </a:rPr>
              <a:t>Призовой фонд Конкурса составляет 150 тыс. </a:t>
            </a:r>
            <a:r>
              <a:rPr lang="ru-RU" sz="1600" dirty="0">
                <a:solidFill>
                  <a:sysClr val="windowText" lastClr="000000"/>
                </a:solidFill>
                <a:latin typeface="Montserrat" pitchFamily="2" charset="-52"/>
              </a:rPr>
              <a:t>рублей</a:t>
            </a:r>
            <a:r>
              <a:rPr lang="ru-RU" sz="1600" dirty="0" smtClean="0">
                <a:solidFill>
                  <a:sysClr val="windowText" lastClr="000000"/>
                </a:solidFill>
                <a:latin typeface="Montserrat" pitchFamily="2" charset="-52"/>
              </a:rPr>
              <a:t>.</a:t>
            </a:r>
          </a:p>
          <a:p>
            <a:endParaRPr lang="ru-RU" sz="1600" dirty="0">
              <a:solidFill>
                <a:sysClr val="windowText" lastClr="000000"/>
              </a:solidFill>
              <a:latin typeface="Montserrat" pitchFamily="2" charset="-52"/>
            </a:endParaRPr>
          </a:p>
          <a:p>
            <a:r>
              <a:rPr lang="ru-RU" sz="1600" dirty="0">
                <a:solidFill>
                  <a:sysClr val="windowText" lastClr="000000"/>
                </a:solidFill>
                <a:latin typeface="Montserrat" pitchFamily="2" charset="-52"/>
              </a:rPr>
              <a:t>Для проведения мастер-классов будут приглашены известные мастера-прикладники. </a:t>
            </a:r>
            <a:endParaRPr lang="ru-RU" sz="1600" dirty="0" smtClean="0">
              <a:solidFill>
                <a:sysClr val="windowText" lastClr="000000"/>
              </a:solidFill>
              <a:latin typeface="Montserrat" pitchFamily="2" charset="-52"/>
            </a:endParaRPr>
          </a:p>
          <a:p>
            <a:endParaRPr lang="ru-RU" sz="1600" dirty="0">
              <a:solidFill>
                <a:sysClr val="windowText" lastClr="000000"/>
              </a:solidFill>
              <a:latin typeface="Montserrat" pitchFamily="2" charset="-52"/>
            </a:endParaRPr>
          </a:p>
          <a:p>
            <a:r>
              <a:rPr lang="ru-RU" sz="1600" dirty="0">
                <a:solidFill>
                  <a:sysClr val="windowText" lastClr="000000"/>
                </a:solidFill>
                <a:latin typeface="Montserrat" pitchFamily="2" charset="-52"/>
              </a:rPr>
              <a:t>Для проведения лекций по техникам продвижения продукции и </a:t>
            </a:r>
            <a:r>
              <a:rPr lang="ru-RU" sz="1600" dirty="0" err="1">
                <a:solidFill>
                  <a:sysClr val="windowText" lastClr="000000"/>
                </a:solidFill>
                <a:latin typeface="Montserrat" pitchFamily="2" charset="-52"/>
              </a:rPr>
              <a:t>стартапам</a:t>
            </a:r>
            <a:r>
              <a:rPr lang="ru-RU" sz="1600" dirty="0">
                <a:solidFill>
                  <a:sysClr val="windowText" lastClr="000000"/>
                </a:solidFill>
                <a:latin typeface="Montserrat" pitchFamily="2" charset="-52"/>
              </a:rPr>
              <a:t> привлекаются специалисты данного направления. </a:t>
            </a:r>
            <a:endParaRPr lang="ru-RU" sz="1600" dirty="0" smtClean="0">
              <a:solidFill>
                <a:sysClr val="windowText" lastClr="000000"/>
              </a:solidFill>
              <a:latin typeface="Montserrat" pitchFamily="2" charset="-52"/>
            </a:endParaRPr>
          </a:p>
          <a:p>
            <a:endParaRPr lang="ru-RU" sz="1600" dirty="0">
              <a:solidFill>
                <a:sysClr val="windowText" lastClr="000000"/>
              </a:solidFill>
              <a:latin typeface="Montserrat" pitchFamily="2" charset="-52"/>
            </a:endParaRPr>
          </a:p>
          <a:p>
            <a:r>
              <a:rPr lang="ru-RU" sz="1600" dirty="0">
                <a:solidFill>
                  <a:sysClr val="windowText" lastClr="000000"/>
                </a:solidFill>
                <a:latin typeface="Montserrat" pitchFamily="2" charset="-52"/>
              </a:rPr>
              <a:t>Конкурс поможет объединиться наиболее активным и заинтересованным во взаимодействии с управлением культуры администрации города самодеятельным мастерам, и создать новую общественную организацию (НКО) творческого направления, что даст возможность продвижения и участия сочинских самодеятельных мастеров (и их продукции) в </a:t>
            </a:r>
            <a:r>
              <a:rPr lang="ru-RU" sz="1600" dirty="0" err="1">
                <a:solidFill>
                  <a:sysClr val="windowText" lastClr="000000"/>
                </a:solidFill>
                <a:latin typeface="Montserrat" pitchFamily="2" charset="-52"/>
              </a:rPr>
              <a:t>грантовых</a:t>
            </a:r>
            <a:r>
              <a:rPr lang="ru-RU" sz="1600" dirty="0">
                <a:solidFill>
                  <a:sysClr val="windowText" lastClr="000000"/>
                </a:solidFill>
                <a:latin typeface="Montserrat" pitchFamily="2" charset="-52"/>
              </a:rPr>
              <a:t> конкурсах различного уровня с целью получения источников дополнительного финансирования проекта. </a:t>
            </a:r>
          </a:p>
        </p:txBody>
      </p:sp>
    </p:spTree>
    <p:extLst>
      <p:ext uri="{BB962C8B-B14F-4D97-AF65-F5344CB8AC3E}">
        <p14:creationId xmlns:p14="http://schemas.microsoft.com/office/powerpoint/2010/main" val="1547602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7000"/>
    </mc:Choice>
    <mc:Fallback xmlns="">
      <p:transition advClick="0" advTm="57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60;p13"/>
          <p:cNvSpPr/>
          <p:nvPr/>
        </p:nvSpPr>
        <p:spPr>
          <a:xfrm flipH="1">
            <a:off x="-1" y="0"/>
            <a:ext cx="1613769" cy="685800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b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>
              <a:solidFill>
                <a:schemeClr val="lt1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4" r="2848" b="10204"/>
          <a:stretch/>
        </p:blipFill>
        <p:spPr>
          <a:xfrm rot="16200000" flipH="1" flipV="1">
            <a:off x="-2157007" y="3471463"/>
            <a:ext cx="7550316" cy="158666"/>
          </a:xfrm>
          <a:prstGeom prst="rect">
            <a:avLst/>
          </a:prstGeom>
          <a:effectLst>
            <a:outerShdw blurRad="203200" dist="38100" dir="10800000" sx="125000" sy="125000" algn="r" rotWithShape="0">
              <a:prstClr val="black">
                <a:alpha val="40000"/>
              </a:prstClr>
            </a:outerShdw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D021ABC-112F-4A46-9ADE-B111C61C82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654" y="282284"/>
            <a:ext cx="748308" cy="935384"/>
          </a:xfrm>
          <a:prstGeom prst="rect">
            <a:avLst/>
          </a:prstGeom>
        </p:spPr>
      </p:pic>
      <p:sp>
        <p:nvSpPr>
          <p:cNvPr id="42" name="Текст 23"/>
          <p:cNvSpPr txBox="1">
            <a:spLocks/>
          </p:cNvSpPr>
          <p:nvPr/>
        </p:nvSpPr>
        <p:spPr>
          <a:xfrm>
            <a:off x="1997291" y="4426838"/>
            <a:ext cx="4802773" cy="1356365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ru-RU" sz="2800" b="1" kern="1200" cap="small" baseline="0" dirty="0" smtClean="0">
                <a:solidFill>
                  <a:schemeClr val="bg1">
                    <a:lumMod val="85000"/>
                  </a:schemeClr>
                </a:solidFill>
                <a:latin typeface="Montserrat Light" panose="00000400000000000000" pitchFamily="2" charset="-52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2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  <a:buSzPts val="3000"/>
              <a:buNone/>
            </a:pPr>
            <a:endParaRPr lang="ru-RU" sz="1800" b="0" cap="none" dirty="0">
              <a:solidFill>
                <a:schemeClr val="bg1"/>
              </a:solidFill>
              <a:latin typeface="Montserrat" pitchFamily="2" charset="-52"/>
            </a:endParaRPr>
          </a:p>
        </p:txBody>
      </p:sp>
      <p:sp>
        <p:nvSpPr>
          <p:cNvPr id="65" name="Текст 23"/>
          <p:cNvSpPr txBox="1">
            <a:spLocks/>
          </p:cNvSpPr>
          <p:nvPr/>
        </p:nvSpPr>
        <p:spPr>
          <a:xfrm>
            <a:off x="7198179" y="4787906"/>
            <a:ext cx="4802773" cy="995297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ru-RU" sz="2800" b="1" kern="1200" cap="small" baseline="0" dirty="0" smtClean="0">
                <a:solidFill>
                  <a:schemeClr val="bg1">
                    <a:lumMod val="85000"/>
                  </a:schemeClr>
                </a:solidFill>
                <a:latin typeface="Montserrat Light" panose="00000400000000000000" pitchFamily="2" charset="-52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2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  <a:buSzPts val="3000"/>
              <a:buNone/>
            </a:pPr>
            <a:endParaRPr lang="ru-RU" sz="1800" b="0" cap="none" dirty="0">
              <a:solidFill>
                <a:schemeClr val="bg1"/>
              </a:solidFill>
              <a:latin typeface="Montserrat" pitchFamily="2" charset="-52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7735921"/>
              </p:ext>
            </p:extLst>
          </p:nvPr>
        </p:nvGraphicFramePr>
        <p:xfrm>
          <a:off x="1828802" y="993622"/>
          <a:ext cx="10149600" cy="22795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37400">
                  <a:extLst>
                    <a:ext uri="{9D8B030D-6E8A-4147-A177-3AD203B41FA5}">
                      <a16:colId xmlns:a16="http://schemas.microsoft.com/office/drawing/2014/main" val="1075122283"/>
                    </a:ext>
                  </a:extLst>
                </a:gridCol>
                <a:gridCol w="2537400">
                  <a:extLst>
                    <a:ext uri="{9D8B030D-6E8A-4147-A177-3AD203B41FA5}">
                      <a16:colId xmlns:a16="http://schemas.microsoft.com/office/drawing/2014/main" val="1934100069"/>
                    </a:ext>
                  </a:extLst>
                </a:gridCol>
                <a:gridCol w="2537400">
                  <a:extLst>
                    <a:ext uri="{9D8B030D-6E8A-4147-A177-3AD203B41FA5}">
                      <a16:colId xmlns:a16="http://schemas.microsoft.com/office/drawing/2014/main" val="795435432"/>
                    </a:ext>
                  </a:extLst>
                </a:gridCol>
                <a:gridCol w="2537400">
                  <a:extLst>
                    <a:ext uri="{9D8B030D-6E8A-4147-A177-3AD203B41FA5}">
                      <a16:colId xmlns:a16="http://schemas.microsoft.com/office/drawing/2014/main" val="1704906464"/>
                    </a:ext>
                  </a:extLst>
                </a:gridCol>
              </a:tblGrid>
              <a:tr h="316443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 smtClean="0">
                          <a:solidFill>
                            <a:schemeClr val="lt1"/>
                          </a:solidFill>
                          <a:effectLst/>
                          <a:latin typeface="Montserrat" panose="000005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Источники</a:t>
                      </a:r>
                    </a:p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 smtClean="0">
                          <a:solidFill>
                            <a:schemeClr val="lt1"/>
                          </a:solidFill>
                          <a:effectLst/>
                          <a:latin typeface="Montserrat" panose="000005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финансирования</a:t>
                      </a:r>
                      <a:endParaRPr lang="ru-RU" sz="1200" b="1" kern="1200" dirty="0">
                        <a:solidFill>
                          <a:schemeClr val="lt1"/>
                        </a:solidFill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 anchor="ctr">
                    <a:solidFill>
                      <a:srgbClr val="183F63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chemeClr val="lt1"/>
                          </a:solidFill>
                          <a:effectLst/>
                          <a:latin typeface="Montserrat" panose="000005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Объем финансового обеспечения по </a:t>
                      </a:r>
                      <a:r>
                        <a:rPr lang="ru-RU" sz="1200" b="1" kern="1200" dirty="0" smtClean="0">
                          <a:solidFill>
                            <a:schemeClr val="lt1"/>
                          </a:solidFill>
                          <a:effectLst/>
                          <a:latin typeface="Montserrat" panose="000005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годам </a:t>
                      </a:r>
                    </a:p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 smtClean="0">
                          <a:solidFill>
                            <a:schemeClr val="lt1"/>
                          </a:solidFill>
                          <a:effectLst/>
                          <a:latin typeface="Montserrat" panose="000005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(тыс. </a:t>
                      </a:r>
                      <a:r>
                        <a:rPr lang="ru-RU" sz="1200" b="1" kern="1200" dirty="0">
                          <a:solidFill>
                            <a:schemeClr val="lt1"/>
                          </a:solidFill>
                          <a:effectLst/>
                          <a:latin typeface="Montserrat" panose="000005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рублей)</a:t>
                      </a:r>
                    </a:p>
                  </a:txBody>
                  <a:tcPr marL="39370" marR="39370" marT="64770" marB="64770" anchor="ctr">
                    <a:solidFill>
                      <a:srgbClr val="183F6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 smtClean="0">
                          <a:solidFill>
                            <a:schemeClr val="lt1"/>
                          </a:solidFill>
                          <a:effectLst/>
                          <a:latin typeface="Montserrat" panose="000005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Всего</a:t>
                      </a:r>
                    </a:p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 smtClean="0">
                          <a:solidFill>
                            <a:schemeClr val="lt1"/>
                          </a:solidFill>
                          <a:effectLst/>
                          <a:latin typeface="Montserrat" panose="000005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(тыс. рублей)</a:t>
                      </a:r>
                    </a:p>
                  </a:txBody>
                  <a:tcPr anchor="ctr">
                    <a:solidFill>
                      <a:srgbClr val="183F6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5437118"/>
                  </a:ext>
                </a:extLst>
              </a:tr>
              <a:tr h="214024">
                <a:tc rowSpan="2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Бюджет муниципального образования городской округ город-курорт Сочи Краснодарского края</a:t>
                      </a:r>
                      <a:endParaRPr lang="ru-RU" sz="1200" b="1" kern="1200" dirty="0">
                        <a:solidFill>
                          <a:schemeClr val="tx1"/>
                        </a:solidFill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2023 г.</a:t>
                      </a:r>
                      <a:endParaRPr lang="ru-RU" sz="1400" b="1" kern="1200" dirty="0">
                        <a:solidFill>
                          <a:schemeClr val="tx1"/>
                        </a:solidFill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2024 г.</a:t>
                      </a:r>
                      <a:endParaRPr lang="ru-RU" sz="1400" b="1" kern="1200" dirty="0">
                        <a:solidFill>
                          <a:schemeClr val="tx1"/>
                        </a:solidFill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 anchor="ctr"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4005655"/>
                  </a:ext>
                </a:extLst>
              </a:tr>
              <a:tr h="345418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200,00</a:t>
                      </a:r>
                      <a:endParaRPr lang="ru-RU" sz="1400" b="1" kern="1200" dirty="0">
                        <a:solidFill>
                          <a:schemeClr val="tx1"/>
                        </a:solidFill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400" b="1" kern="1200" dirty="0">
                        <a:solidFill>
                          <a:schemeClr val="tx1"/>
                        </a:solidFill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200,00</a:t>
                      </a:r>
                      <a:endParaRPr lang="ru-RU" sz="1400" b="1" kern="1200" dirty="0">
                        <a:solidFill>
                          <a:schemeClr val="tx1"/>
                        </a:solidFill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39701379"/>
                  </a:ext>
                </a:extLst>
              </a:tr>
              <a:tr h="194943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Внебюджетные источники</a:t>
                      </a:r>
                      <a:endParaRPr lang="ru-RU" sz="1200" b="1" kern="1200" dirty="0">
                        <a:solidFill>
                          <a:schemeClr val="tx1"/>
                        </a:solidFill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400" b="1" kern="1200" dirty="0">
                        <a:solidFill>
                          <a:schemeClr val="tx1"/>
                        </a:solidFill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150,00</a:t>
                      </a:r>
                      <a:endParaRPr lang="ru-RU" sz="1400" b="1" kern="1200" dirty="0">
                        <a:solidFill>
                          <a:schemeClr val="tx1"/>
                        </a:solidFill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150,00</a:t>
                      </a:r>
                      <a:endParaRPr lang="ru-RU" sz="1400" b="1" kern="1200" dirty="0">
                        <a:solidFill>
                          <a:schemeClr val="tx1"/>
                        </a:solidFill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64976666"/>
                  </a:ext>
                </a:extLst>
              </a:tr>
              <a:tr h="316443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 smtClean="0">
                          <a:solidFill>
                            <a:schemeClr val="bg1"/>
                          </a:solidFill>
                          <a:effectLst/>
                          <a:latin typeface="Montserrat" panose="000005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Всего по муниципальному проекту, в том числе:</a:t>
                      </a:r>
                      <a:endParaRPr lang="ru-RU" sz="1200" b="1" kern="1200" dirty="0">
                        <a:solidFill>
                          <a:schemeClr val="bg1"/>
                        </a:solidFill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 anchor="ctr">
                    <a:solidFill>
                      <a:srgbClr val="183F63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bg1"/>
                          </a:solidFill>
                          <a:effectLst/>
                          <a:latin typeface="Montserrat" panose="000005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200,00</a:t>
                      </a:r>
                      <a:endParaRPr lang="ru-RU" sz="1400" b="1" kern="1200" dirty="0">
                        <a:solidFill>
                          <a:schemeClr val="bg1"/>
                        </a:solidFill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183F63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bg1"/>
                          </a:solidFill>
                          <a:effectLst/>
                          <a:latin typeface="Montserrat" panose="000005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150,00</a:t>
                      </a:r>
                      <a:endParaRPr lang="ru-RU" sz="1400" b="1" kern="1200" dirty="0">
                        <a:solidFill>
                          <a:schemeClr val="bg1"/>
                        </a:solidFill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183F63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bg1"/>
                          </a:solidFill>
                          <a:effectLst/>
                          <a:latin typeface="Montserrat" panose="000005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350,00</a:t>
                      </a:r>
                      <a:endParaRPr lang="ru-RU" sz="1400" b="1" kern="1200" dirty="0">
                        <a:solidFill>
                          <a:schemeClr val="bg1"/>
                        </a:solidFill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183F6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4976386"/>
                  </a:ext>
                </a:extLst>
              </a:tr>
            </a:tbl>
          </a:graphicData>
        </a:graphic>
      </p:graphicFrame>
      <p:sp>
        <p:nvSpPr>
          <p:cNvPr id="11" name="Google Shape;1560;p41"/>
          <p:cNvSpPr/>
          <p:nvPr/>
        </p:nvSpPr>
        <p:spPr>
          <a:xfrm>
            <a:off x="1828802" y="110594"/>
            <a:ext cx="10149602" cy="819626"/>
          </a:xfrm>
          <a:prstGeom prst="roundRect">
            <a:avLst>
              <a:gd name="adj" fmla="val 0"/>
            </a:avLst>
          </a:prstGeom>
          <a:blipFill dpi="0" rotWithShape="1">
            <a:blip r:embed="rId2"/>
            <a:srcRect/>
            <a:tile tx="0" ty="0" sx="100000" sy="100000" flip="none" algn="b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2000" b="1" dirty="0" smtClean="0">
                <a:latin typeface="Montserrat" pitchFamily="2" charset="-52"/>
              </a:rPr>
              <a:t>ФИНАНСОВОЕ ОБЕСПЕЧЕНИЕ РЕАЛИЗАЦИИ </a:t>
            </a:r>
            <a:br>
              <a:rPr lang="ru-RU" sz="2000" b="1" dirty="0" smtClean="0">
                <a:latin typeface="Montserrat" pitchFamily="2" charset="-52"/>
              </a:rPr>
            </a:br>
            <a:r>
              <a:rPr lang="ru-RU" sz="2000" b="1" dirty="0" smtClean="0">
                <a:latin typeface="Montserrat" pitchFamily="2" charset="-52"/>
              </a:rPr>
              <a:t>МУНИЦИПАЛЬНОГО ПРОЕКТА</a:t>
            </a:r>
            <a:endParaRPr lang="ru-RU" sz="2000" b="1" dirty="0">
              <a:latin typeface="Montserrat" pitchFamily="2" charset="-52"/>
            </a:endParaRPr>
          </a:p>
        </p:txBody>
      </p:sp>
      <p:sp>
        <p:nvSpPr>
          <p:cNvPr id="12" name="Google Shape;1560;p41"/>
          <p:cNvSpPr/>
          <p:nvPr/>
        </p:nvSpPr>
        <p:spPr>
          <a:xfrm>
            <a:off x="1828800" y="3408813"/>
            <a:ext cx="10149602" cy="496878"/>
          </a:xfrm>
          <a:prstGeom prst="roundRect">
            <a:avLst>
              <a:gd name="adj" fmla="val 0"/>
            </a:avLst>
          </a:prstGeom>
          <a:blipFill dpi="0" rotWithShape="1">
            <a:blip r:embed="rId2"/>
            <a:srcRect/>
            <a:tile tx="0" ty="0" sx="100000" sy="100000" flip="none" algn="b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2000" b="1" dirty="0" smtClean="0">
                <a:latin typeface="Montserrat" pitchFamily="2" charset="-52"/>
              </a:rPr>
              <a:t>МАТРИЦА РИСКОВ</a:t>
            </a:r>
            <a:endParaRPr lang="ru-RU" sz="2000" b="1" dirty="0">
              <a:latin typeface="Montserrat" pitchFamily="2" charset="-52"/>
            </a:endParaRPr>
          </a:p>
        </p:txBody>
      </p:sp>
      <p:graphicFrame>
        <p:nvGraphicFramePr>
          <p:cNvPr id="16" name="Таблица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5836058"/>
              </p:ext>
            </p:extLst>
          </p:nvPr>
        </p:nvGraphicFramePr>
        <p:xfrm>
          <a:off x="1828802" y="3985829"/>
          <a:ext cx="10149601" cy="25994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840025">
                  <a:extLst>
                    <a:ext uri="{9D8B030D-6E8A-4147-A177-3AD203B41FA5}">
                      <a16:colId xmlns:a16="http://schemas.microsoft.com/office/drawing/2014/main" val="393251803"/>
                    </a:ext>
                  </a:extLst>
                </a:gridCol>
                <a:gridCol w="2154788">
                  <a:extLst>
                    <a:ext uri="{9D8B030D-6E8A-4147-A177-3AD203B41FA5}">
                      <a16:colId xmlns:a16="http://schemas.microsoft.com/office/drawing/2014/main" val="691554620"/>
                    </a:ext>
                  </a:extLst>
                </a:gridCol>
                <a:gridCol w="2154788">
                  <a:extLst>
                    <a:ext uri="{9D8B030D-6E8A-4147-A177-3AD203B41FA5}">
                      <a16:colId xmlns:a16="http://schemas.microsoft.com/office/drawing/2014/main" val="166090112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chemeClr val="lt1"/>
                          </a:solidFill>
                          <a:effectLst/>
                          <a:latin typeface="Montserrat" panose="000005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Наименование риска</a:t>
                      </a:r>
                    </a:p>
                  </a:txBody>
                  <a:tcPr marL="28567" marR="28567" marT="46997" marB="46997" anchor="ctr">
                    <a:solidFill>
                      <a:srgbClr val="183F63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chemeClr val="lt1"/>
                          </a:solidFill>
                          <a:effectLst/>
                          <a:latin typeface="Montserrat" panose="000005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Вероятность наступления</a:t>
                      </a:r>
                    </a:p>
                  </a:txBody>
                  <a:tcPr marL="28567" marR="28567" marT="46997" marB="46997" anchor="ctr">
                    <a:solidFill>
                      <a:srgbClr val="183F63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 smtClean="0">
                          <a:solidFill>
                            <a:schemeClr val="lt1"/>
                          </a:solidFill>
                          <a:effectLst/>
                          <a:latin typeface="Montserrat" panose="000005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Уровень влияния на муниципальный проект</a:t>
                      </a:r>
                      <a:endParaRPr lang="ru-RU" sz="1200" b="1" kern="1200" dirty="0">
                        <a:solidFill>
                          <a:schemeClr val="lt1"/>
                        </a:solidFill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67" marR="28567" marT="46997" marB="46997" anchor="ctr">
                    <a:solidFill>
                      <a:srgbClr val="183F6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6062270"/>
                  </a:ext>
                </a:extLst>
              </a:tr>
              <a:tr h="174652"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Отсутствие финансирования на проведение конкурса и организацию ярмарок и выставок </a:t>
                      </a:r>
                    </a:p>
                  </a:txBody>
                  <a:tcPr marL="39370" marR="39370" marT="64770" marB="6477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Средняя</a:t>
                      </a:r>
                    </a:p>
                  </a:txBody>
                  <a:tcPr marL="39370" marR="39370" marT="64770" marB="6477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Низкий</a:t>
                      </a:r>
                    </a:p>
                  </a:txBody>
                  <a:tcPr marL="39370" marR="39370" marT="64770" marB="64770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1346388"/>
                  </a:ext>
                </a:extLst>
              </a:tr>
              <a:tr h="174652"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Непредсказуемость погодных и территориальных условий проведения Конкурса</a:t>
                      </a:r>
                    </a:p>
                  </a:txBody>
                  <a:tcPr marL="39370" marR="39370" marT="64770" marB="6477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Средняя</a:t>
                      </a:r>
                    </a:p>
                  </a:txBody>
                  <a:tcPr marL="39370" marR="39370" marT="64770" marB="6477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Низкий</a:t>
                      </a:r>
                    </a:p>
                  </a:txBody>
                  <a:tcPr marL="39370" marR="39370" marT="64770" marB="64770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486207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Низкий художественный уровень сувениров, представленных для Конкурса</a:t>
                      </a: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Средняя</a:t>
                      </a:r>
                    </a:p>
                  </a:txBody>
                  <a:tcPr marL="39370" marR="39370" marT="64770" marB="6477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Низкий</a:t>
                      </a:r>
                    </a:p>
                  </a:txBody>
                  <a:tcPr marL="39370" marR="39370" marT="64770" marB="64770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173325"/>
                  </a:ext>
                </a:extLst>
              </a:tr>
              <a:tr h="17465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Нарушение сроков издания иллюстрированного дайджеста о Конкурсе </a:t>
                      </a: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Средняя</a:t>
                      </a:r>
                    </a:p>
                  </a:txBody>
                  <a:tcPr marL="39370" marR="39370" marT="64770" marB="6477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Низкий</a:t>
                      </a:r>
                    </a:p>
                  </a:txBody>
                  <a:tcPr marL="39370" marR="39370" marT="64770" marB="64770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20370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13834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7000"/>
    </mc:Choice>
    <mc:Fallback xmlns="">
      <p:transition advClick="0" advTm="57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60;p13"/>
          <p:cNvSpPr/>
          <p:nvPr/>
        </p:nvSpPr>
        <p:spPr>
          <a:xfrm flipH="1">
            <a:off x="-1" y="0"/>
            <a:ext cx="1613769" cy="685800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b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>
              <a:solidFill>
                <a:schemeClr val="lt1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4" r="2848" b="10204"/>
          <a:stretch/>
        </p:blipFill>
        <p:spPr>
          <a:xfrm rot="16200000" flipH="1" flipV="1">
            <a:off x="-2157007" y="3471463"/>
            <a:ext cx="7550316" cy="158666"/>
          </a:xfrm>
          <a:prstGeom prst="rect">
            <a:avLst/>
          </a:prstGeom>
          <a:effectLst>
            <a:outerShdw blurRad="203200" dist="38100" dir="10800000" sx="125000" sy="125000" algn="r" rotWithShape="0">
              <a:prstClr val="black">
                <a:alpha val="40000"/>
              </a:prstClr>
            </a:outerShdw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D021ABC-112F-4A46-9ADE-B111C61C82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654" y="282284"/>
            <a:ext cx="748308" cy="935384"/>
          </a:xfrm>
          <a:prstGeom prst="rect">
            <a:avLst/>
          </a:prstGeom>
        </p:spPr>
      </p:pic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7087983"/>
              </p:ext>
            </p:extLst>
          </p:nvPr>
        </p:nvGraphicFramePr>
        <p:xfrm>
          <a:off x="3764273" y="62442"/>
          <a:ext cx="6463956" cy="36933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463956">
                  <a:extLst>
                    <a:ext uri="{9D8B030D-6E8A-4147-A177-3AD203B41FA5}">
                      <a16:colId xmlns:a16="http://schemas.microsoft.com/office/drawing/2014/main" val="4097098770"/>
                    </a:ext>
                  </a:extLst>
                </a:gridCol>
              </a:tblGrid>
              <a:tr h="36933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600" b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reflection blurRad="6350" stA="60000" endA="900" endPos="58000" dir="5400000" sy="-100000" algn="bl" rotWithShape="0"/>
                        </a:effectLst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63323579"/>
                  </a:ext>
                </a:extLst>
              </a:tr>
            </a:tbl>
          </a:graphicData>
        </a:graphic>
      </p:graphicFrame>
      <p:sp>
        <p:nvSpPr>
          <p:cNvPr id="42" name="Текст 23"/>
          <p:cNvSpPr txBox="1">
            <a:spLocks/>
          </p:cNvSpPr>
          <p:nvPr/>
        </p:nvSpPr>
        <p:spPr>
          <a:xfrm>
            <a:off x="1997291" y="4446425"/>
            <a:ext cx="4802773" cy="1356365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ru-RU" sz="2800" b="1" kern="1200" cap="small" baseline="0" dirty="0" smtClean="0">
                <a:solidFill>
                  <a:schemeClr val="bg1">
                    <a:lumMod val="85000"/>
                  </a:schemeClr>
                </a:solidFill>
                <a:latin typeface="Montserrat Light" panose="00000400000000000000" pitchFamily="2" charset="-52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2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  <a:buSzPts val="3000"/>
              <a:buNone/>
            </a:pPr>
            <a:endParaRPr lang="ru-RU" sz="1800" b="0" cap="none" dirty="0">
              <a:solidFill>
                <a:schemeClr val="bg1"/>
              </a:solidFill>
              <a:latin typeface="Montserrat" pitchFamily="2" charset="-52"/>
            </a:endParaRPr>
          </a:p>
        </p:txBody>
      </p:sp>
      <p:sp>
        <p:nvSpPr>
          <p:cNvPr id="18" name="Google Shape;1560;p41"/>
          <p:cNvSpPr/>
          <p:nvPr/>
        </p:nvSpPr>
        <p:spPr>
          <a:xfrm>
            <a:off x="2601285" y="787913"/>
            <a:ext cx="8789932" cy="626901"/>
          </a:xfrm>
          <a:prstGeom prst="roundRect">
            <a:avLst>
              <a:gd name="adj" fmla="val 0"/>
            </a:avLst>
          </a:prstGeom>
          <a:blipFill dpi="0" rotWithShape="1">
            <a:blip r:embed="rId2"/>
            <a:srcRect/>
            <a:tile tx="0" ty="0" sx="100000" sy="100000" flip="none" algn="b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buSzPts val="3000"/>
            </a:pPr>
            <a:r>
              <a:rPr lang="ru-RU" sz="1600" b="1" dirty="0">
                <a:latin typeface="Montserrat" pitchFamily="2" charset="-52"/>
              </a:rPr>
              <a:t>КУРАТОР</a:t>
            </a:r>
          </a:p>
          <a:p>
            <a:pPr lvl="0" algn="ctr">
              <a:buSzPts val="3000"/>
            </a:pPr>
            <a:r>
              <a:rPr lang="ru-RU" dirty="0" smtClean="0">
                <a:solidFill>
                  <a:prstClr val="white"/>
                </a:solidFill>
                <a:latin typeface="Montserrat" pitchFamily="2" charset="-52"/>
              </a:rPr>
              <a:t>Заместитель главы города Сочи </a:t>
            </a:r>
            <a:r>
              <a:rPr lang="ru-RU" b="1" dirty="0" smtClean="0">
                <a:solidFill>
                  <a:prstClr val="white"/>
                </a:solidFill>
                <a:latin typeface="Montserrat" pitchFamily="2" charset="-52"/>
              </a:rPr>
              <a:t>Канюк Е.М. (10%)</a:t>
            </a:r>
            <a:endParaRPr lang="ru-RU" b="1" dirty="0">
              <a:solidFill>
                <a:prstClr val="white"/>
              </a:solidFill>
              <a:latin typeface="Montserrat" pitchFamily="2" charset="-52"/>
            </a:endParaRPr>
          </a:p>
        </p:txBody>
      </p:sp>
      <p:sp>
        <p:nvSpPr>
          <p:cNvPr id="3" name="Стрелка вниз 2"/>
          <p:cNvSpPr/>
          <p:nvPr/>
        </p:nvSpPr>
        <p:spPr>
          <a:xfrm>
            <a:off x="6802846" y="1382791"/>
            <a:ext cx="527836" cy="368300"/>
          </a:xfrm>
          <a:prstGeom prst="downArrow">
            <a:avLst/>
          </a:prstGeom>
          <a:solidFill>
            <a:srgbClr val="0F3C63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Google Shape;1560;p41"/>
          <p:cNvSpPr/>
          <p:nvPr/>
        </p:nvSpPr>
        <p:spPr>
          <a:xfrm>
            <a:off x="2601285" y="1826988"/>
            <a:ext cx="8789932" cy="698101"/>
          </a:xfrm>
          <a:prstGeom prst="roundRect">
            <a:avLst>
              <a:gd name="adj" fmla="val 0"/>
            </a:avLst>
          </a:prstGeom>
          <a:blipFill dpi="0" rotWithShape="1">
            <a:blip r:embed="rId2"/>
            <a:srcRect/>
            <a:tile tx="0" ty="0" sx="100000" sy="100000" flip="none" algn="b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buSzPts val="3000"/>
            </a:pPr>
            <a:r>
              <a:rPr lang="ru-RU" sz="1600" b="1" dirty="0" smtClean="0">
                <a:latin typeface="Montserrat" pitchFamily="2" charset="-52"/>
              </a:rPr>
              <a:t>РУК</a:t>
            </a:r>
            <a:r>
              <a:rPr lang="ru-RU" sz="1600" b="1" dirty="0">
                <a:latin typeface="Montserrat" pitchFamily="2" charset="-52"/>
              </a:rPr>
              <a:t>О</a:t>
            </a:r>
            <a:r>
              <a:rPr lang="ru-RU" sz="1600" b="1" dirty="0" smtClean="0">
                <a:latin typeface="Montserrat" pitchFamily="2" charset="-52"/>
              </a:rPr>
              <a:t>ВОДИТЕЛЬ</a:t>
            </a:r>
            <a:endParaRPr lang="ru-RU" sz="1600" b="1" dirty="0">
              <a:latin typeface="Montserrat" pitchFamily="2" charset="-52"/>
            </a:endParaRPr>
          </a:p>
          <a:p>
            <a:pPr algn="ctr">
              <a:buSzPts val="3000"/>
            </a:pPr>
            <a:r>
              <a:rPr lang="ru-RU" dirty="0" smtClean="0">
                <a:solidFill>
                  <a:prstClr val="white"/>
                </a:solidFill>
                <a:latin typeface="Montserrat" pitchFamily="2" charset="-52"/>
              </a:rPr>
              <a:t>Начальник </a:t>
            </a:r>
            <a:r>
              <a:rPr lang="ru-RU" dirty="0">
                <a:solidFill>
                  <a:prstClr val="white"/>
                </a:solidFill>
                <a:latin typeface="Montserrat" pitchFamily="2" charset="-52"/>
              </a:rPr>
              <a:t>управления культуры </a:t>
            </a:r>
            <a:r>
              <a:rPr lang="ru-RU" b="1" dirty="0" smtClean="0">
                <a:solidFill>
                  <a:prstClr val="white"/>
                </a:solidFill>
                <a:latin typeface="Montserrat" pitchFamily="2" charset="-52"/>
              </a:rPr>
              <a:t>Устинова </a:t>
            </a:r>
            <a:r>
              <a:rPr lang="ru-RU" b="1" dirty="0">
                <a:solidFill>
                  <a:prstClr val="white"/>
                </a:solidFill>
                <a:latin typeface="Montserrat" pitchFamily="2" charset="-52"/>
              </a:rPr>
              <a:t>М.О. (</a:t>
            </a:r>
            <a:r>
              <a:rPr lang="ru-RU" b="1" dirty="0" smtClean="0">
                <a:solidFill>
                  <a:prstClr val="white"/>
                </a:solidFill>
                <a:latin typeface="Montserrat" pitchFamily="2" charset="-52"/>
              </a:rPr>
              <a:t>10%)</a:t>
            </a:r>
            <a:endParaRPr lang="ru-RU" b="1" dirty="0">
              <a:solidFill>
                <a:prstClr val="white"/>
              </a:solidFill>
              <a:latin typeface="Montserrat" pitchFamily="2" charset="-52"/>
            </a:endParaRPr>
          </a:p>
        </p:txBody>
      </p:sp>
      <p:sp>
        <p:nvSpPr>
          <p:cNvPr id="17" name="Google Shape;1560;p41"/>
          <p:cNvSpPr/>
          <p:nvPr/>
        </p:nvSpPr>
        <p:spPr>
          <a:xfrm>
            <a:off x="2601285" y="2917024"/>
            <a:ext cx="8789932" cy="727702"/>
          </a:xfrm>
          <a:prstGeom prst="roundRect">
            <a:avLst>
              <a:gd name="adj" fmla="val 0"/>
            </a:avLst>
          </a:prstGeom>
          <a:blipFill dpi="0" rotWithShape="1">
            <a:blip r:embed="rId2"/>
            <a:srcRect/>
            <a:tile tx="0" ty="0" sx="100000" sy="100000" flip="none" algn="b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buSzPts val="3000"/>
            </a:pPr>
            <a:r>
              <a:rPr lang="ru-RU" sz="1600" b="1" dirty="0">
                <a:latin typeface="Montserrat" pitchFamily="2" charset="-52"/>
              </a:rPr>
              <a:t>АДМИНИСТРАТОР</a:t>
            </a:r>
          </a:p>
          <a:p>
            <a:pPr algn="ctr">
              <a:buSzPts val="3000"/>
            </a:pPr>
            <a:r>
              <a:rPr lang="ru-RU" dirty="0" smtClean="0">
                <a:solidFill>
                  <a:prstClr val="white"/>
                </a:solidFill>
                <a:latin typeface="Montserrat" pitchFamily="2" charset="-52"/>
              </a:rPr>
              <a:t>Начальник </a:t>
            </a:r>
            <a:r>
              <a:rPr lang="ru-RU" dirty="0">
                <a:solidFill>
                  <a:prstClr val="white"/>
                </a:solidFill>
                <a:latin typeface="Montserrat" pitchFamily="2" charset="-52"/>
              </a:rPr>
              <a:t>отдела </a:t>
            </a:r>
            <a:r>
              <a:rPr lang="ru-RU" dirty="0" smtClean="0">
                <a:solidFill>
                  <a:prstClr val="white"/>
                </a:solidFill>
                <a:latin typeface="Montserrat" pitchFamily="2" charset="-52"/>
              </a:rPr>
              <a:t>управления </a:t>
            </a:r>
            <a:r>
              <a:rPr lang="ru-RU" dirty="0">
                <a:solidFill>
                  <a:prstClr val="white"/>
                </a:solidFill>
                <a:latin typeface="Montserrat" pitchFamily="2" charset="-52"/>
              </a:rPr>
              <a:t>культуры </a:t>
            </a:r>
            <a:r>
              <a:rPr lang="ru-RU" b="1" dirty="0" err="1" smtClean="0">
                <a:solidFill>
                  <a:prstClr val="white"/>
                </a:solidFill>
                <a:latin typeface="Montserrat" pitchFamily="2" charset="-52"/>
              </a:rPr>
              <a:t>Баликоева</a:t>
            </a:r>
            <a:r>
              <a:rPr lang="ru-RU" b="1" dirty="0" smtClean="0">
                <a:solidFill>
                  <a:prstClr val="white"/>
                </a:solidFill>
                <a:latin typeface="Montserrat" pitchFamily="2" charset="-52"/>
              </a:rPr>
              <a:t> Т.Б</a:t>
            </a:r>
            <a:r>
              <a:rPr lang="ru-RU" b="1" dirty="0">
                <a:solidFill>
                  <a:prstClr val="white"/>
                </a:solidFill>
                <a:latin typeface="Montserrat" pitchFamily="2" charset="-52"/>
              </a:rPr>
              <a:t>. (</a:t>
            </a:r>
            <a:r>
              <a:rPr lang="ru-RU" b="1" dirty="0" smtClean="0">
                <a:solidFill>
                  <a:prstClr val="white"/>
                </a:solidFill>
                <a:latin typeface="Montserrat" pitchFamily="2" charset="-52"/>
              </a:rPr>
              <a:t>15%)</a:t>
            </a:r>
            <a:endParaRPr lang="ru-RU" b="1" dirty="0">
              <a:solidFill>
                <a:prstClr val="white"/>
              </a:solidFill>
              <a:latin typeface="Montserrat" pitchFamily="2" charset="-52"/>
            </a:endParaRPr>
          </a:p>
        </p:txBody>
      </p:sp>
      <p:sp>
        <p:nvSpPr>
          <p:cNvPr id="19" name="Стрелка вниз 18"/>
          <p:cNvSpPr/>
          <p:nvPr/>
        </p:nvSpPr>
        <p:spPr>
          <a:xfrm>
            <a:off x="6800064" y="2513948"/>
            <a:ext cx="527836" cy="368300"/>
          </a:xfrm>
          <a:prstGeom prst="downArrow">
            <a:avLst/>
          </a:prstGeom>
          <a:solidFill>
            <a:srgbClr val="0F3C63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Google Shape;1560;p41"/>
          <p:cNvSpPr/>
          <p:nvPr/>
        </p:nvSpPr>
        <p:spPr>
          <a:xfrm>
            <a:off x="2601284" y="3878834"/>
            <a:ext cx="4201562" cy="1253883"/>
          </a:xfrm>
          <a:prstGeom prst="roundRect">
            <a:avLst>
              <a:gd name="adj" fmla="val 0"/>
            </a:avLst>
          </a:prstGeom>
          <a:blipFill dpi="0" rotWithShape="1">
            <a:blip r:embed="rId2"/>
            <a:srcRect/>
            <a:tile tx="0" ty="0" sx="100000" sy="100000" flip="none" algn="b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buSzPts val="3000"/>
            </a:pPr>
            <a:r>
              <a:rPr lang="ru-RU" b="1" dirty="0">
                <a:solidFill>
                  <a:prstClr val="white"/>
                </a:solidFill>
                <a:latin typeface="Montserrat" pitchFamily="2" charset="-52"/>
              </a:rPr>
              <a:t>МАУК «ТМЦ</a:t>
            </a:r>
            <a:r>
              <a:rPr lang="ru-RU" b="1" dirty="0" smtClean="0">
                <a:solidFill>
                  <a:prstClr val="white"/>
                </a:solidFill>
                <a:latin typeface="Montserrat" pitchFamily="2" charset="-52"/>
              </a:rPr>
              <a:t>» </a:t>
            </a:r>
            <a:endParaRPr lang="ru-RU" b="1" dirty="0" smtClean="0">
              <a:solidFill>
                <a:prstClr val="white"/>
              </a:solidFill>
              <a:latin typeface="Montserrat" pitchFamily="2" charset="-52"/>
            </a:endParaRPr>
          </a:p>
          <a:p>
            <a:pPr algn="ctr">
              <a:buSzPts val="3000"/>
            </a:pPr>
            <a:r>
              <a:rPr lang="ru-RU" sz="1200" dirty="0">
                <a:solidFill>
                  <a:prstClr val="white"/>
                </a:solidFill>
                <a:latin typeface="Montserrat" pitchFamily="2" charset="-52"/>
              </a:rPr>
              <a:t>Стародуб Татьяна Федоровна </a:t>
            </a:r>
            <a:r>
              <a:rPr lang="ru-RU" sz="1200" dirty="0" smtClean="0">
                <a:solidFill>
                  <a:prstClr val="white"/>
                </a:solidFill>
                <a:latin typeface="Montserrat" pitchFamily="2" charset="-52"/>
              </a:rPr>
              <a:t/>
            </a:r>
            <a:br>
              <a:rPr lang="ru-RU" sz="1200" dirty="0" smtClean="0">
                <a:solidFill>
                  <a:prstClr val="white"/>
                </a:solidFill>
                <a:latin typeface="Montserrat" pitchFamily="2" charset="-52"/>
              </a:rPr>
            </a:br>
            <a:r>
              <a:rPr lang="ru-RU" sz="1200" dirty="0" smtClean="0">
                <a:solidFill>
                  <a:prstClr val="white"/>
                </a:solidFill>
                <a:latin typeface="Montserrat" pitchFamily="2" charset="-52"/>
              </a:rPr>
              <a:t>директор </a:t>
            </a:r>
            <a:r>
              <a:rPr lang="ru-RU" sz="1200" dirty="0">
                <a:solidFill>
                  <a:prstClr val="white"/>
                </a:solidFill>
                <a:latin typeface="Montserrat" pitchFamily="2" charset="-52"/>
              </a:rPr>
              <a:t>МАУК «ТМЦ» </a:t>
            </a:r>
            <a:r>
              <a:rPr lang="ru-RU" sz="1400" b="1" dirty="0" smtClean="0">
                <a:solidFill>
                  <a:prstClr val="white"/>
                </a:solidFill>
                <a:latin typeface="Montserrat" pitchFamily="2" charset="-52"/>
              </a:rPr>
              <a:t>(25%)</a:t>
            </a:r>
          </a:p>
          <a:p>
            <a:pPr algn="ctr">
              <a:buSzPts val="3000"/>
            </a:pPr>
            <a:r>
              <a:rPr lang="ru-RU" sz="1200" dirty="0" smtClean="0">
                <a:solidFill>
                  <a:prstClr val="white"/>
                </a:solidFill>
                <a:latin typeface="Montserrat" pitchFamily="2" charset="-52"/>
              </a:rPr>
              <a:t>Копылова </a:t>
            </a:r>
            <a:r>
              <a:rPr lang="ru-RU" sz="1200" dirty="0">
                <a:solidFill>
                  <a:prstClr val="white"/>
                </a:solidFill>
                <a:latin typeface="Montserrat" pitchFamily="2" charset="-52"/>
              </a:rPr>
              <a:t>Ирина Сергеевна </a:t>
            </a:r>
            <a:r>
              <a:rPr lang="ru-RU" sz="1200" dirty="0" smtClean="0">
                <a:solidFill>
                  <a:prstClr val="white"/>
                </a:solidFill>
                <a:latin typeface="Montserrat" pitchFamily="2" charset="-52"/>
              </a:rPr>
              <a:t/>
            </a:r>
            <a:br>
              <a:rPr lang="ru-RU" sz="1200" dirty="0" smtClean="0">
                <a:solidFill>
                  <a:prstClr val="white"/>
                </a:solidFill>
                <a:latin typeface="Montserrat" pitchFamily="2" charset="-52"/>
              </a:rPr>
            </a:br>
            <a:r>
              <a:rPr lang="ru-RU" sz="1200" dirty="0" smtClean="0">
                <a:solidFill>
                  <a:prstClr val="white"/>
                </a:solidFill>
                <a:latin typeface="Montserrat" pitchFamily="2" charset="-52"/>
              </a:rPr>
              <a:t>заместитель директора </a:t>
            </a:r>
            <a:r>
              <a:rPr lang="ru-RU" sz="1200" dirty="0">
                <a:solidFill>
                  <a:prstClr val="white"/>
                </a:solidFill>
                <a:latin typeface="Montserrat" pitchFamily="2" charset="-52"/>
              </a:rPr>
              <a:t>МАУК «ТМЦ» </a:t>
            </a:r>
            <a:r>
              <a:rPr lang="ru-RU" sz="1400" b="1" dirty="0">
                <a:solidFill>
                  <a:prstClr val="white"/>
                </a:solidFill>
                <a:latin typeface="Montserrat" pitchFamily="2" charset="-52"/>
              </a:rPr>
              <a:t>(25</a:t>
            </a:r>
            <a:r>
              <a:rPr lang="ru-RU" sz="1400" b="1" dirty="0" smtClean="0">
                <a:solidFill>
                  <a:prstClr val="white"/>
                </a:solidFill>
                <a:latin typeface="Montserrat" pitchFamily="2" charset="-52"/>
              </a:rPr>
              <a:t>%)</a:t>
            </a:r>
            <a:endParaRPr lang="ru-RU" sz="1400" b="1" dirty="0">
              <a:solidFill>
                <a:prstClr val="white"/>
              </a:solidFill>
              <a:latin typeface="Montserrat" pitchFamily="2" charset="-52"/>
            </a:endParaRPr>
          </a:p>
        </p:txBody>
      </p:sp>
      <p:sp>
        <p:nvSpPr>
          <p:cNvPr id="24" name="Google Shape;1560;p41"/>
          <p:cNvSpPr/>
          <p:nvPr/>
        </p:nvSpPr>
        <p:spPr>
          <a:xfrm>
            <a:off x="1828802" y="226976"/>
            <a:ext cx="10149602" cy="433398"/>
          </a:xfrm>
          <a:prstGeom prst="roundRect">
            <a:avLst>
              <a:gd name="adj" fmla="val 0"/>
            </a:avLst>
          </a:prstGeom>
          <a:blipFill dpi="0" rotWithShape="1">
            <a:blip r:embed="rId2"/>
            <a:srcRect/>
            <a:tile tx="0" ty="0" sx="100000" sy="100000" flip="none" algn="b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2000" b="1" dirty="0">
                <a:latin typeface="Montserrat" pitchFamily="2" charset="-52"/>
              </a:rPr>
              <a:t>СТРУКТУРА УПРАВЛЕНИЯ МУНИЦИПАЛЬНЫМ ПРОЕКТОМ</a:t>
            </a:r>
          </a:p>
        </p:txBody>
      </p:sp>
      <p:sp>
        <p:nvSpPr>
          <p:cNvPr id="25" name="Google Shape;1560;p41"/>
          <p:cNvSpPr/>
          <p:nvPr/>
        </p:nvSpPr>
        <p:spPr>
          <a:xfrm>
            <a:off x="2601283" y="5339531"/>
            <a:ext cx="8789934" cy="971609"/>
          </a:xfrm>
          <a:prstGeom prst="roundRect">
            <a:avLst>
              <a:gd name="adj" fmla="val 0"/>
            </a:avLst>
          </a:prstGeom>
          <a:blipFill dpi="0" rotWithShape="1">
            <a:blip r:embed="rId2"/>
            <a:srcRect/>
            <a:tile tx="0" ty="0" sx="100000" sy="100000" flip="none" algn="b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buSzPts val="3000"/>
            </a:pPr>
            <a:r>
              <a:rPr lang="ru-RU" dirty="0" smtClean="0">
                <a:solidFill>
                  <a:prstClr val="white"/>
                </a:solidFill>
                <a:latin typeface="Montserrat" pitchFamily="2" charset="-52"/>
              </a:rPr>
              <a:t>Мастера </a:t>
            </a:r>
            <a:r>
              <a:rPr lang="ru-RU" dirty="0" smtClean="0">
                <a:solidFill>
                  <a:prstClr val="white"/>
                </a:solidFill>
                <a:latin typeface="Montserrat" pitchFamily="2" charset="-52"/>
              </a:rPr>
              <a:t>ДПИ</a:t>
            </a:r>
            <a:r>
              <a:rPr lang="ru-RU" dirty="0">
                <a:solidFill>
                  <a:prstClr val="white"/>
                </a:solidFill>
                <a:latin typeface="Montserrat" pitchFamily="2" charset="-52"/>
              </a:rPr>
              <a:t>, Творческие союзы города</a:t>
            </a:r>
          </a:p>
          <a:p>
            <a:pPr algn="ctr">
              <a:buSzPts val="3000"/>
            </a:pPr>
            <a:r>
              <a:rPr lang="ru-RU" dirty="0" smtClean="0">
                <a:solidFill>
                  <a:prstClr val="white"/>
                </a:solidFill>
                <a:latin typeface="Montserrat" pitchFamily="2" charset="-52"/>
              </a:rPr>
              <a:t>общественники, представители бизнеса </a:t>
            </a:r>
            <a:r>
              <a:rPr lang="ru-RU" b="1" dirty="0" smtClean="0">
                <a:solidFill>
                  <a:prstClr val="white"/>
                </a:solidFill>
                <a:latin typeface="Montserrat" pitchFamily="2" charset="-52"/>
              </a:rPr>
              <a:t>(10%)</a:t>
            </a:r>
            <a:r>
              <a:rPr lang="ru-RU" dirty="0" smtClean="0">
                <a:solidFill>
                  <a:prstClr val="white"/>
                </a:solidFill>
                <a:latin typeface="Montserrat" pitchFamily="2" charset="-52"/>
              </a:rPr>
              <a:t> </a:t>
            </a:r>
            <a:endParaRPr lang="ru-RU" dirty="0">
              <a:solidFill>
                <a:prstClr val="white"/>
              </a:solidFill>
              <a:latin typeface="Montserrat" pitchFamily="2" charset="-52"/>
            </a:endParaRPr>
          </a:p>
        </p:txBody>
      </p:sp>
      <p:sp>
        <p:nvSpPr>
          <p:cNvPr id="22" name="Google Shape;1560;p41"/>
          <p:cNvSpPr/>
          <p:nvPr/>
        </p:nvSpPr>
        <p:spPr>
          <a:xfrm>
            <a:off x="7404057" y="3878833"/>
            <a:ext cx="3987160" cy="1253883"/>
          </a:xfrm>
          <a:prstGeom prst="roundRect">
            <a:avLst>
              <a:gd name="adj" fmla="val 0"/>
            </a:avLst>
          </a:prstGeom>
          <a:blipFill dpi="0" rotWithShape="1">
            <a:blip r:embed="rId2"/>
            <a:srcRect/>
            <a:tile tx="0" ty="0" sx="100000" sy="100000" flip="none" algn="b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buSzPts val="3000"/>
            </a:pPr>
            <a:r>
              <a:rPr lang="ru-RU" sz="1200" b="1" dirty="0">
                <a:solidFill>
                  <a:prstClr val="white"/>
                </a:solidFill>
                <a:latin typeface="Montserrat" pitchFamily="2" charset="-52"/>
              </a:rPr>
              <a:t>Управление </a:t>
            </a:r>
            <a:r>
              <a:rPr lang="ru-RU" sz="1200" b="1" dirty="0">
                <a:solidFill>
                  <a:prstClr val="white"/>
                </a:solidFill>
                <a:latin typeface="Montserrat" pitchFamily="2" charset="-52"/>
              </a:rPr>
              <a:t>информации и аналитической </a:t>
            </a:r>
            <a:r>
              <a:rPr lang="ru-RU" sz="1200" b="1" dirty="0">
                <a:solidFill>
                  <a:prstClr val="white"/>
                </a:solidFill>
                <a:latin typeface="Montserrat" pitchFamily="2" charset="-52"/>
              </a:rPr>
              <a:t>работы </a:t>
            </a:r>
            <a:endParaRPr lang="ru-RU" sz="1200" b="1" dirty="0" smtClean="0">
              <a:solidFill>
                <a:prstClr val="white"/>
              </a:solidFill>
              <a:latin typeface="Montserrat" pitchFamily="2" charset="-52"/>
            </a:endParaRPr>
          </a:p>
          <a:p>
            <a:pPr algn="ctr">
              <a:buSzPts val="3000"/>
            </a:pPr>
            <a:r>
              <a:rPr lang="ru-RU" sz="1200" dirty="0" smtClean="0">
                <a:solidFill>
                  <a:prstClr val="white"/>
                </a:solidFill>
                <a:latin typeface="Montserrat" pitchFamily="2" charset="-52"/>
              </a:rPr>
              <a:t>Тарасов </a:t>
            </a:r>
            <a:r>
              <a:rPr lang="ru-RU" sz="1200" dirty="0">
                <a:solidFill>
                  <a:prstClr val="white"/>
                </a:solidFill>
                <a:latin typeface="Montserrat" pitchFamily="2" charset="-52"/>
              </a:rPr>
              <a:t>Андрей Викторович </a:t>
            </a:r>
            <a:endParaRPr lang="ru-RU" sz="1200" dirty="0">
              <a:solidFill>
                <a:prstClr val="white"/>
              </a:solidFill>
              <a:latin typeface="Montserrat" pitchFamily="2" charset="-52"/>
            </a:endParaRPr>
          </a:p>
          <a:p>
            <a:pPr algn="ctr">
              <a:buSzPts val="3000"/>
            </a:pPr>
            <a:r>
              <a:rPr lang="ru-RU" sz="1200" dirty="0">
                <a:solidFill>
                  <a:prstClr val="white"/>
                </a:solidFill>
                <a:latin typeface="Montserrat" pitchFamily="2" charset="-52"/>
              </a:rPr>
              <a:t>Начальник </a:t>
            </a:r>
            <a:r>
              <a:rPr lang="ru-RU" sz="1200" dirty="0" smtClean="0">
                <a:solidFill>
                  <a:prstClr val="white"/>
                </a:solidFill>
                <a:latin typeface="Montserrat" pitchFamily="2" charset="-52"/>
              </a:rPr>
              <a:t>управления </a:t>
            </a:r>
            <a:r>
              <a:rPr lang="ru-RU" sz="1400" b="1" dirty="0" smtClean="0">
                <a:solidFill>
                  <a:prstClr val="white"/>
                </a:solidFill>
                <a:latin typeface="Montserrat" pitchFamily="2" charset="-52"/>
              </a:rPr>
              <a:t>(5%)</a:t>
            </a:r>
            <a:r>
              <a:rPr lang="ru-RU" sz="1400" dirty="0" smtClean="0">
                <a:solidFill>
                  <a:prstClr val="white"/>
                </a:solidFill>
                <a:latin typeface="Montserrat" pitchFamily="2" charset="-52"/>
              </a:rPr>
              <a:t> </a:t>
            </a:r>
            <a:endParaRPr lang="ru-RU" sz="1400" dirty="0">
              <a:solidFill>
                <a:prstClr val="white"/>
              </a:solidFill>
              <a:latin typeface="Montserrat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4219922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7000"/>
    </mc:Choice>
    <mc:Fallback xmlns="">
      <p:transition advClick="0" advTm="57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60;p13"/>
          <p:cNvSpPr/>
          <p:nvPr/>
        </p:nvSpPr>
        <p:spPr>
          <a:xfrm flipH="1">
            <a:off x="-1" y="0"/>
            <a:ext cx="1613769" cy="6858000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b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>
              <a:solidFill>
                <a:schemeClr val="lt1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4" r="2848" b="10204"/>
          <a:stretch/>
        </p:blipFill>
        <p:spPr>
          <a:xfrm rot="16200000" flipH="1" flipV="1">
            <a:off x="-2157007" y="3471463"/>
            <a:ext cx="7550316" cy="158666"/>
          </a:xfrm>
          <a:prstGeom prst="rect">
            <a:avLst/>
          </a:prstGeom>
          <a:effectLst>
            <a:outerShdw blurRad="203200" dist="38100" dir="10800000" sx="125000" sy="125000" algn="r" rotWithShape="0">
              <a:prstClr val="black">
                <a:alpha val="40000"/>
              </a:prstClr>
            </a:outerShdw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D021ABC-112F-4A46-9ADE-B111C61C82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9654" y="282284"/>
            <a:ext cx="748308" cy="935384"/>
          </a:xfrm>
          <a:prstGeom prst="rect">
            <a:avLst/>
          </a:prstGeom>
        </p:spPr>
      </p:pic>
      <p:sp>
        <p:nvSpPr>
          <p:cNvPr id="42" name="Текст 23"/>
          <p:cNvSpPr txBox="1">
            <a:spLocks/>
          </p:cNvSpPr>
          <p:nvPr/>
        </p:nvSpPr>
        <p:spPr>
          <a:xfrm>
            <a:off x="1997291" y="4865525"/>
            <a:ext cx="4802773" cy="1356365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ru-RU" sz="2800" b="1" kern="1200" cap="small" baseline="0" dirty="0" smtClean="0">
                <a:solidFill>
                  <a:schemeClr val="bg1">
                    <a:lumMod val="85000"/>
                  </a:schemeClr>
                </a:solidFill>
                <a:latin typeface="Montserrat Light" panose="00000400000000000000" pitchFamily="2" charset="-52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2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  <a:buSzPts val="3000"/>
              <a:buNone/>
            </a:pPr>
            <a:endParaRPr lang="ru-RU" sz="1800" b="0" cap="none" dirty="0">
              <a:solidFill>
                <a:schemeClr val="bg1"/>
              </a:solidFill>
              <a:latin typeface="Montserrat" pitchFamily="2" charset="-52"/>
            </a:endParaRPr>
          </a:p>
        </p:txBody>
      </p:sp>
      <p:sp>
        <p:nvSpPr>
          <p:cNvPr id="65" name="Текст 23"/>
          <p:cNvSpPr txBox="1">
            <a:spLocks/>
          </p:cNvSpPr>
          <p:nvPr/>
        </p:nvSpPr>
        <p:spPr>
          <a:xfrm>
            <a:off x="7198179" y="5226593"/>
            <a:ext cx="4802773" cy="995297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ru-RU" sz="2800" b="1" kern="1200" cap="small" baseline="0" dirty="0" smtClean="0">
                <a:solidFill>
                  <a:schemeClr val="bg1">
                    <a:lumMod val="85000"/>
                  </a:schemeClr>
                </a:solidFill>
                <a:latin typeface="Montserrat Light" panose="00000400000000000000" pitchFamily="2" charset="-52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2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  <a:buSzPts val="3000"/>
              <a:buNone/>
            </a:pPr>
            <a:endParaRPr lang="ru-RU" sz="1800" b="0" cap="none" dirty="0">
              <a:solidFill>
                <a:schemeClr val="bg1"/>
              </a:solidFill>
              <a:latin typeface="Montserrat" pitchFamily="2" charset="-52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2630817"/>
              </p:ext>
            </p:extLst>
          </p:nvPr>
        </p:nvGraphicFramePr>
        <p:xfrm>
          <a:off x="1913423" y="680512"/>
          <a:ext cx="10079501" cy="577500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90544">
                  <a:extLst>
                    <a:ext uri="{9D8B030D-6E8A-4147-A177-3AD203B41FA5}">
                      <a16:colId xmlns:a16="http://schemas.microsoft.com/office/drawing/2014/main" val="3757844841"/>
                    </a:ext>
                  </a:extLst>
                </a:gridCol>
                <a:gridCol w="2091833">
                  <a:extLst>
                    <a:ext uri="{9D8B030D-6E8A-4147-A177-3AD203B41FA5}">
                      <a16:colId xmlns:a16="http://schemas.microsoft.com/office/drawing/2014/main" val="1318420623"/>
                    </a:ext>
                  </a:extLst>
                </a:gridCol>
                <a:gridCol w="2552700">
                  <a:extLst>
                    <a:ext uri="{9D8B030D-6E8A-4147-A177-3AD203B41FA5}">
                      <a16:colId xmlns:a16="http://schemas.microsoft.com/office/drawing/2014/main" val="1566891011"/>
                    </a:ext>
                  </a:extLst>
                </a:gridCol>
                <a:gridCol w="4944424">
                  <a:extLst>
                    <a:ext uri="{9D8B030D-6E8A-4147-A177-3AD203B41FA5}">
                      <a16:colId xmlns:a16="http://schemas.microsoft.com/office/drawing/2014/main" val="3418411831"/>
                    </a:ext>
                  </a:extLst>
                </a:gridCol>
              </a:tblGrid>
              <a:tr h="22005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chemeClr val="lt1"/>
                          </a:solidFill>
                          <a:effectLst/>
                          <a:latin typeface="Montserrat" panose="000005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№ п\п</a:t>
                      </a:r>
                    </a:p>
                  </a:txBody>
                  <a:tcPr marL="39370" marR="39370" marT="64770" marB="64770" anchor="ctr">
                    <a:solidFill>
                      <a:srgbClr val="183F6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chemeClr val="lt1"/>
                          </a:solidFill>
                          <a:effectLst/>
                          <a:latin typeface="Montserrat" panose="000005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Наименование заинтересованного лица</a:t>
                      </a:r>
                    </a:p>
                  </a:txBody>
                  <a:tcPr marL="39370" marR="39370" marT="64770" marB="64770" anchor="ctr">
                    <a:solidFill>
                      <a:srgbClr val="183F6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chemeClr val="lt1"/>
                          </a:solidFill>
                          <a:effectLst/>
                          <a:latin typeface="Montserrat" panose="000005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Представитель интересов (Ф.И.О., должность)</a:t>
                      </a:r>
                    </a:p>
                  </a:txBody>
                  <a:tcPr marL="39370" marR="39370" marT="64770" marB="64770" anchor="ctr">
                    <a:solidFill>
                      <a:srgbClr val="183F6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chemeClr val="lt1"/>
                          </a:solidFill>
                          <a:effectLst/>
                          <a:latin typeface="Montserrat" panose="000005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Ожидание от реализации муниципального проекта</a:t>
                      </a:r>
                    </a:p>
                  </a:txBody>
                  <a:tcPr marL="39370" marR="39370" marT="64770" marB="64770" anchor="ctr">
                    <a:solidFill>
                      <a:srgbClr val="183F6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2198587"/>
                  </a:ext>
                </a:extLst>
              </a:tr>
              <a:tr h="534264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400" b="1" kern="1200" dirty="0" smtClean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400" b="1" kern="1200" dirty="0">
                        <a:solidFill>
                          <a:schemeClr val="tx1"/>
                        </a:solidFill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171" marR="26171" marT="43055" marB="4305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kern="1200" dirty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Жители и гости курорта</a:t>
                      </a: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kern="1200" dirty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Неопределенный круг лиц</a:t>
                      </a: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kern="1200" dirty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Появление авторского сочинского сувенира, как знака времени, работающего на укрепление туристического имиджа </a:t>
                      </a:r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Сочи</a:t>
                      </a:r>
                      <a:endParaRPr lang="ru-RU" sz="1200" b="0" kern="1200" dirty="0">
                        <a:solidFill>
                          <a:schemeClr val="tx1"/>
                        </a:solidFill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/>
                </a:tc>
                <a:extLst>
                  <a:ext uri="{0D108BD9-81ED-4DB2-BD59-A6C34878D82A}">
                    <a16:rowId xmlns:a16="http://schemas.microsoft.com/office/drawing/2014/main" val="3145658569"/>
                  </a:ext>
                </a:extLst>
              </a:tr>
              <a:tr h="179237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</a:t>
                      </a:r>
                      <a:endParaRPr lang="ru-RU" sz="1400" b="1" kern="1200" dirty="0">
                        <a:solidFill>
                          <a:schemeClr val="tx1"/>
                        </a:solidFill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171" marR="26171" marT="43055" marB="4305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kern="120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Управление культуры города Сочи</a:t>
                      </a: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kern="1200" dirty="0" err="1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Баликоева</a:t>
                      </a:r>
                      <a:r>
                        <a:rPr lang="ru-RU" sz="1200" b="0" kern="1200" dirty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Татьяна Борисовна</a:t>
                      </a: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kern="1200" dirty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начальник отдела развития культуры, искусства, библиотечного дела и дополнительного образования управления культуры администрации муниципального образования городской округ город-курорт Сочи Краснодарского края</a:t>
                      </a: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kern="1200" dirty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Сохранение и развитие традиционных народных ремёсел в городе Сочи</a:t>
                      </a: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kern="1200" dirty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kern="1200" dirty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Создание новых любительских объединений и кружков народных ремёсел на базе культурно-досуговых учреждений </a:t>
                      </a: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kern="1200" dirty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kern="1200" dirty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Активизация совместной работы городской отрасли культуры и представителей малого бизнеса из числа мастеров народных ремёсел в направлении </a:t>
                      </a:r>
                      <a:r>
                        <a:rPr lang="ru-RU" sz="1200" b="0" kern="1200" dirty="0" err="1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грантовой</a:t>
                      </a:r>
                      <a:r>
                        <a:rPr lang="ru-RU" sz="1200" b="0" kern="1200" dirty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деятельности</a:t>
                      </a:r>
                    </a:p>
                  </a:txBody>
                  <a:tcPr marL="39370" marR="39370" marT="64770" marB="64770"/>
                </a:tc>
                <a:extLst>
                  <a:ext uri="{0D108BD9-81ED-4DB2-BD59-A6C34878D82A}">
                    <a16:rowId xmlns:a16="http://schemas.microsoft.com/office/drawing/2014/main" val="2788442590"/>
                  </a:ext>
                </a:extLst>
              </a:tr>
              <a:tr h="418495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</a:t>
                      </a:r>
                      <a:endParaRPr lang="ru-RU" sz="1400" b="1" kern="1200" dirty="0">
                        <a:solidFill>
                          <a:schemeClr val="tx1"/>
                        </a:solidFill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171" marR="26171" marT="43055" marB="4305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kern="120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Мастера декоративно-прикладного искусства, народных промыслов и ремесел</a:t>
                      </a: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kern="1200" dirty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Кузнецова Вера Николаевна,  </a:t>
                      </a: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kern="1200" dirty="0" err="1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самозанятый</a:t>
                      </a:r>
                      <a:r>
                        <a:rPr lang="ru-RU" sz="1200" b="0" kern="1200" dirty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мастер ДПИ, представитель от мастеров города Сочи</a:t>
                      </a: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kern="1200" dirty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Получение новых навыков практик и стартовых средств для ведения малого бизнеса</a:t>
                      </a: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kern="1200" dirty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Получение льготных мест на ярмарке реализации сувенирной продукции </a:t>
                      </a: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Развитие </a:t>
                      </a:r>
                      <a:r>
                        <a:rPr lang="ru-RU" sz="1200" b="0" kern="1200" dirty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конкурентной среды в сфере народных ремёсел и продвижение авторской сувенирной продукции на сочинских ярмарках мастеров </a:t>
                      </a: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kern="1200" dirty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Укрепление творческого имиджа отдельных самодеятельных мастеров и возможности для создания общественной организации, объединяющей мастеров народного искусства города Сочи</a:t>
                      </a:r>
                    </a:p>
                  </a:txBody>
                  <a:tcPr marL="39370" marR="39370" marT="64770" marB="64770"/>
                </a:tc>
                <a:extLst>
                  <a:ext uri="{0D108BD9-81ED-4DB2-BD59-A6C34878D82A}">
                    <a16:rowId xmlns:a16="http://schemas.microsoft.com/office/drawing/2014/main" val="1748682452"/>
                  </a:ext>
                </a:extLst>
              </a:tr>
            </a:tbl>
          </a:graphicData>
        </a:graphic>
      </p:graphicFrame>
      <p:sp>
        <p:nvSpPr>
          <p:cNvPr id="9" name="Google Shape;1560;p41"/>
          <p:cNvSpPr/>
          <p:nvPr/>
        </p:nvSpPr>
        <p:spPr>
          <a:xfrm>
            <a:off x="1913423" y="99879"/>
            <a:ext cx="10079502" cy="433398"/>
          </a:xfrm>
          <a:prstGeom prst="roundRect">
            <a:avLst>
              <a:gd name="adj" fmla="val 0"/>
            </a:avLst>
          </a:prstGeom>
          <a:blipFill dpi="0" rotWithShape="1">
            <a:blip r:embed="rId3"/>
            <a:srcRect/>
            <a:tile tx="0" ty="0" sx="100000" sy="100000" flip="none" algn="b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2000" b="1" dirty="0" smtClean="0">
                <a:latin typeface="Montserrat" pitchFamily="2" charset="-52"/>
              </a:rPr>
              <a:t>РЕЕСТР ЗАИНТЕРЕСОВАННЫХ СТОРОН</a:t>
            </a:r>
            <a:endParaRPr lang="ru-RU" sz="2000" b="1" dirty="0">
              <a:latin typeface="Montserrat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721250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 advClick="0" advTm="57000"/>
    </mc:Choice>
    <mc:Fallback xmlns="">
      <p:transition advClick="0" advTm="57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60;p13"/>
          <p:cNvSpPr/>
          <p:nvPr/>
        </p:nvSpPr>
        <p:spPr>
          <a:xfrm flipH="1">
            <a:off x="-1" y="0"/>
            <a:ext cx="1613769" cy="685800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b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>
              <a:solidFill>
                <a:schemeClr val="lt1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4" r="2848" b="10204"/>
          <a:stretch/>
        </p:blipFill>
        <p:spPr>
          <a:xfrm rot="16200000" flipH="1" flipV="1">
            <a:off x="-2157007" y="3471463"/>
            <a:ext cx="7550316" cy="158666"/>
          </a:xfrm>
          <a:prstGeom prst="rect">
            <a:avLst/>
          </a:prstGeom>
          <a:effectLst>
            <a:outerShdw blurRad="203200" dist="38100" dir="10800000" sx="125000" sy="125000" algn="r" rotWithShape="0">
              <a:prstClr val="black">
                <a:alpha val="40000"/>
              </a:prstClr>
            </a:outerShdw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D021ABC-112F-4A46-9ADE-B111C61C82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654" y="282284"/>
            <a:ext cx="748308" cy="935384"/>
          </a:xfrm>
          <a:prstGeom prst="rect">
            <a:avLst/>
          </a:prstGeom>
        </p:spPr>
      </p:pic>
      <p:sp>
        <p:nvSpPr>
          <p:cNvPr id="42" name="Текст 23"/>
          <p:cNvSpPr txBox="1">
            <a:spLocks/>
          </p:cNvSpPr>
          <p:nvPr/>
        </p:nvSpPr>
        <p:spPr>
          <a:xfrm>
            <a:off x="1997291" y="4865525"/>
            <a:ext cx="4802773" cy="1356365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ru-RU" sz="2800" b="1" kern="1200" cap="small" baseline="0" dirty="0" smtClean="0">
                <a:solidFill>
                  <a:schemeClr val="bg1">
                    <a:lumMod val="85000"/>
                  </a:schemeClr>
                </a:solidFill>
                <a:latin typeface="Montserrat Light" panose="00000400000000000000" pitchFamily="2" charset="-52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2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  <a:buSzPts val="3000"/>
              <a:buNone/>
            </a:pPr>
            <a:endParaRPr lang="ru-RU" sz="1800" b="0" cap="none" dirty="0">
              <a:solidFill>
                <a:schemeClr val="bg1"/>
              </a:solidFill>
              <a:latin typeface="Montserrat" pitchFamily="2" charset="-52"/>
            </a:endParaRPr>
          </a:p>
        </p:txBody>
      </p:sp>
      <p:sp>
        <p:nvSpPr>
          <p:cNvPr id="65" name="Текст 23"/>
          <p:cNvSpPr txBox="1">
            <a:spLocks/>
          </p:cNvSpPr>
          <p:nvPr/>
        </p:nvSpPr>
        <p:spPr>
          <a:xfrm>
            <a:off x="7198179" y="5226593"/>
            <a:ext cx="4802773" cy="995297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ru-RU" sz="2800" b="1" kern="1200" cap="small" baseline="0" dirty="0" smtClean="0">
                <a:solidFill>
                  <a:schemeClr val="bg1">
                    <a:lumMod val="85000"/>
                  </a:schemeClr>
                </a:solidFill>
                <a:latin typeface="Montserrat Light" panose="00000400000000000000" pitchFamily="2" charset="-52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2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  <a:buSzPts val="3000"/>
              <a:buNone/>
            </a:pPr>
            <a:endParaRPr lang="ru-RU" sz="1800" b="0" cap="none" dirty="0">
              <a:solidFill>
                <a:schemeClr val="bg1"/>
              </a:solidFill>
              <a:latin typeface="Montserrat" pitchFamily="2" charset="-52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4557021"/>
              </p:ext>
            </p:extLst>
          </p:nvPr>
        </p:nvGraphicFramePr>
        <p:xfrm>
          <a:off x="1913423" y="680512"/>
          <a:ext cx="10079501" cy="399954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90544">
                  <a:extLst>
                    <a:ext uri="{9D8B030D-6E8A-4147-A177-3AD203B41FA5}">
                      <a16:colId xmlns:a16="http://schemas.microsoft.com/office/drawing/2014/main" val="3757844841"/>
                    </a:ext>
                  </a:extLst>
                </a:gridCol>
                <a:gridCol w="2091833">
                  <a:extLst>
                    <a:ext uri="{9D8B030D-6E8A-4147-A177-3AD203B41FA5}">
                      <a16:colId xmlns:a16="http://schemas.microsoft.com/office/drawing/2014/main" val="1318420623"/>
                    </a:ext>
                  </a:extLst>
                </a:gridCol>
                <a:gridCol w="2552700">
                  <a:extLst>
                    <a:ext uri="{9D8B030D-6E8A-4147-A177-3AD203B41FA5}">
                      <a16:colId xmlns:a16="http://schemas.microsoft.com/office/drawing/2014/main" val="1566891011"/>
                    </a:ext>
                  </a:extLst>
                </a:gridCol>
                <a:gridCol w="4944424">
                  <a:extLst>
                    <a:ext uri="{9D8B030D-6E8A-4147-A177-3AD203B41FA5}">
                      <a16:colId xmlns:a16="http://schemas.microsoft.com/office/drawing/2014/main" val="3418411831"/>
                    </a:ext>
                  </a:extLst>
                </a:gridCol>
              </a:tblGrid>
              <a:tr h="22005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chemeClr val="lt1"/>
                          </a:solidFill>
                          <a:effectLst/>
                          <a:latin typeface="Montserrat" panose="000005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№ п\п</a:t>
                      </a:r>
                    </a:p>
                  </a:txBody>
                  <a:tcPr marL="39370" marR="39370" marT="64770" marB="64770" anchor="ctr">
                    <a:solidFill>
                      <a:srgbClr val="183F6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chemeClr val="lt1"/>
                          </a:solidFill>
                          <a:effectLst/>
                          <a:latin typeface="Montserrat" panose="000005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Наименование заинтересованного лица</a:t>
                      </a:r>
                    </a:p>
                  </a:txBody>
                  <a:tcPr marL="39370" marR="39370" marT="64770" marB="64770" anchor="ctr">
                    <a:solidFill>
                      <a:srgbClr val="183F6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chemeClr val="lt1"/>
                          </a:solidFill>
                          <a:effectLst/>
                          <a:latin typeface="Montserrat" panose="000005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Представитель интересов (Ф.И.О., должность)</a:t>
                      </a:r>
                    </a:p>
                  </a:txBody>
                  <a:tcPr marL="39370" marR="39370" marT="64770" marB="64770" anchor="ctr">
                    <a:solidFill>
                      <a:srgbClr val="183F6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chemeClr val="lt1"/>
                          </a:solidFill>
                          <a:effectLst/>
                          <a:latin typeface="Montserrat" panose="000005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Ожидание от реализации муниципального проекта</a:t>
                      </a:r>
                    </a:p>
                  </a:txBody>
                  <a:tcPr marL="39370" marR="39370" marT="64770" marB="64770" anchor="ctr">
                    <a:solidFill>
                      <a:srgbClr val="183F6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2198587"/>
                  </a:ext>
                </a:extLst>
              </a:tr>
              <a:tr h="418495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</a:t>
                      </a:r>
                      <a:endParaRPr lang="ru-RU" sz="1400" b="1" kern="1200" dirty="0">
                        <a:solidFill>
                          <a:schemeClr val="tx1"/>
                        </a:solidFill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171" marR="26171" marT="43055" marB="4305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kern="1200" dirty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Союз дизайнеров Сочи</a:t>
                      </a: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kern="1200" dirty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Екатерина Владимировна Великая, председатель правления СГО общероссийской общественной организации «Союз дизайнеров России»</a:t>
                      </a: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kern="1200" dirty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kern="1200" dirty="0" err="1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Барсукова</a:t>
                      </a:r>
                      <a:r>
                        <a:rPr lang="ru-RU" sz="1200" b="0" kern="1200" dirty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Наталия Ивановна, доктор искусствоведения, директор дома-музея керамики Ю. Новикова</a:t>
                      </a: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kern="1200" dirty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Участие в процессе создания эскиза, изготовления, тиражирования и реализации авторского сочинского </a:t>
                      </a:r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сувенира</a:t>
                      </a:r>
                      <a:endParaRPr lang="ru-RU" sz="1200" b="0" kern="1200" dirty="0">
                        <a:solidFill>
                          <a:schemeClr val="tx1"/>
                        </a:solidFill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kern="1200" dirty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Возрождение традиций существования в доступной городской продаже сочинского сувенира </a:t>
                      </a: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kern="1200" dirty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9370" marR="39370" marT="64770" marB="64770"/>
                </a:tc>
                <a:extLst>
                  <a:ext uri="{0D108BD9-81ED-4DB2-BD59-A6C34878D82A}">
                    <a16:rowId xmlns:a16="http://schemas.microsoft.com/office/drawing/2014/main" val="2913377434"/>
                  </a:ext>
                </a:extLst>
              </a:tr>
              <a:tr h="453522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</a:t>
                      </a:r>
                      <a:endParaRPr lang="ru-RU" sz="1400" b="1" kern="1200" dirty="0">
                        <a:solidFill>
                          <a:schemeClr val="tx1"/>
                        </a:solidFill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171" marR="26171" marT="43055" marB="4305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kern="120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ООО «Типография «SOCHI PRESS», полиграфический комплекс</a:t>
                      </a: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kern="1200" dirty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Елена Викторовна Соломко</a:t>
                      </a: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kern="1200" dirty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Исполнительный директор</a:t>
                      </a: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kern="1200" dirty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ООО «Типография «SOCHI PRESS»</a:t>
                      </a: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kern="1200" dirty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kern="1200" dirty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Разработка и издание иллюстрированного </a:t>
                      </a:r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буклета</a:t>
                      </a:r>
                      <a:endParaRPr lang="ru-RU" sz="1200" b="0" kern="1200" dirty="0">
                        <a:solidFill>
                          <a:schemeClr val="tx1"/>
                        </a:solidFill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kern="1200" dirty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Продвижение рекламного имиджа профессиональной типографской деятельности</a:t>
                      </a:r>
                    </a:p>
                  </a:txBody>
                  <a:tcPr marL="39370" marR="39370" marT="64770" marB="64770"/>
                </a:tc>
                <a:extLst>
                  <a:ext uri="{0D108BD9-81ED-4DB2-BD59-A6C34878D82A}">
                    <a16:rowId xmlns:a16="http://schemas.microsoft.com/office/drawing/2014/main" val="1696051748"/>
                  </a:ext>
                </a:extLst>
              </a:tr>
            </a:tbl>
          </a:graphicData>
        </a:graphic>
      </p:graphicFrame>
      <p:sp>
        <p:nvSpPr>
          <p:cNvPr id="9" name="Google Shape;1560;p41"/>
          <p:cNvSpPr/>
          <p:nvPr/>
        </p:nvSpPr>
        <p:spPr>
          <a:xfrm>
            <a:off x="1913423" y="99879"/>
            <a:ext cx="10079502" cy="433398"/>
          </a:xfrm>
          <a:prstGeom prst="roundRect">
            <a:avLst>
              <a:gd name="adj" fmla="val 0"/>
            </a:avLst>
          </a:prstGeom>
          <a:blipFill dpi="0" rotWithShape="1">
            <a:blip r:embed="rId2"/>
            <a:srcRect/>
            <a:tile tx="0" ty="0" sx="100000" sy="100000" flip="none" algn="b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2000" b="1" dirty="0" smtClean="0">
                <a:latin typeface="Montserrat" pitchFamily="2" charset="-52"/>
              </a:rPr>
              <a:t>РЕЕСТР ЗАИНТЕРЕСОВАННЫХ СТОРОН</a:t>
            </a:r>
            <a:endParaRPr lang="ru-RU" sz="2000" b="1" dirty="0">
              <a:latin typeface="Montserrat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991393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7000"/>
    </mc:Choice>
    <mc:Fallback xmlns="">
      <p:transition advClick="0" advTm="57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60;p13"/>
          <p:cNvSpPr/>
          <p:nvPr/>
        </p:nvSpPr>
        <p:spPr>
          <a:xfrm flipH="1">
            <a:off x="-1" y="0"/>
            <a:ext cx="1613769" cy="6858000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b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>
              <a:solidFill>
                <a:schemeClr val="lt1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4" r="2848" b="10204"/>
          <a:stretch/>
        </p:blipFill>
        <p:spPr>
          <a:xfrm rot="16200000" flipH="1" flipV="1">
            <a:off x="-2157007" y="3471463"/>
            <a:ext cx="7550316" cy="158666"/>
          </a:xfrm>
          <a:prstGeom prst="rect">
            <a:avLst/>
          </a:prstGeom>
          <a:effectLst>
            <a:outerShdw blurRad="203200" dist="38100" dir="10800000" sx="125000" sy="125000" algn="r" rotWithShape="0">
              <a:prstClr val="black">
                <a:alpha val="40000"/>
              </a:prstClr>
            </a:outerShdw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D021ABC-112F-4A46-9ADE-B111C61C82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9654" y="282284"/>
            <a:ext cx="748308" cy="935384"/>
          </a:xfrm>
          <a:prstGeom prst="rect">
            <a:avLst/>
          </a:prstGeom>
        </p:spPr>
      </p:pic>
      <p:sp>
        <p:nvSpPr>
          <p:cNvPr id="42" name="Текст 23"/>
          <p:cNvSpPr txBox="1">
            <a:spLocks/>
          </p:cNvSpPr>
          <p:nvPr/>
        </p:nvSpPr>
        <p:spPr>
          <a:xfrm>
            <a:off x="1997291" y="4865525"/>
            <a:ext cx="4802773" cy="1356365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ru-RU" sz="2800" b="1" kern="1200" cap="small" baseline="0" dirty="0" smtClean="0">
                <a:solidFill>
                  <a:schemeClr val="bg1">
                    <a:lumMod val="85000"/>
                  </a:schemeClr>
                </a:solidFill>
                <a:latin typeface="Montserrat Light" panose="00000400000000000000" pitchFamily="2" charset="-52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2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  <a:buSzPts val="3000"/>
              <a:buNone/>
            </a:pPr>
            <a:endParaRPr lang="ru-RU" sz="1800" b="0" cap="none" dirty="0">
              <a:solidFill>
                <a:schemeClr val="bg1"/>
              </a:solidFill>
              <a:latin typeface="Montserrat" pitchFamily="2" charset="-52"/>
            </a:endParaRPr>
          </a:p>
        </p:txBody>
      </p:sp>
      <p:sp>
        <p:nvSpPr>
          <p:cNvPr id="65" name="Текст 23"/>
          <p:cNvSpPr txBox="1">
            <a:spLocks/>
          </p:cNvSpPr>
          <p:nvPr/>
        </p:nvSpPr>
        <p:spPr>
          <a:xfrm>
            <a:off x="7198179" y="5226593"/>
            <a:ext cx="4802773" cy="995297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ru-RU" sz="2800" b="1" kern="1200" cap="small" baseline="0" dirty="0" smtClean="0">
                <a:solidFill>
                  <a:schemeClr val="bg1">
                    <a:lumMod val="85000"/>
                  </a:schemeClr>
                </a:solidFill>
                <a:latin typeface="Montserrat Light" panose="00000400000000000000" pitchFamily="2" charset="-52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2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  <a:buSzPts val="3000"/>
              <a:buNone/>
            </a:pPr>
            <a:endParaRPr lang="ru-RU" sz="1800" b="0" cap="none" dirty="0">
              <a:solidFill>
                <a:schemeClr val="bg1"/>
              </a:solidFill>
              <a:latin typeface="Montserrat" pitchFamily="2" charset="-52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1794507"/>
              </p:ext>
            </p:extLst>
          </p:nvPr>
        </p:nvGraphicFramePr>
        <p:xfrm>
          <a:off x="1913423" y="680512"/>
          <a:ext cx="10079502" cy="545675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71626">
                  <a:extLst>
                    <a:ext uri="{9D8B030D-6E8A-4147-A177-3AD203B41FA5}">
                      <a16:colId xmlns:a16="http://schemas.microsoft.com/office/drawing/2014/main" val="3757844841"/>
                    </a:ext>
                  </a:extLst>
                </a:gridCol>
                <a:gridCol w="7830304">
                  <a:extLst>
                    <a:ext uri="{9D8B030D-6E8A-4147-A177-3AD203B41FA5}">
                      <a16:colId xmlns:a16="http://schemas.microsoft.com/office/drawing/2014/main" val="1318420623"/>
                    </a:ext>
                  </a:extLst>
                </a:gridCol>
                <a:gridCol w="1377572">
                  <a:extLst>
                    <a:ext uri="{9D8B030D-6E8A-4147-A177-3AD203B41FA5}">
                      <a16:colId xmlns:a16="http://schemas.microsoft.com/office/drawing/2014/main" val="3418411831"/>
                    </a:ext>
                  </a:extLst>
                </a:gridCol>
              </a:tblGrid>
              <a:tr h="22005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chemeClr val="lt1"/>
                          </a:solidFill>
                          <a:effectLst/>
                          <a:latin typeface="Montserrat" panose="000005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№ п/п</a:t>
                      </a:r>
                    </a:p>
                  </a:txBody>
                  <a:tcPr marL="26171" marR="26171" marT="43055" marB="43055" anchor="ctr">
                    <a:solidFill>
                      <a:srgbClr val="183F6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chemeClr val="lt1"/>
                          </a:solidFill>
                          <a:effectLst/>
                          <a:latin typeface="Montserrat" panose="000005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Наименование события</a:t>
                      </a:r>
                    </a:p>
                  </a:txBody>
                  <a:tcPr marL="26171" marR="26171" marT="43055" marB="43055" anchor="ctr">
                    <a:solidFill>
                      <a:srgbClr val="183F6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chemeClr val="lt1"/>
                          </a:solidFill>
                          <a:effectLst/>
                          <a:latin typeface="Montserrat" panose="000005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Дата</a:t>
                      </a:r>
                    </a:p>
                  </a:txBody>
                  <a:tcPr marL="26171" marR="26171" marT="43055" marB="43055" anchor="ctr">
                    <a:solidFill>
                      <a:srgbClr val="183F6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2198587"/>
                  </a:ext>
                </a:extLst>
              </a:tr>
              <a:tr h="534264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400" b="1" kern="1200" dirty="0" smtClean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400" b="1" kern="1200" dirty="0">
                        <a:solidFill>
                          <a:schemeClr val="tx1"/>
                        </a:solidFill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171" marR="26171" marT="43055" marB="4305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Разработка и утверждение Положения Конкурса на лучший авторский сувенир Сочи </a:t>
                      </a: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- 2023</a:t>
                      </a:r>
                      <a:r>
                        <a:rPr lang="ru-RU" sz="1400" b="0" kern="1200" dirty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21.04.2023  </a:t>
                      </a:r>
                    </a:p>
                  </a:txBody>
                  <a:tcPr marL="39370" marR="39370" marT="64770" marB="64770"/>
                </a:tc>
                <a:extLst>
                  <a:ext uri="{0D108BD9-81ED-4DB2-BD59-A6C34878D82A}">
                    <a16:rowId xmlns:a16="http://schemas.microsoft.com/office/drawing/2014/main" val="3145658569"/>
                  </a:ext>
                </a:extLst>
              </a:tr>
              <a:tr h="179237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</a:t>
                      </a:r>
                      <a:endParaRPr lang="ru-RU" sz="1400" b="1" kern="1200" dirty="0">
                        <a:solidFill>
                          <a:schemeClr val="tx1"/>
                        </a:solidFill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171" marR="26171" marT="43055" marB="4305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Размещение информации о проведении Конкурса в СМИ и на </a:t>
                      </a:r>
                      <a:r>
                        <a:rPr lang="ru-RU" sz="1400" b="0" kern="1200" dirty="0" err="1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интернет-ресурсах</a:t>
                      </a:r>
                      <a:endParaRPr lang="ru-RU" sz="1400" b="0" kern="1200" dirty="0">
                        <a:solidFill>
                          <a:schemeClr val="tx1"/>
                        </a:solidFill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22.04.2023  </a:t>
                      </a:r>
                    </a:p>
                  </a:txBody>
                  <a:tcPr marL="39370" marR="39370" marT="64770" marB="64770"/>
                </a:tc>
                <a:extLst>
                  <a:ext uri="{0D108BD9-81ED-4DB2-BD59-A6C34878D82A}">
                    <a16:rowId xmlns:a16="http://schemas.microsoft.com/office/drawing/2014/main" val="2788442590"/>
                  </a:ext>
                </a:extLst>
              </a:tr>
              <a:tr h="418495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</a:t>
                      </a:r>
                      <a:endParaRPr lang="ru-RU" sz="1400" b="1" kern="1200" dirty="0">
                        <a:solidFill>
                          <a:schemeClr val="tx1"/>
                        </a:solidFill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171" marR="26171" marT="43055" marB="4305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Начало организации работы 1 отборочного этапа Конкурса: отбор заявок и работ мастеров.</a:t>
                      </a: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20.05.2023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9370" marR="39370" marT="64770" marB="64770"/>
                </a:tc>
                <a:extLst>
                  <a:ext uri="{0D108BD9-81ED-4DB2-BD59-A6C34878D82A}">
                    <a16:rowId xmlns:a16="http://schemas.microsoft.com/office/drawing/2014/main" val="1748682452"/>
                  </a:ext>
                </a:extLst>
              </a:tr>
              <a:tr h="418495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</a:t>
                      </a:r>
                      <a:endParaRPr lang="ru-RU" sz="1400" b="1" kern="1200" dirty="0">
                        <a:solidFill>
                          <a:schemeClr val="tx1"/>
                        </a:solidFill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171" marR="26171" marT="43055" marB="4305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Работа жюри над отбором работ. Утверждение Протокола Жюри о завершении отборочного этапа.</a:t>
                      </a: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22.05.2023</a:t>
                      </a:r>
                    </a:p>
                  </a:txBody>
                  <a:tcPr marL="39370" marR="39370" marT="64770" marB="64770"/>
                </a:tc>
                <a:extLst>
                  <a:ext uri="{0D108BD9-81ED-4DB2-BD59-A6C34878D82A}">
                    <a16:rowId xmlns:a16="http://schemas.microsoft.com/office/drawing/2014/main" val="2913377434"/>
                  </a:ext>
                </a:extLst>
              </a:tr>
              <a:tr h="453522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</a:t>
                      </a:r>
                      <a:endParaRPr lang="ru-RU" sz="1400" b="1" kern="1200" dirty="0">
                        <a:solidFill>
                          <a:schemeClr val="tx1"/>
                        </a:solidFill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171" marR="26171" marT="43055" marB="4305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Размещение Протокола жюри на сайте управление культуры и в СМИ.</a:t>
                      </a: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22.05.2023</a:t>
                      </a:r>
                    </a:p>
                  </a:txBody>
                  <a:tcPr marL="39370" marR="39370" marT="64770" marB="64770"/>
                </a:tc>
                <a:extLst>
                  <a:ext uri="{0D108BD9-81ED-4DB2-BD59-A6C34878D82A}">
                    <a16:rowId xmlns:a16="http://schemas.microsoft.com/office/drawing/2014/main" val="1696051748"/>
                  </a:ext>
                </a:extLst>
              </a:tr>
              <a:tr h="453522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</a:t>
                      </a:r>
                      <a:endParaRPr lang="ru-RU" sz="1400" b="1" kern="1200" dirty="0">
                        <a:solidFill>
                          <a:schemeClr val="tx1"/>
                        </a:solidFill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171" marR="26171" marT="43055" marB="4305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Проведение церемонии открытия 2 этапа Конкурса и начало народного голосования за сувенир на приз зрительских симпатий.</a:t>
                      </a: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27.05.2023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9370" marR="39370" marT="64770" marB="64770"/>
                </a:tc>
                <a:extLst>
                  <a:ext uri="{0D108BD9-81ED-4DB2-BD59-A6C34878D82A}">
                    <a16:rowId xmlns:a16="http://schemas.microsoft.com/office/drawing/2014/main" val="3408107614"/>
                  </a:ext>
                </a:extLst>
              </a:tr>
              <a:tr h="531214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7.</a:t>
                      </a:r>
                      <a:endParaRPr lang="ru-RU" sz="1400" b="1" kern="1200" dirty="0">
                        <a:solidFill>
                          <a:schemeClr val="tx1"/>
                        </a:solidFill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171" marR="26171" marT="43055" marB="4305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Проведение обучающих и информационных мероприятий самодеятельных мастеров и профессиональных дизайнеров: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 мастер-классов прикладного искусства с привлечением не менее 15 мастеров</a:t>
                      </a: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400" b="0" kern="1200" dirty="0">
                        <a:solidFill>
                          <a:schemeClr val="tx1"/>
                        </a:solidFill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27.05.2023</a:t>
                      </a:r>
                      <a:endParaRPr lang="ru-RU" sz="1400" b="0" kern="1200" dirty="0">
                        <a:solidFill>
                          <a:schemeClr val="tx1"/>
                        </a:solidFill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/>
                </a:tc>
                <a:extLst>
                  <a:ext uri="{0D108BD9-81ED-4DB2-BD59-A6C34878D82A}">
                    <a16:rowId xmlns:a16="http://schemas.microsoft.com/office/drawing/2014/main" val="2093384739"/>
                  </a:ext>
                </a:extLst>
              </a:tr>
              <a:tr h="53121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8.</a:t>
                      </a:r>
                    </a:p>
                  </a:txBody>
                  <a:tcPr marL="26171" marR="26171" marT="43055" marB="4305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Работа жюри. Принятие Протокола жюри о подведении итогов 2-го заключительного этапа Конкурса.</a:t>
                      </a: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27.05.2023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9370" marR="39370" marT="64770" marB="64770"/>
                </a:tc>
                <a:extLst>
                  <a:ext uri="{0D108BD9-81ED-4DB2-BD59-A6C34878D82A}">
                    <a16:rowId xmlns:a16="http://schemas.microsoft.com/office/drawing/2014/main" val="778309835"/>
                  </a:ext>
                </a:extLst>
              </a:tr>
              <a:tr h="53121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9.</a:t>
                      </a:r>
                    </a:p>
                  </a:txBody>
                  <a:tcPr marL="26171" marR="26171" marT="43055" marB="4305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Проведение церемонии оглашения результатов и награждения победителей и специальных дипломантов Конкурса.</a:t>
                      </a: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27.05.2023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9370" marR="39370" marT="64770" marB="64770"/>
                </a:tc>
                <a:extLst>
                  <a:ext uri="{0D108BD9-81ED-4DB2-BD59-A6C34878D82A}">
                    <a16:rowId xmlns:a16="http://schemas.microsoft.com/office/drawing/2014/main" val="1383723491"/>
                  </a:ext>
                </a:extLst>
              </a:tr>
            </a:tbl>
          </a:graphicData>
        </a:graphic>
      </p:graphicFrame>
      <p:sp>
        <p:nvSpPr>
          <p:cNvPr id="9" name="Google Shape;1560;p41"/>
          <p:cNvSpPr/>
          <p:nvPr/>
        </p:nvSpPr>
        <p:spPr>
          <a:xfrm>
            <a:off x="1913423" y="99879"/>
            <a:ext cx="10079502" cy="433398"/>
          </a:xfrm>
          <a:prstGeom prst="roundRect">
            <a:avLst>
              <a:gd name="adj" fmla="val 0"/>
            </a:avLst>
          </a:prstGeom>
          <a:blipFill dpi="0" rotWithShape="1">
            <a:blip r:embed="rId3"/>
            <a:srcRect/>
            <a:tile tx="0" ty="0" sx="100000" sy="100000" flip="none" algn="b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2000" b="1" dirty="0" smtClean="0">
                <a:latin typeface="Montserrat" pitchFamily="2" charset="-52"/>
              </a:rPr>
              <a:t>КЛЮЧЕВЫЕ СОБЫТИЯ МУНИЦИПАЛЬНОГО ПРОЕКТА</a:t>
            </a:r>
            <a:endParaRPr lang="ru-RU" sz="2000" b="1" dirty="0">
              <a:latin typeface="Montserrat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7274457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 advClick="0" advTm="57000"/>
    </mc:Choice>
    <mc:Fallback xmlns="">
      <p:transition advClick="0" advTm="57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60;p13"/>
          <p:cNvSpPr/>
          <p:nvPr/>
        </p:nvSpPr>
        <p:spPr>
          <a:xfrm flipH="1">
            <a:off x="-1" y="0"/>
            <a:ext cx="1613769" cy="685800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b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>
              <a:solidFill>
                <a:schemeClr val="lt1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4" r="2848" b="10204"/>
          <a:stretch/>
        </p:blipFill>
        <p:spPr>
          <a:xfrm rot="16200000" flipH="1" flipV="1">
            <a:off x="-2157007" y="3471463"/>
            <a:ext cx="7550316" cy="158666"/>
          </a:xfrm>
          <a:prstGeom prst="rect">
            <a:avLst/>
          </a:prstGeom>
          <a:effectLst>
            <a:outerShdw blurRad="203200" dist="38100" dir="10800000" sx="125000" sy="125000" algn="r" rotWithShape="0">
              <a:prstClr val="black">
                <a:alpha val="40000"/>
              </a:prstClr>
            </a:outerShdw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D021ABC-112F-4A46-9ADE-B111C61C82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654" y="282284"/>
            <a:ext cx="748308" cy="935384"/>
          </a:xfrm>
          <a:prstGeom prst="rect">
            <a:avLst/>
          </a:prstGeom>
        </p:spPr>
      </p:pic>
      <p:sp>
        <p:nvSpPr>
          <p:cNvPr id="42" name="Текст 23"/>
          <p:cNvSpPr txBox="1">
            <a:spLocks/>
          </p:cNvSpPr>
          <p:nvPr/>
        </p:nvSpPr>
        <p:spPr>
          <a:xfrm>
            <a:off x="1997291" y="4865525"/>
            <a:ext cx="4802773" cy="1356365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ru-RU" sz="2800" b="1" kern="1200" cap="small" baseline="0" dirty="0" smtClean="0">
                <a:solidFill>
                  <a:schemeClr val="bg1">
                    <a:lumMod val="85000"/>
                  </a:schemeClr>
                </a:solidFill>
                <a:latin typeface="Montserrat Light" panose="00000400000000000000" pitchFamily="2" charset="-52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2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  <a:buSzPts val="3000"/>
              <a:buNone/>
            </a:pPr>
            <a:endParaRPr lang="ru-RU" sz="1800" b="0" cap="none" dirty="0">
              <a:solidFill>
                <a:schemeClr val="bg1"/>
              </a:solidFill>
              <a:latin typeface="Montserrat" pitchFamily="2" charset="-52"/>
            </a:endParaRPr>
          </a:p>
        </p:txBody>
      </p:sp>
      <p:sp>
        <p:nvSpPr>
          <p:cNvPr id="65" name="Текст 23"/>
          <p:cNvSpPr txBox="1">
            <a:spLocks/>
          </p:cNvSpPr>
          <p:nvPr/>
        </p:nvSpPr>
        <p:spPr>
          <a:xfrm>
            <a:off x="7198179" y="5226593"/>
            <a:ext cx="4802773" cy="995297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ru-RU" sz="2800" b="1" kern="1200" cap="small" baseline="0" dirty="0" smtClean="0">
                <a:solidFill>
                  <a:schemeClr val="bg1">
                    <a:lumMod val="85000"/>
                  </a:schemeClr>
                </a:solidFill>
                <a:latin typeface="Montserrat Light" panose="00000400000000000000" pitchFamily="2" charset="-52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2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  <a:buSzPts val="3000"/>
              <a:buNone/>
            </a:pPr>
            <a:endParaRPr lang="ru-RU" sz="1800" b="0" cap="none" dirty="0">
              <a:solidFill>
                <a:schemeClr val="bg1"/>
              </a:solidFill>
              <a:latin typeface="Montserrat" pitchFamily="2" charset="-52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5551101"/>
              </p:ext>
            </p:extLst>
          </p:nvPr>
        </p:nvGraphicFramePr>
        <p:xfrm>
          <a:off x="1913423" y="664627"/>
          <a:ext cx="10079502" cy="580748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46155">
                  <a:extLst>
                    <a:ext uri="{9D8B030D-6E8A-4147-A177-3AD203B41FA5}">
                      <a16:colId xmlns:a16="http://schemas.microsoft.com/office/drawing/2014/main" val="3757844841"/>
                    </a:ext>
                  </a:extLst>
                </a:gridCol>
                <a:gridCol w="7714211">
                  <a:extLst>
                    <a:ext uri="{9D8B030D-6E8A-4147-A177-3AD203B41FA5}">
                      <a16:colId xmlns:a16="http://schemas.microsoft.com/office/drawing/2014/main" val="1318420623"/>
                    </a:ext>
                  </a:extLst>
                </a:gridCol>
                <a:gridCol w="1419136">
                  <a:extLst>
                    <a:ext uri="{9D8B030D-6E8A-4147-A177-3AD203B41FA5}">
                      <a16:colId xmlns:a16="http://schemas.microsoft.com/office/drawing/2014/main" val="3418411831"/>
                    </a:ext>
                  </a:extLst>
                </a:gridCol>
              </a:tblGrid>
              <a:tr h="17702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chemeClr val="lt1"/>
                          </a:solidFill>
                          <a:effectLst/>
                          <a:latin typeface="Montserrat" panose="000005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№ п/п</a:t>
                      </a:r>
                    </a:p>
                  </a:txBody>
                  <a:tcPr marL="26171" marR="26171" marT="43055" marB="43055" anchor="ctr">
                    <a:solidFill>
                      <a:srgbClr val="183F6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chemeClr val="lt1"/>
                          </a:solidFill>
                          <a:effectLst/>
                          <a:latin typeface="Montserrat" panose="000005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Наименование события</a:t>
                      </a:r>
                    </a:p>
                  </a:txBody>
                  <a:tcPr marL="26171" marR="26171" marT="43055" marB="43055" anchor="ctr">
                    <a:solidFill>
                      <a:srgbClr val="183F6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chemeClr val="lt1"/>
                          </a:solidFill>
                          <a:effectLst/>
                          <a:latin typeface="Montserrat" panose="000005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Дата</a:t>
                      </a:r>
                    </a:p>
                  </a:txBody>
                  <a:tcPr marL="26171" marR="26171" marT="43055" marB="43055" anchor="ctr">
                    <a:solidFill>
                      <a:srgbClr val="183F6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2198587"/>
                  </a:ext>
                </a:extLst>
              </a:tr>
              <a:tr h="319115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10.</a:t>
                      </a:r>
                      <a:endParaRPr lang="ru-RU" sz="1400" b="1" kern="1200" dirty="0">
                        <a:solidFill>
                          <a:schemeClr val="tx1"/>
                        </a:solidFill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171" marR="26171" marT="43055" marB="4305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Размещение Протокола жюри и пост-релиза об итогах Конкурса в СМИ.</a:t>
                      </a: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27.05.2023</a:t>
                      </a:r>
                    </a:p>
                  </a:txBody>
                  <a:tcPr marL="39370" marR="39370" marT="64770" marB="64770"/>
                </a:tc>
                <a:extLst>
                  <a:ext uri="{0D108BD9-81ED-4DB2-BD59-A6C34878D82A}">
                    <a16:rowId xmlns:a16="http://schemas.microsoft.com/office/drawing/2014/main" val="1748682452"/>
                  </a:ext>
                </a:extLst>
              </a:tr>
              <a:tr h="470773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11.</a:t>
                      </a:r>
                      <a:endParaRPr lang="ru-RU" sz="1400" b="1" kern="1200" dirty="0">
                        <a:solidFill>
                          <a:schemeClr val="tx1"/>
                        </a:solidFill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171" marR="26171" marT="43055" marB="4305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Сбор и подготовка материалов для иллюстрированного альбома «Сочинский сувенир» (о городских творческих инициативах этого направления и сочинских мастерах народного искусства). 	</a:t>
                      </a: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30.11.2023</a:t>
                      </a:r>
                    </a:p>
                  </a:txBody>
                  <a:tcPr marL="39370" marR="39370" marT="64770" marB="64770"/>
                </a:tc>
                <a:extLst>
                  <a:ext uri="{0D108BD9-81ED-4DB2-BD59-A6C34878D82A}">
                    <a16:rowId xmlns:a16="http://schemas.microsoft.com/office/drawing/2014/main" val="3137260338"/>
                  </a:ext>
                </a:extLst>
              </a:tr>
              <a:tr h="372480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12.</a:t>
                      </a:r>
                      <a:endParaRPr lang="ru-RU" sz="1400" b="1" kern="1200" dirty="0">
                        <a:solidFill>
                          <a:schemeClr val="tx1"/>
                        </a:solidFill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171" marR="26171" marT="43055" marB="4305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Издание иллюстрированного альбома «Сочинский сувенир» (информационно-методического дайджеста о Конкурсе).</a:t>
                      </a: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02.12.2023</a:t>
                      </a:r>
                    </a:p>
                  </a:txBody>
                  <a:tcPr marL="39370" marR="39370" marT="64770" marB="64770"/>
                </a:tc>
                <a:extLst>
                  <a:ext uri="{0D108BD9-81ED-4DB2-BD59-A6C34878D82A}">
                    <a16:rowId xmlns:a16="http://schemas.microsoft.com/office/drawing/2014/main" val="2913377434"/>
                  </a:ext>
                </a:extLst>
              </a:tr>
              <a:tr h="604890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13.</a:t>
                      </a:r>
                      <a:endParaRPr lang="ru-RU" sz="1400" b="1" kern="1200" dirty="0">
                        <a:solidFill>
                          <a:schemeClr val="tx1"/>
                        </a:solidFill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171" marR="26171" marT="43055" marB="4305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Организация и проведение городского творческого мероприятия - новогодней выставки-ярмарки самодеятельных мастеров - с учётом предоставленных льгот победителям и дипломантам Конкурса (размещение на дополнительных площадях ярмарки, льготная аренда «домиков» и др.).</a:t>
                      </a: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30.12.2023</a:t>
                      </a:r>
                    </a:p>
                  </a:txBody>
                  <a:tcPr marL="39370" marR="39370" marT="64770" marB="64770"/>
                </a:tc>
                <a:extLst>
                  <a:ext uri="{0D108BD9-81ED-4DB2-BD59-A6C34878D82A}">
                    <a16:rowId xmlns:a16="http://schemas.microsoft.com/office/drawing/2014/main" val="1481117880"/>
                  </a:ext>
                </a:extLst>
              </a:tr>
              <a:tr h="470773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14.</a:t>
                      </a:r>
                      <a:endParaRPr lang="ru-RU" sz="1400" b="1" kern="1200" dirty="0">
                        <a:solidFill>
                          <a:schemeClr val="tx1"/>
                        </a:solidFill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171" marR="26171" marT="43055" marB="4305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Организация работы выставки эскизных и пробных экземпляров сувениров сочинских дизайнеров, созданных на базе изображений авторских сувениров-победителей конкурса</a:t>
                      </a: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30.12.2023</a:t>
                      </a:r>
                    </a:p>
                  </a:txBody>
                  <a:tcPr marL="39370" marR="39370" marT="64770" marB="64770"/>
                </a:tc>
                <a:extLst>
                  <a:ext uri="{0D108BD9-81ED-4DB2-BD59-A6C34878D82A}">
                    <a16:rowId xmlns:a16="http://schemas.microsoft.com/office/drawing/2014/main" val="2098898316"/>
                  </a:ext>
                </a:extLst>
              </a:tr>
              <a:tr h="604890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15.</a:t>
                      </a:r>
                      <a:endParaRPr lang="ru-RU" sz="1400" b="1" kern="1200" dirty="0">
                        <a:solidFill>
                          <a:schemeClr val="tx1"/>
                        </a:solidFill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171" marR="26171" marT="43055" marB="4305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Проведение обучающих и информационных мероприятий самодеятельных мастеров и профессиональных дизайнеров: </a:t>
                      </a:r>
                    </a:p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 мастер-классов прикладного искусства с привлечением не менее 15 мастеров, 1 лекция </a:t>
                      </a: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дизайнера</a:t>
                      </a:r>
                      <a:endParaRPr lang="ru-RU" sz="1400" b="0" kern="1200" dirty="0">
                        <a:solidFill>
                          <a:schemeClr val="tx1"/>
                        </a:solidFill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30.12.2023</a:t>
                      </a:r>
                    </a:p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9370" marR="39370" marT="64770" marB="64770"/>
                </a:tc>
                <a:extLst>
                  <a:ext uri="{0D108BD9-81ED-4DB2-BD59-A6C34878D82A}">
                    <a16:rowId xmlns:a16="http://schemas.microsoft.com/office/drawing/2014/main" val="384493617"/>
                  </a:ext>
                </a:extLst>
              </a:tr>
              <a:tr h="87312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16.</a:t>
                      </a:r>
                    </a:p>
                  </a:txBody>
                  <a:tcPr marL="26171" marR="26171" marT="43055" marB="4305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Церемония завершения Конкурса: </a:t>
                      </a:r>
                    </a:p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презентация альбома «Сочинский сувенир» с возможностью для посетителей получить авторские экземпляры и автографы от победителей Конкурса; </a:t>
                      </a:r>
                    </a:p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представление выставки эскизных и пробных экземпляров сувениров сочинских дизайнеров, созданных на базе изображений авторских сувениров-победителей конкурса.</a:t>
                      </a: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30.12.2023</a:t>
                      </a:r>
                    </a:p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9370" marR="39370" marT="64770" marB="64770"/>
                </a:tc>
                <a:extLst>
                  <a:ext uri="{0D108BD9-81ED-4DB2-BD59-A6C34878D82A}">
                    <a16:rowId xmlns:a16="http://schemas.microsoft.com/office/drawing/2014/main" val="1580808599"/>
                  </a:ext>
                </a:extLst>
              </a:tr>
              <a:tr h="50960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17.</a:t>
                      </a:r>
                    </a:p>
                    <a:p>
                      <a:pPr algn="ctr"/>
                      <a:endParaRPr lang="ru-RU" sz="1400" b="1" kern="1200" dirty="0">
                        <a:solidFill>
                          <a:schemeClr val="tx1"/>
                        </a:solidFill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171" marR="26171" marT="43055" marB="4305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Подготовка и запуск тиражирования изображений уникального сочинского сувенира на различной сувенирной продукции (продуктах массового потребления</a:t>
                      </a: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1400" b="0" kern="1200" dirty="0">
                        <a:solidFill>
                          <a:schemeClr val="tx1"/>
                        </a:solidFill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30.05 2024 </a:t>
                      </a:r>
                    </a:p>
                  </a:txBody>
                  <a:tcPr marL="39370" marR="39370" marT="64770" marB="64770"/>
                </a:tc>
                <a:extLst>
                  <a:ext uri="{0D108BD9-81ED-4DB2-BD59-A6C34878D82A}">
                    <a16:rowId xmlns:a16="http://schemas.microsoft.com/office/drawing/2014/main" val="3762747259"/>
                  </a:ext>
                </a:extLst>
              </a:tr>
            </a:tbl>
          </a:graphicData>
        </a:graphic>
      </p:graphicFrame>
      <p:sp>
        <p:nvSpPr>
          <p:cNvPr id="10" name="Google Shape;1560;p41"/>
          <p:cNvSpPr/>
          <p:nvPr/>
        </p:nvSpPr>
        <p:spPr>
          <a:xfrm>
            <a:off x="1913423" y="99879"/>
            <a:ext cx="10079502" cy="433398"/>
          </a:xfrm>
          <a:prstGeom prst="roundRect">
            <a:avLst>
              <a:gd name="adj" fmla="val 0"/>
            </a:avLst>
          </a:prstGeom>
          <a:blipFill dpi="0" rotWithShape="1">
            <a:blip r:embed="rId2"/>
            <a:srcRect/>
            <a:tile tx="0" ty="0" sx="100000" sy="100000" flip="none" algn="b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2000" b="1" dirty="0" smtClean="0">
                <a:latin typeface="Montserrat" pitchFamily="2" charset="-52"/>
              </a:rPr>
              <a:t>КЛЮЧЕВЫЕ СОБЫТИЯ МУНИЦИПАЛЬНОГО ПРОЕКТА</a:t>
            </a:r>
            <a:endParaRPr lang="ru-RU" sz="2000" b="1" dirty="0">
              <a:latin typeface="Montserrat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274719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7000"/>
    </mc:Choice>
    <mc:Fallback xmlns="">
      <p:transition advClick="0" advTm="57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11098</TotalTime>
  <Words>1274</Words>
  <Application>Microsoft Office PowerPoint</Application>
  <PresentationFormat>Широкоэкранный</PresentationFormat>
  <Paragraphs>205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9" baseType="lpstr">
      <vt:lpstr>Montserrat ExtraBold</vt:lpstr>
      <vt:lpstr>Montserrat Black</vt:lpstr>
      <vt:lpstr>Calibri</vt:lpstr>
      <vt:lpstr>Calibri Light</vt:lpstr>
      <vt:lpstr>Montserrat</vt:lpstr>
      <vt:lpstr>Arial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Microsoft Office User</dc:creator>
  <cp:lastModifiedBy>Администратор</cp:lastModifiedBy>
  <cp:revision>434</cp:revision>
  <cp:lastPrinted>2022-07-29T12:43:47Z</cp:lastPrinted>
  <dcterms:created xsi:type="dcterms:W3CDTF">2021-12-14T13:51:49Z</dcterms:created>
  <dcterms:modified xsi:type="dcterms:W3CDTF">2023-06-02T13:50:04Z</dcterms:modified>
</cp:coreProperties>
</file>