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3" r:id="rId3"/>
    <p:sldId id="257" r:id="rId4"/>
    <p:sldId id="291" r:id="rId5"/>
    <p:sldId id="269" r:id="rId6"/>
    <p:sldId id="285" r:id="rId7"/>
    <p:sldId id="287" r:id="rId8"/>
    <p:sldId id="29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A4"/>
    <a:srgbClr val="CFB776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3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2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0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4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3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0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5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3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9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922D-ACBF-4906-AC91-E07103DA993B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B23F-E239-49F9-9A42-DBAAC32472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5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emf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CC51B0-F14C-1344-8893-A662C1A15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24" y="6702"/>
            <a:ext cx="7538972" cy="46450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9FA7AC-C7EF-4856-91DC-6E4A978F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478636">
            <a:off x="3143969" y="2187056"/>
            <a:ext cx="4843881" cy="149455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216400"/>
            <a:ext cx="12192000" cy="2641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-1" y="4041724"/>
            <a:ext cx="12192001" cy="376176"/>
          </a:xfrm>
          <a:prstGeom prst="rect">
            <a:avLst/>
          </a:prstGeom>
          <a:effectLst>
            <a:outerShdw blurRad="190500" dist="38100" dir="5400000" sx="177000" sy="177000" algn="t" rotWithShape="0">
              <a:prstClr val="black">
                <a:alpha val="10000"/>
              </a:prstClr>
            </a:outerShdw>
          </a:effectLst>
        </p:spPr>
      </p:pic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93E4228A-12B6-4AB3-A0E1-7F65E370F308}"/>
              </a:ext>
            </a:extLst>
          </p:cNvPr>
          <p:cNvSpPr/>
          <p:nvPr/>
        </p:nvSpPr>
        <p:spPr>
          <a:xfrm>
            <a:off x="-8548" y="0"/>
            <a:ext cx="6429375" cy="4041724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613" h="6679972">
                <a:moveTo>
                  <a:pt x="0" y="0"/>
                </a:moveTo>
                <a:lnTo>
                  <a:pt x="7688613" y="0"/>
                </a:lnTo>
                <a:lnTo>
                  <a:pt x="5745513" y="6667272"/>
                </a:lnTo>
                <a:lnTo>
                  <a:pt x="0" y="66799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150AC-3D29-D74C-B149-83F74CEBC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86" y="184807"/>
            <a:ext cx="837452" cy="1046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DFB2B6-8DC0-40A6-A8A2-8B0821118F5C}"/>
              </a:ext>
            </a:extLst>
          </p:cNvPr>
          <p:cNvSpPr txBox="1"/>
          <p:nvPr/>
        </p:nvSpPr>
        <p:spPr>
          <a:xfrm>
            <a:off x="207877" y="1741761"/>
            <a:ext cx="487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124872"/>
                </a:solidFill>
                <a:latin typeface="Montserrat "/>
              </a:rPr>
              <a:t>Управление информации и аналитической работы</a:t>
            </a:r>
            <a:endParaRPr lang="ru-RU" sz="2400" b="1" cap="all" dirty="0">
              <a:solidFill>
                <a:srgbClr val="124872"/>
              </a:solidFill>
              <a:latin typeface="Montserrat 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083" y="4873112"/>
            <a:ext cx="9977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tserrat "/>
              </a:rPr>
              <a:t>Информационное </a:t>
            </a:r>
            <a:r>
              <a:rPr lang="ru-RU" sz="3200" dirty="0">
                <a:solidFill>
                  <a:schemeClr val="bg1"/>
                </a:solidFill>
                <a:latin typeface="Montserrat "/>
              </a:rPr>
              <a:t>сопровождение </a:t>
            </a:r>
            <a:endParaRPr lang="ru-RU" sz="3200" dirty="0" smtClean="0">
              <a:solidFill>
                <a:schemeClr val="bg1"/>
              </a:solidFill>
              <a:latin typeface="Montserrat 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Montserrat "/>
              </a:rPr>
              <a:t>Года архитектуры </a:t>
            </a:r>
            <a:r>
              <a:rPr lang="ru-RU" sz="3200" dirty="0">
                <a:solidFill>
                  <a:schemeClr val="bg1"/>
                </a:solidFill>
                <a:latin typeface="Montserrat 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Montserrat "/>
              </a:rPr>
              <a:t>Сочи</a:t>
            </a:r>
            <a:endParaRPr lang="ru-RU" sz="3200" b="1" kern="1200" dirty="0">
              <a:solidFill>
                <a:schemeClr val="bg1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val="148252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481823"/>
            <a:ext cx="12192000" cy="37617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-1" y="6159283"/>
            <a:ext cx="12192001" cy="376176"/>
          </a:xfrm>
          <a:prstGeom prst="rect">
            <a:avLst/>
          </a:prstGeom>
          <a:effectLst>
            <a:outerShdw blurRad="190500" dist="38100" dir="5400000" sx="177000" sy="177000" algn="t" rotWithShape="0">
              <a:prstClr val="black">
                <a:alpha val="10000"/>
              </a:prstClr>
            </a:outerShdw>
          </a:effectLst>
        </p:spPr>
      </p:pic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93E4228A-12B6-4AB3-A0E1-7F65E370F308}"/>
              </a:ext>
            </a:extLst>
          </p:cNvPr>
          <p:cNvSpPr/>
          <p:nvPr/>
        </p:nvSpPr>
        <p:spPr>
          <a:xfrm>
            <a:off x="-8548" y="0"/>
            <a:ext cx="6429375" cy="4041724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613" h="6679972">
                <a:moveTo>
                  <a:pt x="0" y="0"/>
                </a:moveTo>
                <a:lnTo>
                  <a:pt x="7688613" y="0"/>
                </a:lnTo>
                <a:lnTo>
                  <a:pt x="5745513" y="6667272"/>
                </a:lnTo>
                <a:lnTo>
                  <a:pt x="0" y="66799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150AC-3D29-D74C-B149-83F74CEBC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86" y="184807"/>
            <a:ext cx="837452" cy="1046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DFB2B6-8DC0-40A6-A8A2-8B0821118F5C}"/>
              </a:ext>
            </a:extLst>
          </p:cNvPr>
          <p:cNvSpPr txBox="1"/>
          <p:nvPr/>
        </p:nvSpPr>
        <p:spPr>
          <a:xfrm>
            <a:off x="2239410" y="1109684"/>
            <a:ext cx="771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/>
                </a:solidFill>
                <a:latin typeface="Montserrat" pitchFamily="2" charset="0"/>
                <a:ea typeface="Calibri" panose="020F0502020204030204" pitchFamily="34" charset="0"/>
              </a:rPr>
              <a:t>Участники проекта</a:t>
            </a:r>
            <a:r>
              <a:rPr lang="ru-RU" sz="2400" b="1" dirty="0">
                <a:solidFill>
                  <a:schemeClr val="accent5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528A8E-5DA1-5943-83A1-85A8AB6F3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4" y="1765917"/>
            <a:ext cx="249113" cy="2491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EE9294-EDBD-D94B-8B2A-32B955416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1" y="2424603"/>
            <a:ext cx="249113" cy="2491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35A40C-1EA5-EA47-AD28-618FEE5930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0" y="2990017"/>
            <a:ext cx="249113" cy="249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95FACF-2B9B-E24D-AEB9-26A71F7DE0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0" y="3591648"/>
            <a:ext cx="249113" cy="2491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A08FD2-26BD-B942-8509-1ECD1C27DCC1}"/>
              </a:ext>
            </a:extLst>
          </p:cNvPr>
          <p:cNvSpPr txBox="1"/>
          <p:nvPr/>
        </p:nvSpPr>
        <p:spPr>
          <a:xfrm>
            <a:off x="0" y="1383732"/>
            <a:ext cx="123302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00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Куратор 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Москалева Галина Александровна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заместитель главы города Сочи</a:t>
            </a:r>
            <a:endParaRPr lang="ru-RU" sz="2000" dirty="0">
              <a:effectLst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 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Тарасов Андрей Викторович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ачальник управления УИИАР администрации города Сочи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Администратор 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Моисеева Галина Юрьевна, директор МКУ «Агентство инноваций и коммуникаций»</a:t>
            </a:r>
            <a:r>
              <a:rPr lang="ru-RU" dirty="0">
                <a:effectLst/>
              </a:rPr>
              <a:t> </a:t>
            </a:r>
          </a:p>
          <a:p>
            <a:endParaRPr lang="ru-RU" sz="2000" dirty="0">
              <a:solidFill>
                <a:srgbClr val="000000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Montserrat" pitchFamily="2" charset="0"/>
                <a:ea typeface="Calibri" panose="020F0502020204030204" pitchFamily="34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Участники:</a:t>
            </a: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Емельянов Максим Геннадьевич - МКУ «Агентство инноваций и коммуникаций»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Щербин Сергей Сергеевич - МКУ «Агентство инноваций и коммуникаций»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Лариошина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Юлия Михайловна - департамент архитектуры и градостроительства </a:t>
            </a:r>
          </a:p>
          <a:p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dirty="0">
              <a:latin typeface="Montserrat" panose="00000500000000000000" pitchFamily="2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9AB30C4-6451-8148-8FB4-CA220E6C19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42" y="416270"/>
            <a:ext cx="693414" cy="6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/>
          <p:nvPr/>
        </p:nvSpPr>
        <p:spPr>
          <a:xfrm rot="10800000" flipH="1">
            <a:off x="-14514" y="0"/>
            <a:ext cx="1700701" cy="6858000"/>
          </a:xfrm>
          <a:custGeom>
            <a:avLst/>
            <a:gdLst>
              <a:gd name="connsiteX0" fmla="*/ 0 w 2772031"/>
              <a:gd name="connsiteY0" fmla="*/ 0 h 6858000"/>
              <a:gd name="connsiteX1" fmla="*/ 2772031 w 2772031"/>
              <a:gd name="connsiteY1" fmla="*/ 0 h 6858000"/>
              <a:gd name="connsiteX2" fmla="*/ 2772031 w 2772031"/>
              <a:gd name="connsiteY2" fmla="*/ 6858000 h 6858000"/>
              <a:gd name="connsiteX3" fmla="*/ 0 w 2772031"/>
              <a:gd name="connsiteY3" fmla="*/ 6858000 h 6858000"/>
              <a:gd name="connsiteX4" fmla="*/ 0 w 2772031"/>
              <a:gd name="connsiteY4" fmla="*/ 0 h 6858000"/>
              <a:gd name="connsiteX0" fmla="*/ 0 w 2772031"/>
              <a:gd name="connsiteY0" fmla="*/ 0 h 6858000"/>
              <a:gd name="connsiteX1" fmla="*/ 841631 w 2772031"/>
              <a:gd name="connsiteY1" fmla="*/ 0 h 6858000"/>
              <a:gd name="connsiteX2" fmla="*/ 2772031 w 2772031"/>
              <a:gd name="connsiteY2" fmla="*/ 6858000 h 6858000"/>
              <a:gd name="connsiteX3" fmla="*/ 0 w 2772031"/>
              <a:gd name="connsiteY3" fmla="*/ 6858000 h 6858000"/>
              <a:gd name="connsiteX4" fmla="*/ 0 w 277203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2031" h="6858000">
                <a:moveTo>
                  <a:pt x="0" y="0"/>
                </a:moveTo>
                <a:lnTo>
                  <a:pt x="841631" y="0"/>
                </a:lnTo>
                <a:lnTo>
                  <a:pt x="277203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5" y="67927"/>
            <a:ext cx="748308" cy="935384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/>
        </p:nvSpPr>
        <p:spPr>
          <a:xfrm rot="10800000" flipV="1">
            <a:off x="10277249" y="1"/>
            <a:ext cx="1914751" cy="6858000"/>
          </a:xfrm>
          <a:prstGeom prst="rtTriangle">
            <a:avLst/>
          </a:pr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783239" flipH="1" flipV="1">
            <a:off x="-2317563" y="3355906"/>
            <a:ext cx="6969359" cy="146457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142250" flipH="1" flipV="1">
            <a:off x="7694714" y="3371219"/>
            <a:ext cx="7137743" cy="149996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15" name="Текст 3"/>
          <p:cNvSpPr txBox="1">
            <a:spLocks/>
          </p:cNvSpPr>
          <p:nvPr/>
        </p:nvSpPr>
        <p:spPr>
          <a:xfrm>
            <a:off x="659038" y="176787"/>
            <a:ext cx="12192000" cy="920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-20666" y="4818394"/>
            <a:ext cx="12192000" cy="750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indent="0" algn="ctr">
              <a:buNone/>
            </a:pPr>
            <a:endParaRPr lang="ru-RU" sz="1800" dirty="0">
              <a:latin typeface="Montserrat" panose="00000500000000000000" pitchFamily="2" charset="-52"/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-14515" y="5849609"/>
            <a:ext cx="12206515" cy="99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endParaRPr lang="ru-RU" sz="2400" b="1" dirty="0">
              <a:solidFill>
                <a:srgbClr val="2E6CA4"/>
              </a:solidFill>
              <a:latin typeface="Montserrat" panose="00000500000000000000" pitchFamily="2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6D9328-C3D0-EF45-BC7A-5FC1BFC9CD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22" y="281271"/>
            <a:ext cx="1035411" cy="1079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5B7C91-1425-7949-AE54-B30753B350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61" y="1578163"/>
            <a:ext cx="991322" cy="991322"/>
          </a:xfrm>
          <a:prstGeom prst="rect">
            <a:avLst/>
          </a:prstGeom>
        </p:spPr>
      </p:pic>
      <p:sp>
        <p:nvSpPr>
          <p:cNvPr id="27" name="Текст 3">
            <a:extLst>
              <a:ext uri="{FF2B5EF4-FFF2-40B4-BE49-F238E27FC236}">
                <a16:creationId xmlns:a16="http://schemas.microsoft.com/office/drawing/2014/main" id="{C8174649-0DF6-6B49-BE77-A5CA85E48A4C}"/>
              </a:ext>
            </a:extLst>
          </p:cNvPr>
          <p:cNvSpPr txBox="1">
            <a:spLocks/>
          </p:cNvSpPr>
          <p:nvPr/>
        </p:nvSpPr>
        <p:spPr>
          <a:xfrm>
            <a:off x="2518666" y="3616110"/>
            <a:ext cx="6732778" cy="2404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endParaRPr lang="ru-RU" sz="2400" dirty="0">
              <a:solidFill>
                <a:schemeClr val="accent5"/>
              </a:solidFill>
              <a:effectLst/>
            </a:endParaRP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Повышение уровня информированности населения о деятельности органов местного самоуправления в части реализации мероприятий Года архитектуры в Сочи путем создания ежемесячных видеороликов и размещения их в официальных аккаунтах администрации МО в социальных сетях и мессенджерах</a:t>
            </a:r>
            <a:endParaRPr lang="ru-RU" sz="2400" dirty="0"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3199FF-3979-1343-A6A6-DA19C67331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3" y="1438872"/>
            <a:ext cx="1244170" cy="12441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4026C5-5876-CD44-A04B-FB7A2A88409F}"/>
              </a:ext>
            </a:extLst>
          </p:cNvPr>
          <p:cNvSpPr txBox="1"/>
          <p:nvPr/>
        </p:nvSpPr>
        <p:spPr>
          <a:xfrm>
            <a:off x="47065" y="2726447"/>
            <a:ext cx="12030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Муниципальный проект</a:t>
            </a:r>
          </a:p>
          <a:p>
            <a:pPr algn="ctr"/>
            <a:r>
              <a:rPr lang="ru-RU" sz="24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«Информационное сопровождение Года архитектуры в Сочи»</a:t>
            </a:r>
            <a:r>
              <a:rPr lang="ru-RU" sz="2400" dirty="0">
                <a:solidFill>
                  <a:schemeClr val="accent5"/>
                </a:solidFill>
                <a:effectLst/>
              </a:rPr>
              <a:t> </a:t>
            </a:r>
            <a:endParaRPr lang="ru-RU" sz="2400" b="1" dirty="0">
              <a:solidFill>
                <a:schemeClr val="accent5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3884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648008"/>
            <a:ext cx="12192000" cy="120999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-1" y="5305042"/>
            <a:ext cx="12192001" cy="376176"/>
          </a:xfrm>
          <a:prstGeom prst="rect">
            <a:avLst/>
          </a:prstGeom>
          <a:effectLst>
            <a:outerShdw blurRad="190500" dist="38100" dir="5400000" sx="177000" sy="177000" algn="t" rotWithShape="0">
              <a:prstClr val="black">
                <a:alpha val="1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51309" y="5969404"/>
            <a:ext cx="988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kern="12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rPr>
              <a:t>Управление информации и аналитической работы</a:t>
            </a:r>
          </a:p>
        </p:txBody>
      </p:sp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93E4228A-12B6-4AB3-A0E1-7F65E370F308}"/>
              </a:ext>
            </a:extLst>
          </p:cNvPr>
          <p:cNvSpPr/>
          <p:nvPr/>
        </p:nvSpPr>
        <p:spPr>
          <a:xfrm>
            <a:off x="-8548" y="0"/>
            <a:ext cx="6429375" cy="4041724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613" h="6679972">
                <a:moveTo>
                  <a:pt x="0" y="0"/>
                </a:moveTo>
                <a:lnTo>
                  <a:pt x="7688613" y="0"/>
                </a:lnTo>
                <a:lnTo>
                  <a:pt x="5745513" y="6667272"/>
                </a:lnTo>
                <a:lnTo>
                  <a:pt x="0" y="66799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150AC-3D29-D74C-B149-83F74CEBC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86" y="184807"/>
            <a:ext cx="837452" cy="1046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DFB2B6-8DC0-40A6-A8A2-8B0821118F5C}"/>
              </a:ext>
            </a:extLst>
          </p:cNvPr>
          <p:cNvSpPr txBox="1"/>
          <p:nvPr/>
        </p:nvSpPr>
        <p:spPr>
          <a:xfrm>
            <a:off x="2239410" y="1109684"/>
            <a:ext cx="771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/>
                </a:solidFill>
                <a:latin typeface="Montserrat" pitchFamily="2" charset="0"/>
                <a:ea typeface="Calibri" panose="020F0502020204030204" pitchFamily="34" charset="0"/>
              </a:rPr>
              <a:t>Результаты в течение 2023-го года</a:t>
            </a:r>
            <a:r>
              <a:rPr lang="ru-RU" sz="2400" b="1" dirty="0">
                <a:solidFill>
                  <a:schemeClr val="accent5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528A8E-5DA1-5943-83A1-85A8AB6F3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2" y="1789981"/>
            <a:ext cx="249113" cy="2491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EE9294-EDBD-D94B-8B2A-32B955416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1" y="2424603"/>
            <a:ext cx="249113" cy="2491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35A40C-1EA5-EA47-AD28-618FEE5930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0" y="2990017"/>
            <a:ext cx="249113" cy="249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95FACF-2B9B-E24D-AEB9-26A71F7DE0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0" y="3591648"/>
            <a:ext cx="249113" cy="2491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A08FD2-26BD-B942-8509-1ECD1C27DCC1}"/>
              </a:ext>
            </a:extLst>
          </p:cNvPr>
          <p:cNvSpPr txBox="1"/>
          <p:nvPr/>
        </p:nvSpPr>
        <p:spPr>
          <a:xfrm>
            <a:off x="243540" y="1383732"/>
            <a:ext cx="12086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0000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плана мероприятий в рамках Года архитектуры – 18 апреля</a:t>
            </a:r>
            <a:r>
              <a:rPr lang="ru-RU" sz="2000" dirty="0">
                <a:effectLst/>
              </a:rPr>
              <a:t> </a:t>
            </a:r>
          </a:p>
          <a:p>
            <a:endParaRPr lang="ru-RU" sz="2000" dirty="0">
              <a:solidFill>
                <a:srgbClr val="000000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Разработка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медиаплана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публикации ежемесячных видеороликов – 20 апреля </a:t>
            </a:r>
          </a:p>
          <a:p>
            <a:endParaRPr lang="ru-RU" sz="2000" dirty="0">
              <a:solidFill>
                <a:srgbClr val="000000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Montserrat" pitchFamily="2" charset="0"/>
                <a:ea typeface="Calibri" panose="020F0502020204030204" pitchFamily="34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и размещение 8 ежемесячных информационных материалов – апрель-декабрь</a:t>
            </a:r>
            <a:endParaRPr lang="ru-RU" sz="2000" dirty="0">
              <a:effectLst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Montserrat" pitchFamily="2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Montserrat" pitchFamily="2" charset="0"/>
                <a:ea typeface="Calibri" panose="020F0502020204030204" pitchFamily="34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и 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азмещение итогового видеоролика за отчетный период – каждый месяц</a:t>
            </a: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</a:rPr>
              <a:t>	Подготовка и размещение итогового видеоролика о результатах Года архитектуры – декабрь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DE60CB-08A4-E547-B010-93052129E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653" y="242243"/>
            <a:ext cx="2554807" cy="14021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906EC0-DDF9-D349-A973-49F86F6C9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0" y="4177382"/>
            <a:ext cx="249113" cy="2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3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922"/>
          <a:stretch/>
        </p:blipFill>
        <p:spPr>
          <a:xfrm>
            <a:off x="5751095" y="-80427"/>
            <a:ext cx="6469479" cy="6938427"/>
          </a:xfrm>
          <a:prstGeom prst="rect">
            <a:avLst/>
          </a:prstGeom>
        </p:spPr>
      </p:pic>
      <p:sp>
        <p:nvSpPr>
          <p:cNvPr id="2" name="Прямоугольник с одним вырезанным углом 1"/>
          <p:cNvSpPr/>
          <p:nvPr/>
        </p:nvSpPr>
        <p:spPr>
          <a:xfrm rot="10800000" flipH="1">
            <a:off x="-76762" y="-78513"/>
            <a:ext cx="8136709" cy="6962917"/>
          </a:xfrm>
          <a:custGeom>
            <a:avLst/>
            <a:gdLst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7968342 w 7968342"/>
              <a:gd name="connsiteY2" fmla="*/ 1841579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  <a:gd name="connsiteX0" fmla="*/ 0 w 7968342"/>
              <a:gd name="connsiteY0" fmla="*/ 0 h 6858000"/>
              <a:gd name="connsiteX1" fmla="*/ 6126763 w 7968342"/>
              <a:gd name="connsiteY1" fmla="*/ 0 h 6858000"/>
              <a:gd name="connsiteX2" fmla="*/ 6752018 w 7968342"/>
              <a:gd name="connsiteY2" fmla="*/ 2333284 h 6858000"/>
              <a:gd name="connsiteX3" fmla="*/ 7968342 w 7968342"/>
              <a:gd name="connsiteY3" fmla="*/ 6858000 h 6858000"/>
              <a:gd name="connsiteX4" fmla="*/ 0 w 7968342"/>
              <a:gd name="connsiteY4" fmla="*/ 6858000 h 6858000"/>
              <a:gd name="connsiteX5" fmla="*/ 0 w 7968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342" h="6858000">
                <a:moveTo>
                  <a:pt x="0" y="0"/>
                </a:moveTo>
                <a:lnTo>
                  <a:pt x="6126763" y="0"/>
                </a:lnTo>
                <a:lnTo>
                  <a:pt x="6752018" y="2333284"/>
                </a:lnTo>
                <a:lnTo>
                  <a:pt x="796834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13DD1F0F-B2B7-8E49-8F3D-BD19637C72B7}"/>
              </a:ext>
            </a:extLst>
          </p:cNvPr>
          <p:cNvSpPr/>
          <p:nvPr/>
        </p:nvSpPr>
        <p:spPr>
          <a:xfrm>
            <a:off x="221932" y="52918"/>
            <a:ext cx="7688613" cy="6679972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613" h="6679972">
                <a:moveTo>
                  <a:pt x="0" y="0"/>
                </a:moveTo>
                <a:lnTo>
                  <a:pt x="7688613" y="0"/>
                </a:lnTo>
                <a:lnTo>
                  <a:pt x="5745513" y="6667272"/>
                </a:lnTo>
                <a:lnTo>
                  <a:pt x="0" y="66799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142250" flipH="1" flipV="1">
            <a:off x="3264288" y="3471463"/>
            <a:ext cx="7550316" cy="158666"/>
          </a:xfrm>
          <a:prstGeom prst="rect">
            <a:avLst/>
          </a:prstGeom>
          <a:effectLst>
            <a:outerShdw blurRad="203200" dist="381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309808" y="1379232"/>
            <a:ext cx="6887530" cy="1050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3600" b="1" dirty="0">
                <a:solidFill>
                  <a:srgbClr val="2E6CA4"/>
                </a:solidFill>
                <a:latin typeface="Montserrat" panose="00000500000000000000" pitchFamily="2" charset="-52"/>
              </a:rPr>
              <a:t>Результаты проекта: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4" y="3185298"/>
            <a:ext cx="684356" cy="684356"/>
          </a:xfrm>
          <a:prstGeom prst="rect">
            <a:avLst/>
          </a:prstGeom>
        </p:spPr>
      </p:pic>
      <p:sp>
        <p:nvSpPr>
          <p:cNvPr id="24" name="Текст 3"/>
          <p:cNvSpPr txBox="1">
            <a:spLocks/>
          </p:cNvSpPr>
          <p:nvPr/>
        </p:nvSpPr>
        <p:spPr>
          <a:xfrm>
            <a:off x="803946" y="2321518"/>
            <a:ext cx="5421372" cy="933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2000" b="1" dirty="0">
                <a:solidFill>
                  <a:srgbClr val="2E6CA4"/>
                </a:solidFill>
                <a:latin typeface="Montserrat" panose="00000500000000000000" pitchFamily="2" charset="-52"/>
              </a:rPr>
              <a:t>Итоговый релиз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b="1" dirty="0">
                <a:solidFill>
                  <a:srgbClr val="2E6CA4"/>
                </a:solidFill>
                <a:latin typeface="Montserrat" panose="00000500000000000000" pitchFamily="2" charset="-52"/>
              </a:rPr>
              <a:t>на сайте администрации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b="1" dirty="0">
                <a:solidFill>
                  <a:srgbClr val="2E6CA4"/>
                </a:solidFill>
                <a:latin typeface="Montserrat" panose="00000500000000000000" pitchFamily="2" charset="-52"/>
              </a:rPr>
              <a:t>города Сочи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b="1" dirty="0">
                <a:solidFill>
                  <a:srgbClr val="2E6CA4"/>
                </a:solidFill>
                <a:latin typeface="Montserrat" panose="00000500000000000000" pitchFamily="2" charset="-52"/>
              </a:rPr>
              <a:t>Публикации в СМИ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b="1" dirty="0">
                <a:solidFill>
                  <a:srgbClr val="2E6CA4"/>
                </a:solidFill>
                <a:latin typeface="Montserrat" panose="00000500000000000000" pitchFamily="2" charset="-52"/>
              </a:rPr>
              <a:t>федерального, регионального, городского уровней</a:t>
            </a:r>
          </a:p>
        </p:txBody>
      </p:sp>
      <p:sp>
        <p:nvSpPr>
          <p:cNvPr id="16" name="Стрелка вверх 15"/>
          <p:cNvSpPr/>
          <p:nvPr/>
        </p:nvSpPr>
        <p:spPr>
          <a:xfrm>
            <a:off x="299654" y="5358666"/>
            <a:ext cx="504292" cy="684356"/>
          </a:xfrm>
          <a:prstGeom prst="upArrow">
            <a:avLst/>
          </a:prstGeom>
          <a:solidFill>
            <a:srgbClr val="2E6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3"/>
          <p:cNvSpPr txBox="1">
            <a:spLocks/>
          </p:cNvSpPr>
          <p:nvPr/>
        </p:nvSpPr>
        <p:spPr>
          <a:xfrm>
            <a:off x="299654" y="4253641"/>
            <a:ext cx="6887530" cy="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10000"/>
              </a:lnSpc>
              <a:buNone/>
            </a:pPr>
            <a:endParaRPr lang="ru-RU" sz="1800" b="1" dirty="0">
              <a:solidFill>
                <a:srgbClr val="2E6CA4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5B718D62-3603-A048-AA84-136B834F6B25}"/>
              </a:ext>
            </a:extLst>
          </p:cNvPr>
          <p:cNvSpPr txBox="1">
            <a:spLocks/>
          </p:cNvSpPr>
          <p:nvPr/>
        </p:nvSpPr>
        <p:spPr>
          <a:xfrm>
            <a:off x="-84685" y="5335629"/>
            <a:ext cx="6887530" cy="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1800" b="1" dirty="0" err="1">
                <a:solidFill>
                  <a:srgbClr val="2E6CA4"/>
                </a:solidFill>
                <a:latin typeface="Montserrat" panose="00000500000000000000" pitchFamily="2" charset="-52"/>
              </a:rPr>
              <a:t>Видеоконтент</a:t>
            </a:r>
            <a:r>
              <a:rPr lang="ru-RU" sz="1800" b="1" dirty="0">
                <a:solidFill>
                  <a:srgbClr val="2E6CA4"/>
                </a:solidFill>
                <a:latin typeface="Montserrat" panose="00000500000000000000" pitchFamily="2" charset="-52"/>
              </a:rPr>
              <a:t> для мессенджеров,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800" b="1" dirty="0">
                <a:solidFill>
                  <a:srgbClr val="2E6CA4"/>
                </a:solidFill>
                <a:latin typeface="Montserrat" panose="00000500000000000000" pitchFamily="2" charset="-52"/>
              </a:rPr>
              <a:t>социальных сетей и </a:t>
            </a:r>
            <a:r>
              <a:rPr lang="ru-RU" sz="1800" b="1" dirty="0" err="1">
                <a:solidFill>
                  <a:srgbClr val="2E6CA4"/>
                </a:solidFill>
                <a:latin typeface="Montserrat" panose="00000500000000000000" pitchFamily="2" charset="-52"/>
              </a:rPr>
              <a:t>пабликов</a:t>
            </a:r>
            <a:endParaRPr lang="ru-RU" sz="1800" b="1" dirty="0">
              <a:solidFill>
                <a:srgbClr val="2E6CA4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3799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13"/>
          <p:cNvSpPr/>
          <p:nvPr/>
        </p:nvSpPr>
        <p:spPr>
          <a:xfrm rot="10800000" flipH="1">
            <a:off x="0" y="0"/>
            <a:ext cx="1970422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6200000" flipH="1" flipV="1">
            <a:off x="-1716977" y="3471463"/>
            <a:ext cx="7550316" cy="158666"/>
          </a:xfrm>
          <a:prstGeom prst="rect">
            <a:avLst/>
          </a:prstGeom>
          <a:effectLst>
            <a:outerShdw blurRad="203200" dist="38100" dir="10800000" sx="125000" sy="125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25154" y="245289"/>
            <a:ext cx="260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algn="l"/>
            <a:endParaRPr lang="ru-RU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0" y="3924190"/>
            <a:ext cx="3061691" cy="1468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endParaRPr lang="ru-RU" sz="1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3315184" y="145275"/>
            <a:ext cx="8788423" cy="74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endParaRPr lang="ru-RU" sz="1600" b="1" dirty="0">
              <a:solidFill>
                <a:srgbClr val="2E6CA4"/>
              </a:solidFill>
              <a:latin typeface="Montserrat" panose="00000500000000000000" pitchFamily="2" charset="-52"/>
            </a:endParaRPr>
          </a:p>
        </p:txBody>
      </p:sp>
      <p:sp>
        <p:nvSpPr>
          <p:cNvPr id="27" name="Текст 3"/>
          <p:cNvSpPr txBox="1">
            <a:spLocks/>
          </p:cNvSpPr>
          <p:nvPr/>
        </p:nvSpPr>
        <p:spPr>
          <a:xfrm>
            <a:off x="2952037" y="2630447"/>
            <a:ext cx="7335290" cy="2663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муниципального проекта: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существляется в рамках деятельности МКУ муниципального образования городской округ город-курорт Сочи Краснодарского края «Агентство инноваций и коммуникаций».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Текст 3"/>
          <p:cNvSpPr txBox="1">
            <a:spLocks/>
          </p:cNvSpPr>
          <p:nvPr/>
        </p:nvSpPr>
        <p:spPr>
          <a:xfrm>
            <a:off x="2493047" y="1988679"/>
            <a:ext cx="8794857" cy="2127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 algn="ctr">
              <a:lnSpc>
                <a:spcPct val="115000"/>
              </a:lnSpc>
              <a:spcAft>
                <a:spcPts val="800"/>
              </a:spcAft>
              <a:buNone/>
            </a:pPr>
            <a:endParaRPr lang="ru-RU" sz="20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686A2039-A9AB-EA46-B5AC-207B0D3DC802}"/>
              </a:ext>
            </a:extLst>
          </p:cNvPr>
          <p:cNvSpPr txBox="1">
            <a:spLocks/>
          </p:cNvSpPr>
          <p:nvPr/>
        </p:nvSpPr>
        <p:spPr>
          <a:xfrm>
            <a:off x="3294124" y="3731075"/>
            <a:ext cx="8788423" cy="1403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 algn="ctr">
              <a:lnSpc>
                <a:spcPct val="115000"/>
              </a:lnSpc>
              <a:spcAft>
                <a:spcPts val="800"/>
              </a:spcAft>
              <a:buNone/>
            </a:pPr>
            <a:endParaRPr lang="ru-RU" sz="2000" dirty="0">
              <a:solidFill>
                <a:srgbClr val="000000"/>
              </a:solidFill>
              <a:effectLst/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19" y="1629731"/>
            <a:ext cx="542925" cy="54292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257732" y="1563932"/>
            <a:ext cx="723900" cy="702176"/>
          </a:xfrm>
          <a:prstGeom prst="ellipse">
            <a:avLst/>
          </a:prstGeom>
          <a:noFill/>
          <a:ln w="38100"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1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 flipV="1">
            <a:off x="10981667" y="121795"/>
            <a:ext cx="1914751" cy="6858000"/>
          </a:xfrm>
          <a:prstGeom prst="rtTriangle">
            <a:avLst/>
          </a:prstGeom>
          <a:blipFill dpi="0" rotWithShape="1">
            <a:blip r:embed="rId2"/>
            <a:srcRect/>
            <a:tile tx="0" ty="0" sx="100000" sy="100000" flip="none" algn="b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142250" flipH="1" flipV="1">
            <a:off x="8107392" y="3698173"/>
            <a:ext cx="7550316" cy="158666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021ABC-112F-4A46-9ADE-B111C61C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54" y="282284"/>
            <a:ext cx="748308" cy="93538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480844" y="664272"/>
            <a:ext cx="10057439" cy="61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Montserrat" panose="00000500000000000000" pitchFamily="2" charset="-52"/>
              </a:rPr>
              <a:t>Информационные риски и их последствия</a:t>
            </a:r>
            <a:endParaRPr lang="ru-RU" sz="3200" b="1" dirty="0">
              <a:solidFill>
                <a:srgbClr val="2E6CA4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F8341DF-7CB1-8D45-8751-361018139E57}"/>
              </a:ext>
            </a:extLst>
          </p:cNvPr>
          <p:cNvCxnSpPr/>
          <p:nvPr/>
        </p:nvCxnSpPr>
        <p:spPr>
          <a:xfrm>
            <a:off x="4256899" y="1600164"/>
            <a:ext cx="4059936" cy="0"/>
          </a:xfrm>
          <a:prstGeom prst="line">
            <a:avLst/>
          </a:prstGeom>
          <a:ln>
            <a:solidFill>
              <a:srgbClr val="CFB77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Стрелка вверх 27"/>
          <p:cNvSpPr/>
          <p:nvPr/>
        </p:nvSpPr>
        <p:spPr>
          <a:xfrm rot="5400000">
            <a:off x="5379914" y="2548557"/>
            <a:ext cx="504292" cy="684356"/>
          </a:xfrm>
          <a:prstGeom prst="upArrow">
            <a:avLst/>
          </a:prstGeom>
          <a:solidFill>
            <a:srgbClr val="2E6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1CB771-A17A-A445-BE6A-57031EF6A793}"/>
              </a:ext>
            </a:extLst>
          </p:cNvPr>
          <p:cNvSpPr txBox="1"/>
          <p:nvPr/>
        </p:nvSpPr>
        <p:spPr>
          <a:xfrm>
            <a:off x="410358" y="2537712"/>
            <a:ext cx="4751190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информационных поводов для освещения проектов </a:t>
            </a:r>
            <a:endParaRPr lang="ru-RU" sz="2400" b="1" dirty="0">
              <a:solidFill>
                <a:srgbClr val="2E6CA4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3437C-1BA9-8743-9B86-BBB3200A248F}"/>
              </a:ext>
            </a:extLst>
          </p:cNvPr>
          <p:cNvSpPr txBox="1"/>
          <p:nvPr/>
        </p:nvSpPr>
        <p:spPr>
          <a:xfrm>
            <a:off x="6219675" y="2626557"/>
            <a:ext cx="5647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информационных материалов </a:t>
            </a:r>
            <a:endParaRPr lang="ru-RU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E82642-1CDD-944F-BFF3-7CF2AAD929FB}"/>
              </a:ext>
            </a:extLst>
          </p:cNvPr>
          <p:cNvSpPr txBox="1"/>
          <p:nvPr/>
        </p:nvSpPr>
        <p:spPr>
          <a:xfrm>
            <a:off x="-450817" y="4039211"/>
            <a:ext cx="6737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Неисполнение плана</a:t>
            </a: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муниципального проекта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sp>
        <p:nvSpPr>
          <p:cNvPr id="25" name="Стрелка вверх 24">
            <a:extLst>
              <a:ext uri="{FF2B5EF4-FFF2-40B4-BE49-F238E27FC236}">
                <a16:creationId xmlns:a16="http://schemas.microsoft.com/office/drawing/2014/main" id="{94FA6FB0-E244-8841-B311-89CEC5CC6C1C}"/>
              </a:ext>
            </a:extLst>
          </p:cNvPr>
          <p:cNvSpPr/>
          <p:nvPr/>
        </p:nvSpPr>
        <p:spPr>
          <a:xfrm rot="5400000">
            <a:off x="5379914" y="4112531"/>
            <a:ext cx="504292" cy="684356"/>
          </a:xfrm>
          <a:prstGeom prst="upArrow">
            <a:avLst/>
          </a:prstGeom>
          <a:solidFill>
            <a:srgbClr val="2E6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09CD5F-9659-A646-A2F4-23E6346A81D2}"/>
              </a:ext>
            </a:extLst>
          </p:cNvPr>
          <p:cNvSpPr txBox="1"/>
          <p:nvPr/>
        </p:nvSpPr>
        <p:spPr>
          <a:xfrm>
            <a:off x="5172786" y="4039211"/>
            <a:ext cx="6966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материала</a:t>
            </a:r>
          </a:p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создания итогового видеофильма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A9585D-C777-5F4C-905B-90539AC0B0D4}"/>
              </a:ext>
            </a:extLst>
          </p:cNvPr>
          <p:cNvSpPr txBox="1"/>
          <p:nvPr/>
        </p:nvSpPr>
        <p:spPr>
          <a:xfrm>
            <a:off x="1526625" y="5384847"/>
            <a:ext cx="82108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Меры реагирования:</a:t>
            </a:r>
          </a:p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проведение совместных мероприятий по поиску решений 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инфоповодов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кураторами реализуемых муниципальных программ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онтроль соблюдения сроков исполнения участниками проекта</a:t>
            </a:r>
            <a:r>
              <a:rPr lang="ru-RU" sz="2000" dirty="0">
                <a:effectLst/>
              </a:rPr>
              <a:t> </a:t>
            </a:r>
            <a:endParaRPr lang="ru-RU" sz="20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1762EB3A-0163-E148-995E-CAA7D07AD156}"/>
              </a:ext>
            </a:extLst>
          </p:cNvPr>
          <p:cNvSpPr/>
          <p:nvPr/>
        </p:nvSpPr>
        <p:spPr>
          <a:xfrm>
            <a:off x="756944" y="5818662"/>
            <a:ext cx="723900" cy="702176"/>
          </a:xfrm>
          <a:prstGeom prst="ellipse">
            <a:avLst/>
          </a:prstGeom>
          <a:noFill/>
          <a:ln w="38100"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E577B46-CD8F-954A-BA0C-DC9E38F45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65" y="5965421"/>
            <a:ext cx="408658" cy="4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6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CC51B0-F14C-1344-8893-A662C1A15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24" y="6702"/>
            <a:ext cx="7538972" cy="46450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9FA7AC-C7EF-4856-91DC-6E4A978F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 rot="17478636">
            <a:off x="3143969" y="2187056"/>
            <a:ext cx="4843881" cy="149455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216400"/>
            <a:ext cx="12192000" cy="2641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/>
        </p:blipFill>
        <p:spPr>
          <a:xfrm>
            <a:off x="-1" y="4041724"/>
            <a:ext cx="12192001" cy="376176"/>
          </a:xfrm>
          <a:prstGeom prst="rect">
            <a:avLst/>
          </a:prstGeom>
          <a:effectLst>
            <a:outerShdw blurRad="190500" dist="38100" dir="5400000" sx="177000" sy="177000" algn="t" rotWithShape="0">
              <a:prstClr val="black">
                <a:alpha val="1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65076" y="5183663"/>
            <a:ext cx="1099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УПРАВЛЕНИЯ ИНФОРМАЦИИ И АНАЛИТИЧЕСКОЙ РАБОТЫ</a:t>
            </a:r>
          </a:p>
        </p:txBody>
      </p:sp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93E4228A-12B6-4AB3-A0E1-7F65E370F308}"/>
              </a:ext>
            </a:extLst>
          </p:cNvPr>
          <p:cNvSpPr/>
          <p:nvPr/>
        </p:nvSpPr>
        <p:spPr>
          <a:xfrm>
            <a:off x="-8548" y="0"/>
            <a:ext cx="6429375" cy="4041724"/>
          </a:xfrm>
          <a:custGeom>
            <a:avLst/>
            <a:gdLst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7688613 w 7688613"/>
              <a:gd name="connsiteY2" fmla="*/ 66799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  <a:gd name="connsiteX0" fmla="*/ 0 w 7688613"/>
              <a:gd name="connsiteY0" fmla="*/ 0 h 6679972"/>
              <a:gd name="connsiteX1" fmla="*/ 7688613 w 7688613"/>
              <a:gd name="connsiteY1" fmla="*/ 0 h 6679972"/>
              <a:gd name="connsiteX2" fmla="*/ 5745513 w 7688613"/>
              <a:gd name="connsiteY2" fmla="*/ 6667272 h 6679972"/>
              <a:gd name="connsiteX3" fmla="*/ 0 w 7688613"/>
              <a:gd name="connsiteY3" fmla="*/ 6679972 h 6679972"/>
              <a:gd name="connsiteX4" fmla="*/ 0 w 7688613"/>
              <a:gd name="connsiteY4" fmla="*/ 0 h 667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613" h="6679972">
                <a:moveTo>
                  <a:pt x="0" y="0"/>
                </a:moveTo>
                <a:lnTo>
                  <a:pt x="7688613" y="0"/>
                </a:lnTo>
                <a:lnTo>
                  <a:pt x="5745513" y="6667272"/>
                </a:lnTo>
                <a:lnTo>
                  <a:pt x="0" y="66799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150AC-3D29-D74C-B149-83F74CEBC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86" y="184807"/>
            <a:ext cx="837452" cy="1046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DFB2B6-8DC0-40A6-A8A2-8B0821118F5C}"/>
              </a:ext>
            </a:extLst>
          </p:cNvPr>
          <p:cNvSpPr txBox="1"/>
          <p:nvPr/>
        </p:nvSpPr>
        <p:spPr>
          <a:xfrm>
            <a:off x="-479742" y="1870006"/>
            <a:ext cx="6575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2E6CA4"/>
                </a:solidFill>
                <a:latin typeface="Montserrat" panose="00000500000000000000" pitchFamily="2" charset="-52"/>
              </a:rPr>
              <a:t>Информационное сопровождение</a:t>
            </a:r>
          </a:p>
          <a:p>
            <a:pPr algn="ctr"/>
            <a:r>
              <a:rPr lang="ru-RU" sz="2000" b="1" dirty="0">
                <a:solidFill>
                  <a:srgbClr val="2E6CA4"/>
                </a:solidFill>
                <a:latin typeface="Montserrat" panose="00000500000000000000" pitchFamily="2" charset="-52"/>
              </a:rPr>
              <a:t>Года архитектуры в Сочи</a:t>
            </a:r>
          </a:p>
        </p:txBody>
      </p:sp>
    </p:spTree>
    <p:extLst>
      <p:ext uri="{BB962C8B-B14F-4D97-AF65-F5344CB8AC3E}">
        <p14:creationId xmlns:p14="http://schemas.microsoft.com/office/powerpoint/2010/main" val="2881707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5943</TotalTime>
  <Words>309</Words>
  <Application>Microsoft Office PowerPoint</Application>
  <PresentationFormat>Широкоэкранный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Montserrat </vt:lpstr>
      <vt:lpstr>Montserrat ExtraBold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Нестеров Дмитрий Валентинович</cp:lastModifiedBy>
  <cp:revision>493</cp:revision>
  <dcterms:created xsi:type="dcterms:W3CDTF">2022-11-01T13:26:23Z</dcterms:created>
  <dcterms:modified xsi:type="dcterms:W3CDTF">2023-04-21T06:06:56Z</dcterms:modified>
</cp:coreProperties>
</file>