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image/jpeg" Extension="jpeg"/>
  <Default ContentType="application/vnd.openxmlformats-package.relationships+xml" Extension="rels"/>
  <Default ContentType="image/x-emf" Extension="emf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0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1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</p:sldIdLst>
  <p:sldSz cy="6858000" cx="12192000"/>
  <p:notesSz cx="6670675" cy="9777400"/>
  <p:defaultTextStyle>
    <a:defPPr lvl="0">
      <a:defRPr lang="ru-RU"/>
    </a:defPPr>
    <a:lvl1pPr defTabSz="914400" eaLnBrk="1" hangingPunct="1" latinLnBrk="0" lvl="0" marL="0" rtl="0" algn="l">
      <a:defRPr kern="1200" sz="1800">
        <a:solidFill>
          <a:schemeClr val="tx1"/>
        </a:solidFill>
        <a:latin typeface="+mn-lt"/>
        <a:ea typeface="+mn-ea"/>
        <a:cs typeface="+mn-cs"/>
      </a:defRPr>
    </a:lvl1pPr>
    <a:lvl2pPr defTabSz="914400" eaLnBrk="1" hangingPunct="1" latinLnBrk="0" lvl="1" marL="457200" rtl="0" algn="l">
      <a:defRPr kern="1200" sz="1800">
        <a:solidFill>
          <a:schemeClr val="tx1"/>
        </a:solidFill>
        <a:latin typeface="+mn-lt"/>
        <a:ea typeface="+mn-ea"/>
        <a:cs typeface="+mn-cs"/>
      </a:defRPr>
    </a:lvl2pPr>
    <a:lvl3pPr defTabSz="914400" eaLnBrk="1" hangingPunct="1" latinLnBrk="0" lvl="2" marL="914400" rtl="0" algn="l">
      <a:defRPr kern="1200" sz="1800">
        <a:solidFill>
          <a:schemeClr val="tx1"/>
        </a:solidFill>
        <a:latin typeface="+mn-lt"/>
        <a:ea typeface="+mn-ea"/>
        <a:cs typeface="+mn-cs"/>
      </a:defRPr>
    </a:lvl3pPr>
    <a:lvl4pPr defTabSz="914400" eaLnBrk="1" hangingPunct="1" latinLnBrk="0" lvl="3" marL="1371600" rtl="0" algn="l">
      <a:defRPr kern="1200" sz="1800">
        <a:solidFill>
          <a:schemeClr val="tx1"/>
        </a:solidFill>
        <a:latin typeface="+mn-lt"/>
        <a:ea typeface="+mn-ea"/>
        <a:cs typeface="+mn-cs"/>
      </a:defRPr>
    </a:lvl4pPr>
    <a:lvl5pPr defTabSz="914400" eaLnBrk="1" hangingPunct="1" latinLnBrk="0" lvl="4" marL="1828800" rtl="0" algn="l">
      <a:defRPr kern="1200" sz="1800">
        <a:solidFill>
          <a:schemeClr val="tx1"/>
        </a:solidFill>
        <a:latin typeface="+mn-lt"/>
        <a:ea typeface="+mn-ea"/>
        <a:cs typeface="+mn-cs"/>
      </a:defRPr>
    </a:lvl5pPr>
    <a:lvl6pPr defTabSz="914400" eaLnBrk="1" hangingPunct="1" latinLnBrk="0" lvl="5" marL="2286000" rtl="0" algn="l">
      <a:defRPr kern="1200" sz="1800">
        <a:solidFill>
          <a:schemeClr val="tx1"/>
        </a:solidFill>
        <a:latin typeface="+mn-lt"/>
        <a:ea typeface="+mn-ea"/>
        <a:cs typeface="+mn-cs"/>
      </a:defRPr>
    </a:lvl6pPr>
    <a:lvl7pPr defTabSz="914400" eaLnBrk="1" hangingPunct="1" latinLnBrk="0" lvl="6" marL="2743200" rtl="0" algn="l">
      <a:defRPr kern="1200" sz="1800">
        <a:solidFill>
          <a:schemeClr val="tx1"/>
        </a:solidFill>
        <a:latin typeface="+mn-lt"/>
        <a:ea typeface="+mn-ea"/>
        <a:cs typeface="+mn-cs"/>
      </a:defRPr>
    </a:lvl7pPr>
    <a:lvl8pPr defTabSz="914400" eaLnBrk="1" hangingPunct="1" latinLnBrk="0" lvl="7" marL="3200400" rtl="0" algn="l">
      <a:defRPr kern="1200" sz="1800">
        <a:solidFill>
          <a:schemeClr val="tx1"/>
        </a:solidFill>
        <a:latin typeface="+mn-lt"/>
        <a:ea typeface="+mn-ea"/>
        <a:cs typeface="+mn-cs"/>
      </a:defRPr>
    </a:lvl8pPr>
    <a:lvl9pPr defTabSz="914400" eaLnBrk="1" hangingPunct="1" latinLnBrk="0" lvl="8" marL="3657600" rtl="0" algn="l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1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1.xml"/><Relationship Id="rId2" Type="http://schemas.openxmlformats.org/officeDocument/2006/relationships/presProps" Target="presProps1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90626" cy="49056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778505" y="0"/>
            <a:ext cx="2890626" cy="49056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C3A1B9-58EF-964C-ACAD-D094DEAF2242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1638" y="1222375"/>
            <a:ext cx="5867400" cy="33004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67068" y="4705380"/>
            <a:ext cx="5336540" cy="384985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286846"/>
            <a:ext cx="2890626" cy="49056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778505" y="9286846"/>
            <a:ext cx="2890626" cy="49056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56F2B2-4AA4-2F44-A6EC-12B01E381F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8431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56F2B2-4AA4-2F44-A6EC-12B01E381F9E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4823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56F2B2-4AA4-2F44-A6EC-12B01E381F9E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48865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56F2B2-4AA4-2F44-A6EC-12B01E381F9E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01653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56F2B2-4AA4-2F44-A6EC-12B01E381F9E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9087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2922D-ACBF-4906-AC91-E07103DA993B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7B23F-E239-49F9-9A42-DBAAC32472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06283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2922D-ACBF-4906-AC91-E07103DA993B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7B23F-E239-49F9-9A42-DBAAC32472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03093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2922D-ACBF-4906-AC91-E07103DA993B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7B23F-E239-49F9-9A42-DBAAC32472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048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2922D-ACBF-4906-AC91-E07103DA993B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7B23F-E239-49F9-9A42-DBAAC32472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4232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2922D-ACBF-4906-AC91-E07103DA993B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7B23F-E239-49F9-9A42-DBAAC32472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010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2922D-ACBF-4906-AC91-E07103DA993B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7B23F-E239-49F9-9A42-DBAAC32472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1409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2922D-ACBF-4906-AC91-E07103DA993B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7B23F-E239-49F9-9A42-DBAAC32472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4765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2922D-ACBF-4906-AC91-E07103DA993B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7B23F-E239-49F9-9A42-DBAAC32472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7955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2922D-ACBF-4906-AC91-E07103DA993B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7B23F-E239-49F9-9A42-DBAAC32472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0432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2922D-ACBF-4906-AC91-E07103DA993B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7B23F-E239-49F9-9A42-DBAAC32472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9798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2922D-ACBF-4906-AC91-E07103DA993B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7B23F-E239-49F9-9A42-DBAAC32472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41933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A2922D-ACBF-4906-AC91-E07103DA993B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C7B23F-E239-49F9-9A42-DBAAC32472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0454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3.emf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1.emf"/><Relationship Id="rId7" Type="http://schemas.openxmlformats.org/officeDocument/2006/relationships/image" Target="../media/image8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emf"/><Relationship Id="rId5" Type="http://schemas.openxmlformats.org/officeDocument/2006/relationships/image" Target="../media/image7.jpeg"/><Relationship Id="rId4" Type="http://schemas.openxmlformats.org/officeDocument/2006/relationships/image" Target="../media/image1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3.emf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3.emf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3.emf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3.emf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0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emf"/><Relationship Id="rId5" Type="http://schemas.openxmlformats.org/officeDocument/2006/relationships/image" Target="../media/image7.jpe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527A0CA-4F01-43BD-8EB0-EAC1CDE0DF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790" y="-1"/>
            <a:ext cx="6314057" cy="421639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4216400"/>
            <a:ext cx="12192000" cy="264160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2400"/>
          </a:p>
        </p:txBody>
      </p:sp>
      <p:sp>
        <p:nvSpPr>
          <p:cNvPr id="10" name="Прямоугольник 12">
            <a:extLst>
              <a:ext uri="{FF2B5EF4-FFF2-40B4-BE49-F238E27FC236}">
                <a16:creationId xmlns:a16="http://schemas.microsoft.com/office/drawing/2014/main" id="{93E4228A-12B6-4AB3-A0E1-7F65E370F308}"/>
              </a:ext>
            </a:extLst>
          </p:cNvPr>
          <p:cNvSpPr/>
          <p:nvPr/>
        </p:nvSpPr>
        <p:spPr>
          <a:xfrm>
            <a:off x="-2" y="-1797"/>
            <a:ext cx="7772402" cy="4052067"/>
          </a:xfrm>
          <a:custGeom>
            <a:avLst/>
            <a:gdLst>
              <a:gd name="connsiteX0" fmla="*/ 0 w 7688613"/>
              <a:gd name="connsiteY0" fmla="*/ 0 h 6679972"/>
              <a:gd name="connsiteX1" fmla="*/ 7688613 w 7688613"/>
              <a:gd name="connsiteY1" fmla="*/ 0 h 6679972"/>
              <a:gd name="connsiteX2" fmla="*/ 7688613 w 7688613"/>
              <a:gd name="connsiteY2" fmla="*/ 6679972 h 6679972"/>
              <a:gd name="connsiteX3" fmla="*/ 0 w 7688613"/>
              <a:gd name="connsiteY3" fmla="*/ 6679972 h 6679972"/>
              <a:gd name="connsiteX4" fmla="*/ 0 w 7688613"/>
              <a:gd name="connsiteY4" fmla="*/ 0 h 6679972"/>
              <a:gd name="connsiteX0" fmla="*/ 0 w 7688613"/>
              <a:gd name="connsiteY0" fmla="*/ 0 h 6679972"/>
              <a:gd name="connsiteX1" fmla="*/ 7688613 w 7688613"/>
              <a:gd name="connsiteY1" fmla="*/ 0 h 6679972"/>
              <a:gd name="connsiteX2" fmla="*/ 5745513 w 7688613"/>
              <a:gd name="connsiteY2" fmla="*/ 6667272 h 6679972"/>
              <a:gd name="connsiteX3" fmla="*/ 0 w 7688613"/>
              <a:gd name="connsiteY3" fmla="*/ 6679972 h 6679972"/>
              <a:gd name="connsiteX4" fmla="*/ 0 w 7688613"/>
              <a:gd name="connsiteY4" fmla="*/ 0 h 6679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88613" h="6679972">
                <a:moveTo>
                  <a:pt x="0" y="0"/>
                </a:moveTo>
                <a:lnTo>
                  <a:pt x="7688613" y="0"/>
                </a:lnTo>
                <a:lnTo>
                  <a:pt x="5745513" y="6667272"/>
                </a:lnTo>
                <a:lnTo>
                  <a:pt x="0" y="667997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AE150AC-3D29-D74C-B149-83F74CEBC6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5116" y="342145"/>
            <a:ext cx="895315" cy="1119145"/>
          </a:xfrm>
          <a:prstGeom prst="rect">
            <a:avLst/>
          </a:prstGeom>
        </p:spPr>
      </p:pic>
      <p:sp>
        <p:nvSpPr>
          <p:cNvPr id="12" name="object 8"/>
          <p:cNvSpPr txBox="1"/>
          <p:nvPr/>
        </p:nvSpPr>
        <p:spPr>
          <a:xfrm>
            <a:off x="-1" y="1747372"/>
            <a:ext cx="6305551" cy="13978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12700" algn="ctr">
              <a:lnSpc>
                <a:spcPct val="100000"/>
              </a:lnSpc>
              <a:spcBef>
                <a:spcPts val="100"/>
              </a:spcBef>
            </a:pPr>
            <a:r>
              <a:rPr lang="ru-RU" sz="3000" spc="210" dirty="0">
                <a:latin typeface="Montserrat Black" panose="020B0604020202020204" charset="-52"/>
                <a:cs typeface="Times New Roman" panose="02020603050405020304" pitchFamily="18" charset="0"/>
              </a:rPr>
              <a:t>Департамент курортов, </a:t>
            </a:r>
            <a:br>
              <a:rPr lang="ru-RU" sz="3000" spc="210" dirty="0">
                <a:latin typeface="Montserrat Black" panose="020B0604020202020204" charset="-52"/>
                <a:cs typeface="Times New Roman" panose="02020603050405020304" pitchFamily="18" charset="0"/>
              </a:rPr>
            </a:br>
            <a:r>
              <a:rPr lang="ru-RU" sz="3000" spc="210" dirty="0">
                <a:latin typeface="Montserrat Black" panose="020B0604020202020204" charset="-52"/>
                <a:cs typeface="Times New Roman" panose="02020603050405020304" pitchFamily="18" charset="0"/>
              </a:rPr>
              <a:t>туризма и потребительской сферы</a:t>
            </a:r>
            <a:endParaRPr sz="3000" dirty="0">
              <a:latin typeface="Montserrat Black" panose="020B0604020202020204" charset="-52"/>
              <a:cs typeface="Times New Roman" panose="02020603050405020304" pitchFamily="18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F9FA7AC-C7EF-4856-91DC-6E4A978F495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" r="2848" b="10204"/>
          <a:stretch/>
        </p:blipFill>
        <p:spPr>
          <a:xfrm rot="17692930">
            <a:off x="4392980" y="2080780"/>
            <a:ext cx="4683618" cy="144510"/>
          </a:xfrm>
          <a:prstGeom prst="rect">
            <a:avLst/>
          </a:prstGeom>
          <a:effectLst>
            <a:outerShdw blurRad="292100" dist="38100" sx="107000" sy="107000" algn="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" r="2848" b="10204"/>
          <a:stretch/>
        </p:blipFill>
        <p:spPr>
          <a:xfrm>
            <a:off x="-1" y="4041724"/>
            <a:ext cx="12192001" cy="376176"/>
          </a:xfrm>
          <a:prstGeom prst="rect">
            <a:avLst/>
          </a:prstGeom>
          <a:effectLst>
            <a:outerShdw blurRad="190500" dist="38100" dir="5400000" sx="177000" sy="177000" algn="t" rotWithShape="0">
              <a:prstClr val="black">
                <a:alpha val="10000"/>
              </a:prstClr>
            </a:outerShdw>
          </a:effectLst>
        </p:spPr>
      </p:pic>
      <p:sp>
        <p:nvSpPr>
          <p:cNvPr id="13" name="Google Shape;22;p4">
            <a:extLst>
              <a:ext uri="{FF2B5EF4-FFF2-40B4-BE49-F238E27FC236}">
                <a16:creationId xmlns:a16="http://schemas.microsoft.com/office/drawing/2014/main" id="{59E73EFD-70D8-4E84-9AF2-A74C539F4FE3}"/>
              </a:ext>
            </a:extLst>
          </p:cNvPr>
          <p:cNvSpPr txBox="1">
            <a:spLocks/>
          </p:cNvSpPr>
          <p:nvPr/>
        </p:nvSpPr>
        <p:spPr>
          <a:xfrm>
            <a:off x="1" y="5204401"/>
            <a:ext cx="12191999" cy="151797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800" b="1" kern="1200" cap="all" baseline="0">
                <a:solidFill>
                  <a:schemeClr val="bg1"/>
                </a:solidFill>
                <a:latin typeface="Montserrat Black" panose="00000A00000000000000" pitchFamily="2" charset="-52"/>
                <a:ea typeface="+mj-ea"/>
                <a:cs typeface="+mj-cs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pPr algn="ctr"/>
            <a:r>
              <a:rPr lang="ru-RU" b="0" kern="0" dirty="0">
                <a:ea typeface="Roboto Black" panose="020B0604020202020204" charset="0"/>
              </a:rPr>
              <a:t>Муниципальный проект</a:t>
            </a:r>
            <a:br>
              <a:rPr lang="ru-RU" b="0" kern="0" dirty="0">
                <a:ea typeface="Roboto Black" panose="020B0604020202020204" charset="0"/>
              </a:rPr>
            </a:br>
            <a:r>
              <a:rPr lang="ru-RU" b="0" kern="0" dirty="0">
                <a:ea typeface="Roboto Black" panose="020B0604020202020204" charset="0"/>
              </a:rPr>
              <a:t>«Модернизация муниципальных ярмарок»</a:t>
            </a:r>
          </a:p>
        </p:txBody>
      </p:sp>
    </p:spTree>
    <p:extLst>
      <p:ext uri="{BB962C8B-B14F-4D97-AF65-F5344CB8AC3E}">
        <p14:creationId xmlns:p14="http://schemas.microsoft.com/office/powerpoint/2010/main" val="11291732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istik-uc.ru/files/pages/14-1-1024x675.jpg">
            <a:extLst>
              <a:ext uri="{FF2B5EF4-FFF2-40B4-BE49-F238E27FC236}">
                <a16:creationId xmlns:a16="http://schemas.microsoft.com/office/drawing/2014/main" id="{7C8FF638-F075-4E83-95C3-55FA6E2BA2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4" r="16518" b="196"/>
          <a:stretch/>
        </p:blipFill>
        <p:spPr bwMode="auto">
          <a:xfrm>
            <a:off x="5103223" y="-13462"/>
            <a:ext cx="7088777" cy="6871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3"/>
          <p:cNvSpPr/>
          <p:nvPr/>
        </p:nvSpPr>
        <p:spPr>
          <a:xfrm rot="10800000" flipH="1">
            <a:off x="-2" y="-26924"/>
            <a:ext cx="7193281" cy="6884923"/>
          </a:xfrm>
          <a:custGeom>
            <a:avLst/>
            <a:gdLst>
              <a:gd name="connsiteX0" fmla="*/ 0 w 6478814"/>
              <a:gd name="connsiteY0" fmla="*/ 0 h 6858000"/>
              <a:gd name="connsiteX1" fmla="*/ 6478814 w 6478814"/>
              <a:gd name="connsiteY1" fmla="*/ 0 h 6858000"/>
              <a:gd name="connsiteX2" fmla="*/ 6478814 w 6478814"/>
              <a:gd name="connsiteY2" fmla="*/ 6858000 h 6858000"/>
              <a:gd name="connsiteX3" fmla="*/ 0 w 6478814"/>
              <a:gd name="connsiteY3" fmla="*/ 6858000 h 6858000"/>
              <a:gd name="connsiteX4" fmla="*/ 0 w 6478814"/>
              <a:gd name="connsiteY4" fmla="*/ 0 h 6858000"/>
              <a:gd name="connsiteX0" fmla="*/ 0 w 6478814"/>
              <a:gd name="connsiteY0" fmla="*/ 0 h 6858000"/>
              <a:gd name="connsiteX1" fmla="*/ 3672114 w 6478814"/>
              <a:gd name="connsiteY1" fmla="*/ 0 h 6858000"/>
              <a:gd name="connsiteX2" fmla="*/ 6478814 w 6478814"/>
              <a:gd name="connsiteY2" fmla="*/ 6858000 h 6858000"/>
              <a:gd name="connsiteX3" fmla="*/ 0 w 6478814"/>
              <a:gd name="connsiteY3" fmla="*/ 6858000 h 6858000"/>
              <a:gd name="connsiteX4" fmla="*/ 0 w 6478814"/>
              <a:gd name="connsiteY4" fmla="*/ 0 h 6858000"/>
              <a:gd name="connsiteX0" fmla="*/ 0 w 6478814"/>
              <a:gd name="connsiteY0" fmla="*/ 0 h 6858000"/>
              <a:gd name="connsiteX1" fmla="*/ 4548414 w 6478814"/>
              <a:gd name="connsiteY1" fmla="*/ 0 h 6858000"/>
              <a:gd name="connsiteX2" fmla="*/ 6478814 w 6478814"/>
              <a:gd name="connsiteY2" fmla="*/ 6858000 h 6858000"/>
              <a:gd name="connsiteX3" fmla="*/ 0 w 6478814"/>
              <a:gd name="connsiteY3" fmla="*/ 6858000 h 6858000"/>
              <a:gd name="connsiteX4" fmla="*/ 0 w 6478814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8814" h="6858000">
                <a:moveTo>
                  <a:pt x="0" y="0"/>
                </a:moveTo>
                <a:lnTo>
                  <a:pt x="4548414" y="0"/>
                </a:lnTo>
                <a:lnTo>
                  <a:pt x="6478814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D021ABC-112F-4A46-9ADE-B111C61C825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654" y="282284"/>
            <a:ext cx="748308" cy="935384"/>
          </a:xfrm>
          <a:prstGeom prst="rect">
            <a:avLst/>
          </a:prstGeom>
        </p:spPr>
      </p:pic>
      <p:sp>
        <p:nvSpPr>
          <p:cNvPr id="4" name="Прямоугольный треугольник 3"/>
          <p:cNvSpPr/>
          <p:nvPr/>
        </p:nvSpPr>
        <p:spPr>
          <a:xfrm rot="10800000" flipV="1">
            <a:off x="10277249" y="1"/>
            <a:ext cx="1914751" cy="6858000"/>
          </a:xfrm>
          <a:prstGeom prst="rtTriangle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7200739" flipH="1" flipV="1">
            <a:off x="2501438" y="3338796"/>
            <a:ext cx="7303868" cy="153487"/>
          </a:xfrm>
          <a:prstGeom prst="rect">
            <a:avLst/>
          </a:prstGeom>
          <a:effectLst>
            <a:outerShdw blurRad="203200" dist="38100" dir="10800000" sx="104000" sy="104000" algn="r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7142250" flipH="1" flipV="1">
            <a:off x="7686749" y="3363687"/>
            <a:ext cx="7158126" cy="150424"/>
          </a:xfrm>
          <a:prstGeom prst="rect">
            <a:avLst/>
          </a:prstGeom>
          <a:effectLst>
            <a:outerShdw blurRad="292100" dist="38100" sx="107000" sy="107000" algn="l" rotWithShape="0">
              <a:prstClr val="black">
                <a:alpha val="40000"/>
              </a:prstClr>
            </a:outerShdw>
          </a:effectLst>
        </p:spPr>
      </p:pic>
      <p:sp>
        <p:nvSpPr>
          <p:cNvPr id="15" name="Google Shape;22;p4">
            <a:extLst>
              <a:ext uri="{FF2B5EF4-FFF2-40B4-BE49-F238E27FC236}">
                <a16:creationId xmlns:a16="http://schemas.microsoft.com/office/drawing/2014/main" id="{2A9E71E6-7BF2-43CE-9FC6-B6C1D17D81DB}"/>
              </a:ext>
            </a:extLst>
          </p:cNvPr>
          <p:cNvSpPr txBox="1">
            <a:spLocks/>
          </p:cNvSpPr>
          <p:nvPr/>
        </p:nvSpPr>
        <p:spPr>
          <a:xfrm>
            <a:off x="724066" y="550382"/>
            <a:ext cx="5136278" cy="53435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800" b="1" kern="1200" cap="all" baseline="0">
                <a:solidFill>
                  <a:schemeClr val="bg1"/>
                </a:solidFill>
                <a:latin typeface="Montserrat Black" panose="00000A00000000000000" pitchFamily="2" charset="-52"/>
                <a:ea typeface="+mj-ea"/>
                <a:cs typeface="+mj-cs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pPr algn="ctr"/>
            <a:r>
              <a:rPr lang="ru-RU" sz="2000" dirty="0"/>
              <a:t>Вероятные риски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2370F9-7FAC-4B0A-BFBC-79668DA28CBE}"/>
              </a:ext>
            </a:extLst>
          </p:cNvPr>
          <p:cNvSpPr txBox="1"/>
          <p:nvPr/>
        </p:nvSpPr>
        <p:spPr>
          <a:xfrm>
            <a:off x="100514" y="2031318"/>
            <a:ext cx="63833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FFFFFF"/>
                </a:solidFill>
                <a:latin typeface="Montserrat Black" panose="020B0604020202020204" charset="-52"/>
                <a:ea typeface="Roboto Light" panose="02000000000000000000" pitchFamily="2" charset="0"/>
                <a:cs typeface="Times New Roman" panose="02020603050405020304" pitchFamily="18" charset="0"/>
              </a:rPr>
              <a:t>Неблагоприятные погодные условия:</a:t>
            </a:r>
          </a:p>
          <a:p>
            <a:pPr marL="342900" indent="-342900">
              <a:buFontTx/>
              <a:buChar char="-"/>
            </a:pPr>
            <a:r>
              <a:rPr lang="ru-RU" sz="2000" b="1" dirty="0">
                <a:solidFill>
                  <a:srgbClr val="FFC000"/>
                </a:solidFill>
                <a:latin typeface="Montserrat Black" panose="020B0604020202020204" charset="-52"/>
                <a:ea typeface="Roboto Light" panose="02000000000000000000" pitchFamily="2" charset="0"/>
                <a:cs typeface="Times New Roman" panose="02020603050405020304" pitchFamily="18" charset="0"/>
              </a:rPr>
              <a:t>увеличение сроков сдачи объектов.</a:t>
            </a:r>
          </a:p>
          <a:p>
            <a:pPr marL="342900" indent="-342900">
              <a:buFontTx/>
              <a:buChar char="-"/>
            </a:pPr>
            <a:endParaRPr lang="ru-RU" sz="2000" b="1" dirty="0">
              <a:solidFill>
                <a:srgbClr val="FFC000"/>
              </a:solidFill>
              <a:latin typeface="Montserrat Black" panose="020B0604020202020204" charset="-52"/>
              <a:ea typeface="Roboto Light" panose="02000000000000000000" pitchFamily="2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solidFill>
                  <a:schemeClr val="bg1"/>
                </a:solidFill>
                <a:latin typeface="Montserrat Black" panose="020B0604020202020204" charset="-52"/>
                <a:ea typeface="Roboto Light" panose="02000000000000000000" pitchFamily="2" charset="0"/>
                <a:cs typeface="Times New Roman" panose="02020603050405020304" pitchFamily="18" charset="0"/>
              </a:rPr>
              <a:t>Мероприятия по реагированию:</a:t>
            </a:r>
          </a:p>
          <a:p>
            <a:pPr marL="342900" indent="-342900">
              <a:buFontTx/>
              <a:buChar char="-"/>
            </a:pPr>
            <a:r>
              <a:rPr lang="ru-RU" sz="2000" b="1" dirty="0">
                <a:solidFill>
                  <a:srgbClr val="FFC000"/>
                </a:solidFill>
                <a:latin typeface="Montserrat Black" panose="020B0604020202020204" charset="-52"/>
                <a:ea typeface="Roboto Light" panose="02000000000000000000" pitchFamily="2" charset="0"/>
                <a:cs typeface="Times New Roman" panose="02020603050405020304" pitchFamily="18" charset="0"/>
              </a:rPr>
              <a:t>заблаговременная подготовка территорий.</a:t>
            </a:r>
          </a:p>
        </p:txBody>
      </p:sp>
    </p:spTree>
    <p:extLst>
      <p:ext uri="{BB962C8B-B14F-4D97-AF65-F5344CB8AC3E}">
        <p14:creationId xmlns:p14="http://schemas.microsoft.com/office/powerpoint/2010/main" val="31042043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5243092" y="0"/>
            <a:ext cx="6948908" cy="406874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4216400"/>
            <a:ext cx="12192000" cy="264160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2400"/>
          </a:p>
        </p:txBody>
      </p:sp>
      <p:sp>
        <p:nvSpPr>
          <p:cNvPr id="10" name="Прямоугольник 12">
            <a:extLst>
              <a:ext uri="{FF2B5EF4-FFF2-40B4-BE49-F238E27FC236}">
                <a16:creationId xmlns:a16="http://schemas.microsoft.com/office/drawing/2014/main" id="{93E4228A-12B6-4AB3-A0E1-7F65E370F308}"/>
              </a:ext>
            </a:extLst>
          </p:cNvPr>
          <p:cNvSpPr/>
          <p:nvPr/>
        </p:nvSpPr>
        <p:spPr>
          <a:xfrm>
            <a:off x="-2" y="-1797"/>
            <a:ext cx="7772402" cy="4052067"/>
          </a:xfrm>
          <a:custGeom>
            <a:avLst/>
            <a:gdLst>
              <a:gd name="connsiteX0" fmla="*/ 0 w 7688613"/>
              <a:gd name="connsiteY0" fmla="*/ 0 h 6679972"/>
              <a:gd name="connsiteX1" fmla="*/ 7688613 w 7688613"/>
              <a:gd name="connsiteY1" fmla="*/ 0 h 6679972"/>
              <a:gd name="connsiteX2" fmla="*/ 7688613 w 7688613"/>
              <a:gd name="connsiteY2" fmla="*/ 6679972 h 6679972"/>
              <a:gd name="connsiteX3" fmla="*/ 0 w 7688613"/>
              <a:gd name="connsiteY3" fmla="*/ 6679972 h 6679972"/>
              <a:gd name="connsiteX4" fmla="*/ 0 w 7688613"/>
              <a:gd name="connsiteY4" fmla="*/ 0 h 6679972"/>
              <a:gd name="connsiteX0" fmla="*/ 0 w 7688613"/>
              <a:gd name="connsiteY0" fmla="*/ 0 h 6679972"/>
              <a:gd name="connsiteX1" fmla="*/ 7688613 w 7688613"/>
              <a:gd name="connsiteY1" fmla="*/ 0 h 6679972"/>
              <a:gd name="connsiteX2" fmla="*/ 5745513 w 7688613"/>
              <a:gd name="connsiteY2" fmla="*/ 6667272 h 6679972"/>
              <a:gd name="connsiteX3" fmla="*/ 0 w 7688613"/>
              <a:gd name="connsiteY3" fmla="*/ 6679972 h 6679972"/>
              <a:gd name="connsiteX4" fmla="*/ 0 w 7688613"/>
              <a:gd name="connsiteY4" fmla="*/ 0 h 6679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88613" h="6679972">
                <a:moveTo>
                  <a:pt x="0" y="0"/>
                </a:moveTo>
                <a:lnTo>
                  <a:pt x="7688613" y="0"/>
                </a:lnTo>
                <a:lnTo>
                  <a:pt x="5745513" y="6667272"/>
                </a:lnTo>
                <a:lnTo>
                  <a:pt x="0" y="667997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AE150AC-3D29-D74C-B149-83F74CEBC6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5116" y="342145"/>
            <a:ext cx="895315" cy="1119145"/>
          </a:xfrm>
          <a:prstGeom prst="rect">
            <a:avLst/>
          </a:prstGeom>
        </p:spPr>
      </p:pic>
      <p:sp>
        <p:nvSpPr>
          <p:cNvPr id="12" name="object 8"/>
          <p:cNvSpPr txBox="1"/>
          <p:nvPr/>
        </p:nvSpPr>
        <p:spPr>
          <a:xfrm>
            <a:off x="-1" y="1747372"/>
            <a:ext cx="6305551" cy="13978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12700" algn="ctr">
              <a:lnSpc>
                <a:spcPct val="100000"/>
              </a:lnSpc>
              <a:spcBef>
                <a:spcPts val="100"/>
              </a:spcBef>
            </a:pPr>
            <a:r>
              <a:rPr lang="ru-RU" sz="3000" spc="210" dirty="0">
                <a:latin typeface="Montserrat Black" panose="020B0604020202020204" charset="-52"/>
                <a:cs typeface="Times New Roman" panose="02020603050405020304" pitchFamily="18" charset="0"/>
              </a:rPr>
              <a:t>Департамент курортов, </a:t>
            </a:r>
            <a:br>
              <a:rPr lang="ru-RU" sz="3000" spc="210" dirty="0">
                <a:latin typeface="Montserrat Black" panose="020B0604020202020204" charset="-52"/>
                <a:cs typeface="Times New Roman" panose="02020603050405020304" pitchFamily="18" charset="0"/>
              </a:rPr>
            </a:br>
            <a:r>
              <a:rPr lang="ru-RU" sz="3000" spc="210" dirty="0">
                <a:latin typeface="Montserrat Black" panose="020B0604020202020204" charset="-52"/>
                <a:cs typeface="Times New Roman" panose="02020603050405020304" pitchFamily="18" charset="0"/>
              </a:rPr>
              <a:t>туризма и потребительской сферы</a:t>
            </a:r>
            <a:endParaRPr sz="3000" dirty="0">
              <a:latin typeface="Montserrat Black" panose="020B0604020202020204" charset="-52"/>
              <a:cs typeface="Times New Roman" panose="02020603050405020304" pitchFamily="18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F9FA7AC-C7EF-4856-91DC-6E4A978F495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" r="2848" b="10204"/>
          <a:stretch/>
        </p:blipFill>
        <p:spPr>
          <a:xfrm rot="17692930">
            <a:off x="4392980" y="2080780"/>
            <a:ext cx="4683618" cy="144510"/>
          </a:xfrm>
          <a:prstGeom prst="rect">
            <a:avLst/>
          </a:prstGeom>
          <a:effectLst>
            <a:outerShdw blurRad="292100" dist="38100" sx="107000" sy="107000" algn="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" r="2848" b="10204"/>
          <a:stretch/>
        </p:blipFill>
        <p:spPr>
          <a:xfrm>
            <a:off x="-1" y="4041724"/>
            <a:ext cx="12192001" cy="376176"/>
          </a:xfrm>
          <a:prstGeom prst="rect">
            <a:avLst/>
          </a:prstGeom>
          <a:effectLst>
            <a:outerShdw blurRad="190500" dist="38100" dir="5400000" sx="177000" sy="177000" algn="t" rotWithShape="0">
              <a:prstClr val="black">
                <a:alpha val="10000"/>
              </a:prst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9EBCA96-8DAF-D046-A11D-B579074B7FFA}"/>
              </a:ext>
            </a:extLst>
          </p:cNvPr>
          <p:cNvSpPr txBox="1"/>
          <p:nvPr/>
        </p:nvSpPr>
        <p:spPr>
          <a:xfrm>
            <a:off x="-13261" y="5389977"/>
            <a:ext cx="12191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400" dirty="0">
                <a:solidFill>
                  <a:schemeClr val="bg1"/>
                </a:solidFill>
                <a:latin typeface="Montserrat Black" panose="020B0604020202020204" charset="-52"/>
                <a:cs typeface="Times New Roman" panose="02020603050405020304" pitchFamily="18" charset="0"/>
              </a:rPr>
              <a:t>СПАСИБО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18550039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358CC3F-C2F3-489F-8555-E1A6599872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87" t="11613" r="7652" b="12472"/>
          <a:stretch/>
        </p:blipFill>
        <p:spPr>
          <a:xfrm>
            <a:off x="5646055" y="1627580"/>
            <a:ext cx="6545945" cy="4409768"/>
          </a:xfrm>
          <a:prstGeom prst="rect">
            <a:avLst/>
          </a:prstGeom>
        </p:spPr>
      </p:pic>
      <p:sp>
        <p:nvSpPr>
          <p:cNvPr id="2" name="Прямоугольник 13"/>
          <p:cNvSpPr/>
          <p:nvPr/>
        </p:nvSpPr>
        <p:spPr>
          <a:xfrm rot="10800000" flipH="1">
            <a:off x="-2" y="-26924"/>
            <a:ext cx="7193281" cy="6884923"/>
          </a:xfrm>
          <a:custGeom>
            <a:avLst/>
            <a:gdLst>
              <a:gd name="connsiteX0" fmla="*/ 0 w 6478814"/>
              <a:gd name="connsiteY0" fmla="*/ 0 h 6858000"/>
              <a:gd name="connsiteX1" fmla="*/ 6478814 w 6478814"/>
              <a:gd name="connsiteY1" fmla="*/ 0 h 6858000"/>
              <a:gd name="connsiteX2" fmla="*/ 6478814 w 6478814"/>
              <a:gd name="connsiteY2" fmla="*/ 6858000 h 6858000"/>
              <a:gd name="connsiteX3" fmla="*/ 0 w 6478814"/>
              <a:gd name="connsiteY3" fmla="*/ 6858000 h 6858000"/>
              <a:gd name="connsiteX4" fmla="*/ 0 w 6478814"/>
              <a:gd name="connsiteY4" fmla="*/ 0 h 6858000"/>
              <a:gd name="connsiteX0" fmla="*/ 0 w 6478814"/>
              <a:gd name="connsiteY0" fmla="*/ 0 h 6858000"/>
              <a:gd name="connsiteX1" fmla="*/ 3672114 w 6478814"/>
              <a:gd name="connsiteY1" fmla="*/ 0 h 6858000"/>
              <a:gd name="connsiteX2" fmla="*/ 6478814 w 6478814"/>
              <a:gd name="connsiteY2" fmla="*/ 6858000 h 6858000"/>
              <a:gd name="connsiteX3" fmla="*/ 0 w 6478814"/>
              <a:gd name="connsiteY3" fmla="*/ 6858000 h 6858000"/>
              <a:gd name="connsiteX4" fmla="*/ 0 w 6478814"/>
              <a:gd name="connsiteY4" fmla="*/ 0 h 6858000"/>
              <a:gd name="connsiteX0" fmla="*/ 0 w 6478814"/>
              <a:gd name="connsiteY0" fmla="*/ 0 h 6858000"/>
              <a:gd name="connsiteX1" fmla="*/ 4548414 w 6478814"/>
              <a:gd name="connsiteY1" fmla="*/ 0 h 6858000"/>
              <a:gd name="connsiteX2" fmla="*/ 6478814 w 6478814"/>
              <a:gd name="connsiteY2" fmla="*/ 6858000 h 6858000"/>
              <a:gd name="connsiteX3" fmla="*/ 0 w 6478814"/>
              <a:gd name="connsiteY3" fmla="*/ 6858000 h 6858000"/>
              <a:gd name="connsiteX4" fmla="*/ 0 w 6478814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8814" h="6858000">
                <a:moveTo>
                  <a:pt x="0" y="0"/>
                </a:moveTo>
                <a:lnTo>
                  <a:pt x="4548414" y="0"/>
                </a:lnTo>
                <a:lnTo>
                  <a:pt x="6478814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D021ABC-112F-4A46-9ADE-B111C61C825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892" y="134790"/>
            <a:ext cx="748308" cy="9353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7200739" flipH="1" flipV="1">
            <a:off x="2501438" y="3338796"/>
            <a:ext cx="7303868" cy="153487"/>
          </a:xfrm>
          <a:prstGeom prst="rect">
            <a:avLst/>
          </a:prstGeom>
          <a:effectLst>
            <a:outerShdw blurRad="203200" dist="38100" dir="10800000" sx="104000" sy="104000" algn="r" rotWithShape="0">
              <a:prstClr val="black">
                <a:alpha val="40000"/>
              </a:prstClr>
            </a:outerShdw>
          </a:effectLst>
        </p:spPr>
      </p:pic>
      <p:sp>
        <p:nvSpPr>
          <p:cNvPr id="6" name="Google Shape;22;p4"/>
          <p:cNvSpPr txBox="1">
            <a:spLocks noGrp="1"/>
          </p:cNvSpPr>
          <p:nvPr>
            <p:ph type="title"/>
          </p:nvPr>
        </p:nvSpPr>
        <p:spPr>
          <a:xfrm>
            <a:off x="-146432" y="1124046"/>
            <a:ext cx="6832957" cy="100706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800" b="1" cap="all" baseline="0">
                <a:solidFill>
                  <a:schemeClr val="bg1"/>
                </a:solidFill>
                <a:latin typeface="Montserrat Black" panose="00000A00000000000000" pitchFamily="2" charset="-52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pPr algn="ctr"/>
            <a:r>
              <a:rPr lang="ru-RU" sz="1800" b="0" kern="0" dirty="0">
                <a:ea typeface="Roboto Black" panose="020B0604020202020204" charset="0"/>
              </a:rPr>
              <a:t>Муниципальный проект</a:t>
            </a:r>
            <a:br>
              <a:rPr lang="ru-RU" sz="1800" b="0" kern="0" dirty="0">
                <a:ea typeface="Roboto Black" panose="020B0604020202020204" charset="0"/>
              </a:rPr>
            </a:br>
            <a:r>
              <a:rPr lang="ru-RU" sz="1800" b="0" kern="0" dirty="0">
                <a:ea typeface="Roboto Black" panose="020B0604020202020204" charset="0"/>
              </a:rPr>
              <a:t>«Модернизация муниципальных ярмарок»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FBA2586-BB4C-2C26-F617-40CDFA130197}"/>
              </a:ext>
            </a:extLst>
          </p:cNvPr>
          <p:cNvSpPr txBox="1"/>
          <p:nvPr/>
        </p:nvSpPr>
        <p:spPr>
          <a:xfrm>
            <a:off x="-81750" y="1985914"/>
            <a:ext cx="63221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Montserrat Black" panose="020B0604020202020204" charset="-52"/>
                <a:ea typeface="Roboto Light" panose="02000000000000000000" pitchFamily="2" charset="0"/>
                <a:cs typeface="Times New Roman" panose="02020603050405020304" pitchFamily="18" charset="0"/>
              </a:rPr>
              <a:t>Взаимодействие: </a:t>
            </a:r>
            <a:br>
              <a:rPr lang="ru-RU" sz="2000" b="1" dirty="0">
                <a:solidFill>
                  <a:schemeClr val="bg1"/>
                </a:solidFill>
                <a:latin typeface="Montserrat Black" panose="020B0604020202020204" charset="-52"/>
                <a:ea typeface="Roboto Light" panose="02000000000000000000" pitchFamily="2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bg1"/>
                </a:solidFill>
                <a:latin typeface="Montserrat Black" panose="020B0604020202020204" charset="-52"/>
                <a:ea typeface="Roboto Light" panose="02000000000000000000" pitchFamily="2" charset="0"/>
                <a:cs typeface="Times New Roman" panose="02020603050405020304" pitchFamily="18" charset="0"/>
              </a:rPr>
              <a:t>с национальным проектом</a:t>
            </a:r>
          </a:p>
          <a:p>
            <a:pPr algn="ctr"/>
            <a:r>
              <a:rPr lang="ru-RU" sz="2000" b="1" dirty="0">
                <a:solidFill>
                  <a:srgbClr val="FFC000"/>
                </a:solidFill>
                <a:latin typeface="Montserrat Black" panose="020B0604020202020204" charset="-52"/>
                <a:ea typeface="Roboto Light" panose="02000000000000000000" pitchFamily="2" charset="0"/>
                <a:cs typeface="Times New Roman" panose="02020603050405020304" pitchFamily="18" charset="0"/>
              </a:rPr>
              <a:t>«Малое и среднее предпринимательство»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BA2586-BB4C-2C26-F617-40CDFA130197}"/>
              </a:ext>
            </a:extLst>
          </p:cNvPr>
          <p:cNvSpPr txBox="1"/>
          <p:nvPr/>
        </p:nvSpPr>
        <p:spPr>
          <a:xfrm>
            <a:off x="1212017" y="5490097"/>
            <a:ext cx="37229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FC000"/>
                </a:solidFill>
                <a:latin typeface="Montserrat Black" panose="020B0604020202020204" charset="-52"/>
                <a:ea typeface="Roboto Light" panose="02000000000000000000" pitchFamily="2" charset="0"/>
                <a:cs typeface="Times New Roman" panose="02020603050405020304" pitchFamily="18" charset="0"/>
              </a:rPr>
              <a:t>Срок реализации</a:t>
            </a:r>
          </a:p>
          <a:p>
            <a:pPr algn="ctr"/>
            <a:r>
              <a:rPr lang="ru-RU" sz="2800" b="1" dirty="0">
                <a:solidFill>
                  <a:srgbClr val="FFC000"/>
                </a:solidFill>
                <a:latin typeface="Montserrat Black" panose="020B0604020202020204" charset="-52"/>
                <a:ea typeface="Roboto Light" panose="02000000000000000000" pitchFamily="2" charset="0"/>
                <a:cs typeface="Times New Roman" panose="02020603050405020304" pitchFamily="18" charset="0"/>
              </a:rPr>
              <a:t>2023</a:t>
            </a:r>
            <a:endParaRPr lang="ru-RU" sz="2600" b="1" dirty="0">
              <a:solidFill>
                <a:srgbClr val="FFC000"/>
              </a:solidFill>
              <a:latin typeface="Montserrat Black" panose="020B0604020202020204" charset="-52"/>
              <a:ea typeface="Roboto Light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BA2586-BB4C-2C26-F617-40CDFA130197}"/>
              </a:ext>
            </a:extLst>
          </p:cNvPr>
          <p:cNvSpPr txBox="1"/>
          <p:nvPr/>
        </p:nvSpPr>
        <p:spPr>
          <a:xfrm>
            <a:off x="195915" y="3169005"/>
            <a:ext cx="57551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Montserrat Black" panose="020B0604020202020204" charset="-52"/>
                <a:ea typeface="Roboto Light" panose="02000000000000000000" pitchFamily="2" charset="0"/>
                <a:cs typeface="Times New Roman" panose="02020603050405020304" pitchFamily="18" charset="0"/>
              </a:rPr>
              <a:t>с государственной программой Краснодарского края</a:t>
            </a:r>
          </a:p>
          <a:p>
            <a:pPr algn="ctr"/>
            <a:r>
              <a:rPr lang="ru-RU" sz="2000" b="1" dirty="0">
                <a:solidFill>
                  <a:srgbClr val="FFC000"/>
                </a:solidFill>
                <a:latin typeface="Montserrat Black" panose="020B0604020202020204" charset="-52"/>
                <a:ea typeface="Roboto Light" panose="02000000000000000000" pitchFamily="2" charset="0"/>
                <a:cs typeface="Times New Roman" panose="02020603050405020304" pitchFamily="18" charset="0"/>
              </a:rPr>
              <a:t>«Развитие сельского хозяйства и регулирование рынков сельскохозяйственной продукции, сырья и продовольствия»</a:t>
            </a:r>
          </a:p>
        </p:txBody>
      </p:sp>
    </p:spTree>
    <p:extLst>
      <p:ext uri="{BB962C8B-B14F-4D97-AF65-F5344CB8AC3E}">
        <p14:creationId xmlns:p14="http://schemas.microsoft.com/office/powerpoint/2010/main" val="42476114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Проектно-целевой подход и его роль в современной экономике - Современные  технологии управления">
            <a:extLst>
              <a:ext uri="{FF2B5EF4-FFF2-40B4-BE49-F238E27FC236}">
                <a16:creationId xmlns:a16="http://schemas.microsoft.com/office/drawing/2014/main" id="{99A39A25-9351-4502-BC7F-ECBAE663A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9852" y="421326"/>
            <a:ext cx="5282148" cy="528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3"/>
          <p:cNvSpPr/>
          <p:nvPr/>
        </p:nvSpPr>
        <p:spPr>
          <a:xfrm rot="10800000" flipH="1">
            <a:off x="-2" y="-26924"/>
            <a:ext cx="7193281" cy="6884923"/>
          </a:xfrm>
          <a:custGeom>
            <a:avLst/>
            <a:gdLst>
              <a:gd name="connsiteX0" fmla="*/ 0 w 6478814"/>
              <a:gd name="connsiteY0" fmla="*/ 0 h 6858000"/>
              <a:gd name="connsiteX1" fmla="*/ 6478814 w 6478814"/>
              <a:gd name="connsiteY1" fmla="*/ 0 h 6858000"/>
              <a:gd name="connsiteX2" fmla="*/ 6478814 w 6478814"/>
              <a:gd name="connsiteY2" fmla="*/ 6858000 h 6858000"/>
              <a:gd name="connsiteX3" fmla="*/ 0 w 6478814"/>
              <a:gd name="connsiteY3" fmla="*/ 6858000 h 6858000"/>
              <a:gd name="connsiteX4" fmla="*/ 0 w 6478814"/>
              <a:gd name="connsiteY4" fmla="*/ 0 h 6858000"/>
              <a:gd name="connsiteX0" fmla="*/ 0 w 6478814"/>
              <a:gd name="connsiteY0" fmla="*/ 0 h 6858000"/>
              <a:gd name="connsiteX1" fmla="*/ 3672114 w 6478814"/>
              <a:gd name="connsiteY1" fmla="*/ 0 h 6858000"/>
              <a:gd name="connsiteX2" fmla="*/ 6478814 w 6478814"/>
              <a:gd name="connsiteY2" fmla="*/ 6858000 h 6858000"/>
              <a:gd name="connsiteX3" fmla="*/ 0 w 6478814"/>
              <a:gd name="connsiteY3" fmla="*/ 6858000 h 6858000"/>
              <a:gd name="connsiteX4" fmla="*/ 0 w 6478814"/>
              <a:gd name="connsiteY4" fmla="*/ 0 h 6858000"/>
              <a:gd name="connsiteX0" fmla="*/ 0 w 6478814"/>
              <a:gd name="connsiteY0" fmla="*/ 0 h 6858000"/>
              <a:gd name="connsiteX1" fmla="*/ 4548414 w 6478814"/>
              <a:gd name="connsiteY1" fmla="*/ 0 h 6858000"/>
              <a:gd name="connsiteX2" fmla="*/ 6478814 w 6478814"/>
              <a:gd name="connsiteY2" fmla="*/ 6858000 h 6858000"/>
              <a:gd name="connsiteX3" fmla="*/ 0 w 6478814"/>
              <a:gd name="connsiteY3" fmla="*/ 6858000 h 6858000"/>
              <a:gd name="connsiteX4" fmla="*/ 0 w 6478814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8814" h="6858000">
                <a:moveTo>
                  <a:pt x="0" y="0"/>
                </a:moveTo>
                <a:lnTo>
                  <a:pt x="4548414" y="0"/>
                </a:lnTo>
                <a:lnTo>
                  <a:pt x="6478814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D021ABC-112F-4A46-9ADE-B111C61C825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892" y="134790"/>
            <a:ext cx="748308" cy="9353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7200739" flipH="1" flipV="1">
            <a:off x="2501438" y="3338796"/>
            <a:ext cx="7303868" cy="153487"/>
          </a:xfrm>
          <a:prstGeom prst="rect">
            <a:avLst/>
          </a:prstGeom>
          <a:effectLst>
            <a:outerShdw blurRad="203200" dist="38100" dir="10800000" sx="104000" sy="104000" algn="r" rotWithShape="0">
              <a:prstClr val="black">
                <a:alpha val="40000"/>
              </a:prstClr>
            </a:outerShdw>
          </a:effectLst>
        </p:spPr>
      </p:pic>
      <p:sp>
        <p:nvSpPr>
          <p:cNvPr id="6" name="Google Shape;22;p4"/>
          <p:cNvSpPr txBox="1">
            <a:spLocks noGrp="1"/>
          </p:cNvSpPr>
          <p:nvPr>
            <p:ph type="title"/>
          </p:nvPr>
        </p:nvSpPr>
        <p:spPr>
          <a:xfrm>
            <a:off x="-146433" y="1072897"/>
            <a:ext cx="6832957" cy="4347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800" b="1" cap="all" baseline="0">
                <a:solidFill>
                  <a:schemeClr val="bg1"/>
                </a:solidFill>
                <a:latin typeface="Montserrat Black" panose="00000A00000000000000" pitchFamily="2" charset="-52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pPr algn="ctr"/>
            <a:r>
              <a:rPr lang="ru-RU" sz="1800" b="0" kern="0" dirty="0">
                <a:ea typeface="Roboto Black" panose="020B0604020202020204" charset="0"/>
              </a:rPr>
              <a:t>Руководитель проекта</a:t>
            </a:r>
            <a:br>
              <a:rPr lang="ru-RU" sz="1800" b="0" kern="0" dirty="0">
                <a:ea typeface="Roboto Black" panose="020B0604020202020204" charset="0"/>
              </a:rPr>
            </a:br>
            <a:endParaRPr lang="ru-RU" sz="1800" b="0" kern="0" dirty="0">
              <a:ea typeface="Roboto Black" panose="020B060402020202020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BA2586-BB4C-2C26-F617-40CDFA130197}"/>
              </a:ext>
            </a:extLst>
          </p:cNvPr>
          <p:cNvSpPr txBox="1"/>
          <p:nvPr/>
        </p:nvSpPr>
        <p:spPr>
          <a:xfrm>
            <a:off x="0" y="1577871"/>
            <a:ext cx="6390839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C000"/>
                </a:solidFill>
                <a:latin typeface="Montserrat Black" panose="020B0604020202020204" charset="-52"/>
                <a:ea typeface="Roboto Light" panose="02000000000000000000" pitchFamily="2" charset="0"/>
                <a:cs typeface="Times New Roman" panose="02020603050405020304" pitchFamily="18" charset="0"/>
              </a:rPr>
              <a:t>Ярыш Кирилл Григорьевич</a:t>
            </a:r>
            <a:r>
              <a:rPr lang="ru-RU" b="1" dirty="0">
                <a:solidFill>
                  <a:schemeClr val="bg1"/>
                </a:solidFill>
                <a:latin typeface="Montserrat Black" panose="020B0604020202020204" charset="-52"/>
                <a:ea typeface="Roboto Light" panose="02000000000000000000" pitchFamily="2" charset="0"/>
                <a:cs typeface="Times New Roman" panose="02020603050405020304" pitchFamily="18" charset="0"/>
              </a:rPr>
              <a:t> – </a:t>
            </a:r>
            <a:br>
              <a:rPr lang="ru-RU" b="1" dirty="0">
                <a:solidFill>
                  <a:schemeClr val="bg1"/>
                </a:solidFill>
                <a:latin typeface="Montserrat Black" panose="020B0604020202020204" charset="-52"/>
                <a:ea typeface="Roboto Light" panose="02000000000000000000" pitchFamily="2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chemeClr val="bg1"/>
                </a:solidFill>
                <a:latin typeface="Montserrat Black" panose="020B0604020202020204" charset="-52"/>
                <a:ea typeface="Roboto Light" panose="02000000000000000000" pitchFamily="2" charset="0"/>
                <a:cs typeface="Times New Roman" panose="02020603050405020304" pitchFamily="18" charset="0"/>
              </a:rPr>
              <a:t>директор департамента курортов, туризма </a:t>
            </a:r>
            <a:br>
              <a:rPr lang="ru-RU" sz="1600" b="1" dirty="0">
                <a:solidFill>
                  <a:schemeClr val="bg1"/>
                </a:solidFill>
                <a:latin typeface="Montserrat Black" panose="020B0604020202020204" charset="-52"/>
                <a:ea typeface="Roboto Light" panose="02000000000000000000" pitchFamily="2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chemeClr val="bg1"/>
                </a:solidFill>
                <a:latin typeface="Montserrat Black" panose="020B0604020202020204" charset="-52"/>
                <a:ea typeface="Roboto Light" panose="02000000000000000000" pitchFamily="2" charset="0"/>
                <a:cs typeface="Times New Roman" panose="02020603050405020304" pitchFamily="18" charset="0"/>
              </a:rPr>
              <a:t>и потребительской сферы</a:t>
            </a:r>
          </a:p>
          <a:p>
            <a:endParaRPr lang="ru-RU" sz="1600" b="1" dirty="0">
              <a:solidFill>
                <a:schemeClr val="bg1"/>
              </a:solidFill>
              <a:latin typeface="Montserrat Black" panose="020B0604020202020204" charset="-52"/>
              <a:ea typeface="Roboto Light" panose="02000000000000000000" pitchFamily="2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Montserrat Black" panose="020B0604020202020204" charset="-52"/>
                <a:ea typeface="Roboto Light" panose="02000000000000000000" pitchFamily="2" charset="0"/>
                <a:cs typeface="Times New Roman" panose="02020603050405020304" pitchFamily="18" charset="0"/>
              </a:rPr>
              <a:t>УЧАСТНИКИ</a:t>
            </a:r>
          </a:p>
          <a:p>
            <a:pPr algn="ctr"/>
            <a:endParaRPr lang="ru-RU" sz="1600" b="1" dirty="0">
              <a:solidFill>
                <a:schemeClr val="bg1"/>
              </a:solidFill>
              <a:latin typeface="Montserrat Black" panose="020B0604020202020204" charset="-52"/>
              <a:ea typeface="Roboto Light" panose="02000000000000000000" pitchFamily="2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rgbClr val="FFC000"/>
                </a:solidFill>
                <a:latin typeface="Montserrat Black" panose="020B0604020202020204" charset="-52"/>
                <a:ea typeface="Roboto Light" panose="02000000000000000000" pitchFamily="2" charset="0"/>
                <a:cs typeface="Times New Roman" panose="02020603050405020304" pitchFamily="18" charset="0"/>
              </a:rPr>
              <a:t>Бондаренко Георгий Русланович</a:t>
            </a:r>
            <a:r>
              <a:rPr lang="ru-RU" b="1" dirty="0">
                <a:solidFill>
                  <a:schemeClr val="bg1"/>
                </a:solidFill>
                <a:latin typeface="Montserrat Black" panose="020B0604020202020204" charset="-52"/>
                <a:ea typeface="Roboto Light" panose="02000000000000000000" pitchFamily="2" charset="0"/>
                <a:cs typeface="Times New Roman" panose="02020603050405020304" pitchFamily="18" charset="0"/>
              </a:rPr>
              <a:t> – </a:t>
            </a:r>
            <a:br>
              <a:rPr lang="ru-RU" b="1" dirty="0">
                <a:solidFill>
                  <a:schemeClr val="bg1"/>
                </a:solidFill>
                <a:latin typeface="Montserrat Black" panose="020B0604020202020204" charset="-52"/>
                <a:ea typeface="Roboto Light" panose="02000000000000000000" pitchFamily="2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chemeClr val="bg1"/>
                </a:solidFill>
                <a:latin typeface="Montserrat Black" panose="020B0604020202020204" charset="-52"/>
                <a:ea typeface="Roboto Light" panose="02000000000000000000" pitchFamily="2" charset="0"/>
                <a:cs typeface="Times New Roman" panose="02020603050405020304" pitchFamily="18" charset="0"/>
              </a:rPr>
              <a:t>заместитель директора департамента</a:t>
            </a:r>
            <a:endParaRPr lang="ru-RU" b="1" dirty="0">
              <a:solidFill>
                <a:schemeClr val="bg1"/>
              </a:solidFill>
              <a:latin typeface="Montserrat Black" panose="020B0604020202020204" charset="-52"/>
              <a:ea typeface="Roboto Light" panose="02000000000000000000" pitchFamily="2" charset="0"/>
              <a:cs typeface="Times New Roman" panose="02020603050405020304" pitchFamily="18" charset="0"/>
            </a:endParaRPr>
          </a:p>
          <a:p>
            <a:endParaRPr lang="ru-RU" sz="1600" b="1" dirty="0">
              <a:solidFill>
                <a:schemeClr val="bg1"/>
              </a:solidFill>
              <a:latin typeface="Montserrat Black" panose="020B0604020202020204" charset="-52"/>
              <a:ea typeface="Roboto Light" panose="02000000000000000000" pitchFamily="2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rgbClr val="FFC000"/>
                </a:solidFill>
                <a:latin typeface="Montserrat Black" panose="020B0604020202020204" charset="-52"/>
                <a:ea typeface="Roboto Light" panose="02000000000000000000" pitchFamily="2" charset="0"/>
                <a:cs typeface="Times New Roman" panose="02020603050405020304" pitchFamily="18" charset="0"/>
              </a:rPr>
              <a:t>Давлатов Назар Назарович</a:t>
            </a:r>
            <a:r>
              <a:rPr lang="ru-RU" b="1" dirty="0">
                <a:solidFill>
                  <a:schemeClr val="bg1"/>
                </a:solidFill>
                <a:latin typeface="Montserrat Black" panose="020B0604020202020204" charset="-52"/>
                <a:ea typeface="Roboto Light" panose="02000000000000000000" pitchFamily="2" charset="0"/>
                <a:cs typeface="Times New Roman" panose="02020603050405020304" pitchFamily="18" charset="0"/>
              </a:rPr>
              <a:t> – </a:t>
            </a:r>
            <a:br>
              <a:rPr lang="ru-RU" b="1" dirty="0">
                <a:solidFill>
                  <a:schemeClr val="bg1"/>
                </a:solidFill>
                <a:latin typeface="Montserrat Black" panose="020B0604020202020204" charset="-52"/>
                <a:ea typeface="Roboto Light" panose="02000000000000000000" pitchFamily="2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chemeClr val="bg1"/>
                </a:solidFill>
                <a:latin typeface="Montserrat Black" panose="020B0604020202020204" charset="-52"/>
                <a:ea typeface="Roboto Light" panose="02000000000000000000" pitchFamily="2" charset="0"/>
                <a:cs typeface="Times New Roman" panose="02020603050405020304" pitchFamily="18" charset="0"/>
              </a:rPr>
              <a:t>АНО «Сочинские ярмарки»</a:t>
            </a:r>
          </a:p>
          <a:p>
            <a:endParaRPr lang="ru-RU" sz="1600" b="1" dirty="0">
              <a:solidFill>
                <a:schemeClr val="bg1"/>
              </a:solidFill>
              <a:latin typeface="Montserrat Black" panose="020B0604020202020204" charset="-52"/>
              <a:ea typeface="Roboto Light" panose="02000000000000000000" pitchFamily="2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rgbClr val="FFC000"/>
                </a:solidFill>
                <a:latin typeface="Montserrat Black" panose="020B0604020202020204" charset="-52"/>
                <a:ea typeface="Roboto Light" panose="02000000000000000000" pitchFamily="2" charset="0"/>
                <a:cs typeface="Times New Roman" panose="02020603050405020304" pitchFamily="18" charset="0"/>
              </a:rPr>
              <a:t>Емельянов Максим Геннадьевич</a:t>
            </a:r>
            <a:r>
              <a:rPr lang="ru-RU" b="1" dirty="0">
                <a:solidFill>
                  <a:schemeClr val="bg1"/>
                </a:solidFill>
                <a:latin typeface="Montserrat Black" panose="020B0604020202020204" charset="-52"/>
                <a:ea typeface="Roboto Light" panose="02000000000000000000" pitchFamily="2" charset="0"/>
                <a:cs typeface="Times New Roman" panose="02020603050405020304" pitchFamily="18" charset="0"/>
              </a:rPr>
              <a:t> – </a:t>
            </a:r>
            <a:br>
              <a:rPr lang="ru-RU" b="1" dirty="0">
                <a:solidFill>
                  <a:schemeClr val="bg1"/>
                </a:solidFill>
                <a:latin typeface="Montserrat Black" panose="020B0604020202020204" charset="-52"/>
                <a:ea typeface="Roboto Light" panose="02000000000000000000" pitchFamily="2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chemeClr val="bg1"/>
                </a:solidFill>
                <a:latin typeface="Montserrat Black" panose="020B0604020202020204" charset="-52"/>
                <a:ea typeface="Roboto Light" panose="02000000000000000000" pitchFamily="2" charset="0"/>
                <a:cs typeface="Times New Roman" panose="02020603050405020304" pitchFamily="18" charset="0"/>
              </a:rPr>
              <a:t>МКУ «Агентство инноваций и коммуникаций</a:t>
            </a:r>
            <a:r>
              <a:rPr lang="ru-RU" b="1" dirty="0">
                <a:solidFill>
                  <a:schemeClr val="bg1"/>
                </a:solidFill>
                <a:latin typeface="Montserrat Black" panose="020B0604020202020204" charset="-52"/>
                <a:ea typeface="Roboto Light" panose="02000000000000000000" pitchFamily="2" charset="0"/>
                <a:cs typeface="Times New Roman" panose="02020603050405020304" pitchFamily="18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38850696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6A7DDED-8999-44E4-A554-7C12BF17DE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" b="50810"/>
          <a:stretch/>
        </p:blipFill>
        <p:spPr>
          <a:xfrm>
            <a:off x="4840129" y="5037686"/>
            <a:ext cx="6061780" cy="183448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F7B640C-08C7-4504-A886-4DF7C164A2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090" b="18950"/>
          <a:stretch/>
        </p:blipFill>
        <p:spPr>
          <a:xfrm>
            <a:off x="6322423" y="-1"/>
            <a:ext cx="5870375" cy="288120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502373C-4F9E-4077-9212-138F0CB3D6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581" b="14567"/>
          <a:stretch/>
        </p:blipFill>
        <p:spPr>
          <a:xfrm>
            <a:off x="5361651" y="2881208"/>
            <a:ext cx="6244666" cy="2346882"/>
          </a:xfrm>
          <a:prstGeom prst="rect">
            <a:avLst/>
          </a:prstGeom>
        </p:spPr>
      </p:pic>
      <p:sp>
        <p:nvSpPr>
          <p:cNvPr id="2" name="Прямоугольник 13"/>
          <p:cNvSpPr/>
          <p:nvPr/>
        </p:nvSpPr>
        <p:spPr>
          <a:xfrm rot="10800000" flipH="1">
            <a:off x="-2" y="-26924"/>
            <a:ext cx="7193281" cy="6884923"/>
          </a:xfrm>
          <a:custGeom>
            <a:avLst/>
            <a:gdLst>
              <a:gd name="connsiteX0" fmla="*/ 0 w 6478814"/>
              <a:gd name="connsiteY0" fmla="*/ 0 h 6858000"/>
              <a:gd name="connsiteX1" fmla="*/ 6478814 w 6478814"/>
              <a:gd name="connsiteY1" fmla="*/ 0 h 6858000"/>
              <a:gd name="connsiteX2" fmla="*/ 6478814 w 6478814"/>
              <a:gd name="connsiteY2" fmla="*/ 6858000 h 6858000"/>
              <a:gd name="connsiteX3" fmla="*/ 0 w 6478814"/>
              <a:gd name="connsiteY3" fmla="*/ 6858000 h 6858000"/>
              <a:gd name="connsiteX4" fmla="*/ 0 w 6478814"/>
              <a:gd name="connsiteY4" fmla="*/ 0 h 6858000"/>
              <a:gd name="connsiteX0" fmla="*/ 0 w 6478814"/>
              <a:gd name="connsiteY0" fmla="*/ 0 h 6858000"/>
              <a:gd name="connsiteX1" fmla="*/ 3672114 w 6478814"/>
              <a:gd name="connsiteY1" fmla="*/ 0 h 6858000"/>
              <a:gd name="connsiteX2" fmla="*/ 6478814 w 6478814"/>
              <a:gd name="connsiteY2" fmla="*/ 6858000 h 6858000"/>
              <a:gd name="connsiteX3" fmla="*/ 0 w 6478814"/>
              <a:gd name="connsiteY3" fmla="*/ 6858000 h 6858000"/>
              <a:gd name="connsiteX4" fmla="*/ 0 w 6478814"/>
              <a:gd name="connsiteY4" fmla="*/ 0 h 6858000"/>
              <a:gd name="connsiteX0" fmla="*/ 0 w 6478814"/>
              <a:gd name="connsiteY0" fmla="*/ 0 h 6858000"/>
              <a:gd name="connsiteX1" fmla="*/ 4548414 w 6478814"/>
              <a:gd name="connsiteY1" fmla="*/ 0 h 6858000"/>
              <a:gd name="connsiteX2" fmla="*/ 6478814 w 6478814"/>
              <a:gd name="connsiteY2" fmla="*/ 6858000 h 6858000"/>
              <a:gd name="connsiteX3" fmla="*/ 0 w 6478814"/>
              <a:gd name="connsiteY3" fmla="*/ 6858000 h 6858000"/>
              <a:gd name="connsiteX4" fmla="*/ 0 w 6478814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8814" h="6858000">
                <a:moveTo>
                  <a:pt x="0" y="0"/>
                </a:moveTo>
                <a:lnTo>
                  <a:pt x="4548414" y="0"/>
                </a:lnTo>
                <a:lnTo>
                  <a:pt x="6478814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D021ABC-112F-4A46-9ADE-B111C61C825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892" y="134790"/>
            <a:ext cx="748308" cy="9353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7200739" flipH="1" flipV="1">
            <a:off x="2501438" y="3338796"/>
            <a:ext cx="7303868" cy="153487"/>
          </a:xfrm>
          <a:prstGeom prst="rect">
            <a:avLst/>
          </a:prstGeom>
          <a:effectLst>
            <a:outerShdw blurRad="203200" dist="38100" dir="10800000" sx="104000" sy="104000" algn="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FBA2586-BB4C-2C26-F617-40CDFA130197}"/>
              </a:ext>
            </a:extLst>
          </p:cNvPr>
          <p:cNvSpPr txBox="1"/>
          <p:nvPr/>
        </p:nvSpPr>
        <p:spPr>
          <a:xfrm>
            <a:off x="140369" y="1820135"/>
            <a:ext cx="5825004" cy="3431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Montserrat Black" panose="020B0604020202020204" charset="-52"/>
                <a:ea typeface="Roboto Light" panose="02000000000000000000" pitchFamily="2" charset="0"/>
                <a:cs typeface="Times New Roman" panose="02020603050405020304" pitchFamily="18" charset="0"/>
              </a:rPr>
              <a:t>Цели муниципального проекта:</a:t>
            </a:r>
          </a:p>
          <a:p>
            <a:endParaRPr lang="ru-RU" sz="1000" b="1" dirty="0">
              <a:solidFill>
                <a:schemeClr val="bg1"/>
              </a:solidFill>
              <a:latin typeface="Montserrat Black" panose="020B0604020202020204" charset="-52"/>
              <a:ea typeface="Roboto Light" panose="02000000000000000000" pitchFamily="2" charset="0"/>
              <a:cs typeface="Times New Roman" panose="02020603050405020304" pitchFamily="18" charset="0"/>
            </a:endParaRPr>
          </a:p>
          <a:p>
            <a:pPr marL="342900" indent="-342900">
              <a:buFont typeface="MoolBoran" panose="020B0100010101010101" pitchFamily="34" charset="0"/>
              <a:buChar char="−"/>
            </a:pPr>
            <a:r>
              <a:rPr lang="ru-RU" dirty="0">
                <a:solidFill>
                  <a:schemeClr val="bg1"/>
                </a:solidFill>
                <a:latin typeface="Montserrat Black" panose="020B0604020202020204" charset="-52"/>
                <a:ea typeface="Roboto Light" panose="02000000000000000000" pitchFamily="2" charset="0"/>
                <a:cs typeface="Times New Roman" panose="02020603050405020304" pitchFamily="18" charset="0"/>
              </a:rPr>
              <a:t>приведение муниципальных ярмарок к </a:t>
            </a:r>
            <a:r>
              <a:rPr lang="ru-RU" dirty="0">
                <a:solidFill>
                  <a:srgbClr val="FFC000"/>
                </a:solidFill>
                <a:latin typeface="Montserrat Black" panose="020B0604020202020204" charset="-52"/>
                <a:ea typeface="Roboto Light" panose="02000000000000000000" pitchFamily="2" charset="0"/>
                <a:cs typeface="Times New Roman" panose="02020603050405020304" pitchFamily="18" charset="0"/>
              </a:rPr>
              <a:t>единому облику</a:t>
            </a:r>
            <a:r>
              <a:rPr lang="ru-RU" dirty="0">
                <a:solidFill>
                  <a:schemeClr val="bg1"/>
                </a:solidFill>
                <a:latin typeface="Montserrat Black" panose="020B0604020202020204" charset="-52"/>
                <a:ea typeface="Roboto Light" panose="02000000000000000000" pitchFamily="2" charset="0"/>
                <a:cs typeface="Times New Roman" panose="02020603050405020304" pitchFamily="18" charset="0"/>
              </a:rPr>
              <a:t>;</a:t>
            </a:r>
          </a:p>
          <a:p>
            <a:pPr marL="342900" indent="-342900">
              <a:buFont typeface="MoolBoran" panose="020B0100010101010101" pitchFamily="34" charset="0"/>
              <a:buChar char="−"/>
            </a:pPr>
            <a:endParaRPr lang="ru-RU" sz="1000" dirty="0">
              <a:solidFill>
                <a:schemeClr val="bg1"/>
              </a:solidFill>
              <a:latin typeface="Montserrat Black" panose="020B0604020202020204" charset="-52"/>
              <a:ea typeface="Roboto Light" panose="02000000000000000000" pitchFamily="2" charset="0"/>
              <a:cs typeface="Times New Roman" panose="02020603050405020304" pitchFamily="18" charset="0"/>
            </a:endParaRPr>
          </a:p>
          <a:p>
            <a:pPr marL="342900" indent="-342900">
              <a:buFont typeface="MoolBoran" panose="020B0100010101010101" pitchFamily="34" charset="0"/>
              <a:buChar char="−"/>
            </a:pPr>
            <a:r>
              <a:rPr lang="ru-RU" dirty="0">
                <a:solidFill>
                  <a:schemeClr val="bg1"/>
                </a:solidFill>
                <a:latin typeface="Montserrat Black" panose="020B0604020202020204" charset="-52"/>
                <a:ea typeface="Roboto Light" panose="02000000000000000000" pitchFamily="2" charset="0"/>
                <a:cs typeface="Times New Roman" panose="02020603050405020304" pitchFamily="18" charset="0"/>
              </a:rPr>
              <a:t>создание </a:t>
            </a:r>
            <a:r>
              <a:rPr lang="ru-RU" dirty="0">
                <a:solidFill>
                  <a:srgbClr val="FFC000"/>
                </a:solidFill>
                <a:latin typeface="Montserrat Black" panose="020B0604020202020204" charset="-52"/>
                <a:ea typeface="Roboto Light" panose="02000000000000000000" pitchFamily="2" charset="0"/>
                <a:cs typeface="Times New Roman" panose="02020603050405020304" pitchFamily="18" charset="0"/>
              </a:rPr>
              <a:t>благоприятной среды </a:t>
            </a:r>
            <a:r>
              <a:rPr lang="ru-RU" dirty="0">
                <a:solidFill>
                  <a:schemeClr val="bg1"/>
                </a:solidFill>
                <a:latin typeface="Montserrat Black" panose="020B0604020202020204" charset="-52"/>
                <a:ea typeface="Roboto Light" panose="02000000000000000000" pitchFamily="2" charset="0"/>
                <a:cs typeface="Times New Roman" panose="02020603050405020304" pitchFamily="18" charset="0"/>
              </a:rPr>
              <a:t>для посетителей ярмарок;</a:t>
            </a:r>
          </a:p>
          <a:p>
            <a:pPr marL="342900" indent="-342900">
              <a:buFont typeface="MoolBoran" panose="020B0100010101010101" pitchFamily="34" charset="0"/>
              <a:buChar char="−"/>
            </a:pPr>
            <a:endParaRPr lang="ru-RU" sz="1000" dirty="0">
              <a:solidFill>
                <a:schemeClr val="bg1"/>
              </a:solidFill>
              <a:latin typeface="Montserrat Black" panose="020B0604020202020204" charset="-52"/>
              <a:ea typeface="Roboto Light" panose="02000000000000000000" pitchFamily="2" charset="0"/>
              <a:cs typeface="Times New Roman" panose="02020603050405020304" pitchFamily="18" charset="0"/>
            </a:endParaRPr>
          </a:p>
          <a:p>
            <a:pPr marL="342900" indent="-342900">
              <a:buFont typeface="MoolBoran" panose="020B0100010101010101" pitchFamily="34" charset="0"/>
              <a:buChar char="−"/>
            </a:pPr>
            <a:r>
              <a:rPr lang="ru-RU" dirty="0">
                <a:solidFill>
                  <a:srgbClr val="FFC000"/>
                </a:solidFill>
                <a:latin typeface="Montserrat Black" panose="020B0604020202020204" charset="-52"/>
                <a:ea typeface="Roboto Light" panose="02000000000000000000" pitchFamily="2" charset="0"/>
                <a:cs typeface="Times New Roman" panose="02020603050405020304" pitchFamily="18" charset="0"/>
              </a:rPr>
              <a:t>удовлетворение потребностей </a:t>
            </a:r>
            <a:r>
              <a:rPr lang="ru-RU" dirty="0">
                <a:solidFill>
                  <a:schemeClr val="bg1"/>
                </a:solidFill>
                <a:latin typeface="Montserrat Black" panose="020B0604020202020204" charset="-52"/>
                <a:ea typeface="Roboto Light" panose="02000000000000000000" pitchFamily="2" charset="0"/>
                <a:cs typeface="Times New Roman" panose="02020603050405020304" pitchFamily="18" charset="0"/>
              </a:rPr>
              <a:t>жителей и гостей города в качественной </a:t>
            </a:r>
            <a:r>
              <a:rPr lang="ru-RU">
                <a:solidFill>
                  <a:schemeClr val="bg1"/>
                </a:solidFill>
                <a:latin typeface="Montserrat Black" panose="020B0604020202020204" charset="-52"/>
                <a:ea typeface="Roboto Light" panose="02000000000000000000" pitchFamily="2" charset="0"/>
                <a:cs typeface="Times New Roman" panose="02020603050405020304" pitchFamily="18" charset="0"/>
              </a:rPr>
              <a:t>сельскохозяйственной продукции.</a:t>
            </a:r>
            <a:endParaRPr lang="ru-RU" dirty="0">
              <a:solidFill>
                <a:schemeClr val="bg1"/>
              </a:solidFill>
              <a:latin typeface="Montserrat Black" panose="020B0604020202020204" charset="-52"/>
              <a:ea typeface="Roboto Light" panose="02000000000000000000" pitchFamily="2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ru-RU" sz="2000" b="1" dirty="0">
              <a:solidFill>
                <a:schemeClr val="bg1"/>
              </a:solidFill>
              <a:latin typeface="Montserrat Black" panose="020B0604020202020204" charset="-52"/>
              <a:ea typeface="Roboto Light" panose="02000000000000000000" pitchFamily="2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ru-RU" sz="2000" b="1" dirty="0">
              <a:solidFill>
                <a:schemeClr val="bg1"/>
              </a:solidFill>
              <a:latin typeface="Montserrat Black" panose="020B0604020202020204" charset="-52"/>
              <a:ea typeface="Roboto Light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ый треугольник 13">
            <a:extLst>
              <a:ext uri="{FF2B5EF4-FFF2-40B4-BE49-F238E27FC236}">
                <a16:creationId xmlns:a16="http://schemas.microsoft.com/office/drawing/2014/main" id="{D3FAC5B8-868B-423E-8C48-E140D722F9A9}"/>
              </a:ext>
            </a:extLst>
          </p:cNvPr>
          <p:cNvSpPr/>
          <p:nvPr/>
        </p:nvSpPr>
        <p:spPr>
          <a:xfrm rot="10800000" flipV="1">
            <a:off x="10277249" y="1"/>
            <a:ext cx="1914751" cy="6858000"/>
          </a:xfrm>
          <a:prstGeom prst="rtTriangle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F166C58-8564-40D6-BC6C-99331B65BDB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7142250" flipH="1" flipV="1">
            <a:off x="7686749" y="3363687"/>
            <a:ext cx="7158126" cy="150424"/>
          </a:xfrm>
          <a:prstGeom prst="rect">
            <a:avLst/>
          </a:prstGeom>
          <a:effectLst>
            <a:outerShdw blurRad="292100" dist="38100" sx="107000" sy="1070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155612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0D0453C-F469-4CB9-9775-B21F95D45E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9" t="21354" r="3329" b="16538"/>
          <a:stretch/>
        </p:blipFill>
        <p:spPr>
          <a:xfrm>
            <a:off x="4890648" y="3826630"/>
            <a:ext cx="6261879" cy="303136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43F7CA8-0758-4B89-ADC0-0E1F2C3870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744" b="18492"/>
          <a:stretch/>
        </p:blipFill>
        <p:spPr>
          <a:xfrm>
            <a:off x="5859032" y="437520"/>
            <a:ext cx="6257483" cy="3001379"/>
          </a:xfrm>
          <a:prstGeom prst="rect">
            <a:avLst/>
          </a:prstGeom>
        </p:spPr>
      </p:pic>
      <p:sp>
        <p:nvSpPr>
          <p:cNvPr id="2" name="Прямоугольник 13"/>
          <p:cNvSpPr/>
          <p:nvPr/>
        </p:nvSpPr>
        <p:spPr>
          <a:xfrm rot="10800000" flipH="1">
            <a:off x="-2" y="-26924"/>
            <a:ext cx="7193281" cy="6884923"/>
          </a:xfrm>
          <a:custGeom>
            <a:avLst/>
            <a:gdLst>
              <a:gd name="connsiteX0" fmla="*/ 0 w 6478814"/>
              <a:gd name="connsiteY0" fmla="*/ 0 h 6858000"/>
              <a:gd name="connsiteX1" fmla="*/ 6478814 w 6478814"/>
              <a:gd name="connsiteY1" fmla="*/ 0 h 6858000"/>
              <a:gd name="connsiteX2" fmla="*/ 6478814 w 6478814"/>
              <a:gd name="connsiteY2" fmla="*/ 6858000 h 6858000"/>
              <a:gd name="connsiteX3" fmla="*/ 0 w 6478814"/>
              <a:gd name="connsiteY3" fmla="*/ 6858000 h 6858000"/>
              <a:gd name="connsiteX4" fmla="*/ 0 w 6478814"/>
              <a:gd name="connsiteY4" fmla="*/ 0 h 6858000"/>
              <a:gd name="connsiteX0" fmla="*/ 0 w 6478814"/>
              <a:gd name="connsiteY0" fmla="*/ 0 h 6858000"/>
              <a:gd name="connsiteX1" fmla="*/ 3672114 w 6478814"/>
              <a:gd name="connsiteY1" fmla="*/ 0 h 6858000"/>
              <a:gd name="connsiteX2" fmla="*/ 6478814 w 6478814"/>
              <a:gd name="connsiteY2" fmla="*/ 6858000 h 6858000"/>
              <a:gd name="connsiteX3" fmla="*/ 0 w 6478814"/>
              <a:gd name="connsiteY3" fmla="*/ 6858000 h 6858000"/>
              <a:gd name="connsiteX4" fmla="*/ 0 w 6478814"/>
              <a:gd name="connsiteY4" fmla="*/ 0 h 6858000"/>
              <a:gd name="connsiteX0" fmla="*/ 0 w 6478814"/>
              <a:gd name="connsiteY0" fmla="*/ 0 h 6858000"/>
              <a:gd name="connsiteX1" fmla="*/ 4548414 w 6478814"/>
              <a:gd name="connsiteY1" fmla="*/ 0 h 6858000"/>
              <a:gd name="connsiteX2" fmla="*/ 6478814 w 6478814"/>
              <a:gd name="connsiteY2" fmla="*/ 6858000 h 6858000"/>
              <a:gd name="connsiteX3" fmla="*/ 0 w 6478814"/>
              <a:gd name="connsiteY3" fmla="*/ 6858000 h 6858000"/>
              <a:gd name="connsiteX4" fmla="*/ 0 w 6478814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8814" h="6858000">
                <a:moveTo>
                  <a:pt x="0" y="0"/>
                </a:moveTo>
                <a:lnTo>
                  <a:pt x="4548414" y="0"/>
                </a:lnTo>
                <a:lnTo>
                  <a:pt x="6478814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D021ABC-112F-4A46-9ADE-B111C61C825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892" y="134790"/>
            <a:ext cx="748308" cy="9353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7200739" flipH="1" flipV="1">
            <a:off x="2501438" y="3338796"/>
            <a:ext cx="7303868" cy="153487"/>
          </a:xfrm>
          <a:prstGeom prst="rect">
            <a:avLst/>
          </a:prstGeom>
          <a:effectLst>
            <a:outerShdw blurRad="203200" dist="38100" dir="10800000" sx="104000" sy="104000" algn="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FBA2586-BB4C-2C26-F617-40CDFA130197}"/>
              </a:ext>
            </a:extLst>
          </p:cNvPr>
          <p:cNvSpPr txBox="1"/>
          <p:nvPr/>
        </p:nvSpPr>
        <p:spPr>
          <a:xfrm>
            <a:off x="303826" y="2138265"/>
            <a:ext cx="470159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Montserrat Black" panose="020B0604020202020204" charset="-52"/>
                <a:ea typeface="Roboto Light" panose="02000000000000000000" pitchFamily="2" charset="0"/>
                <a:cs typeface="Times New Roman" panose="02020603050405020304" pitchFamily="18" charset="0"/>
              </a:rPr>
              <a:t>Результат муниципального проекта - реконструкция </a:t>
            </a:r>
            <a:r>
              <a:rPr lang="ru-RU" sz="2000" b="1" dirty="0">
                <a:solidFill>
                  <a:srgbClr val="FFC000"/>
                </a:solidFill>
                <a:latin typeface="Montserrat Black" panose="020B0604020202020204" charset="-52"/>
                <a:ea typeface="Roboto Light" panose="02000000000000000000" pitchFamily="2" charset="0"/>
                <a:cs typeface="Times New Roman" panose="02020603050405020304" pitchFamily="18" charset="0"/>
              </a:rPr>
              <a:t>двух</a:t>
            </a:r>
            <a:r>
              <a:rPr lang="ru-RU" sz="2000" b="1" dirty="0">
                <a:solidFill>
                  <a:schemeClr val="bg1"/>
                </a:solidFill>
                <a:latin typeface="Montserrat Black" panose="020B0604020202020204" charset="-52"/>
                <a:ea typeface="Roboto Light" panose="02000000000000000000" pitchFamily="2" charset="0"/>
                <a:cs typeface="Times New Roman" panose="02020603050405020304" pitchFamily="18" charset="0"/>
              </a:rPr>
              <a:t> муниципальных ярмарок:</a:t>
            </a:r>
          </a:p>
          <a:p>
            <a:endParaRPr lang="ru-RU" sz="1000" b="1" dirty="0">
              <a:solidFill>
                <a:schemeClr val="bg1"/>
              </a:solidFill>
              <a:latin typeface="Montserrat Black" panose="020B0604020202020204" charset="-52"/>
              <a:ea typeface="Roboto Light" panose="02000000000000000000" pitchFamily="2" charset="0"/>
              <a:cs typeface="Times New Roman" panose="02020603050405020304" pitchFamily="18" charset="0"/>
            </a:endParaRPr>
          </a:p>
          <a:p>
            <a:pPr marL="342900" indent="-342900">
              <a:buFont typeface="MoolBoran" panose="020B0100010101010101" pitchFamily="34" charset="0"/>
              <a:buChar char="−"/>
            </a:pPr>
            <a:r>
              <a:rPr lang="ru-RU" sz="2000" dirty="0">
                <a:solidFill>
                  <a:schemeClr val="bg1"/>
                </a:solidFill>
                <a:latin typeface="Montserrat Black" panose="020B0604020202020204" charset="-52"/>
                <a:ea typeface="Roboto Light" panose="02000000000000000000" pitchFamily="2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solidFill>
                  <a:srgbClr val="FFC000"/>
                </a:solidFill>
                <a:latin typeface="Montserrat Black" panose="020B0604020202020204" charset="-52"/>
                <a:ea typeface="Roboto Light" panose="02000000000000000000" pitchFamily="2" charset="0"/>
                <a:cs typeface="Times New Roman" panose="02020603050405020304" pitchFamily="18" charset="0"/>
              </a:rPr>
              <a:t>мкр. Мацеста</a:t>
            </a:r>
            <a:r>
              <a:rPr lang="ru-RU" sz="2000" dirty="0">
                <a:solidFill>
                  <a:schemeClr val="bg1"/>
                </a:solidFill>
                <a:latin typeface="Montserrat Black" panose="020B0604020202020204" charset="-52"/>
                <a:ea typeface="Roboto Light" panose="02000000000000000000" pitchFamily="2" charset="0"/>
                <a:cs typeface="Times New Roman" panose="02020603050405020304" pitchFamily="18" charset="0"/>
              </a:rPr>
              <a:t>;</a:t>
            </a:r>
          </a:p>
          <a:p>
            <a:pPr marL="342900" indent="-342900">
              <a:buFont typeface="MoolBoran" panose="020B0100010101010101" pitchFamily="34" charset="0"/>
              <a:buChar char="−"/>
            </a:pPr>
            <a:endParaRPr lang="ru-RU" sz="1000" dirty="0">
              <a:solidFill>
                <a:schemeClr val="bg1"/>
              </a:solidFill>
              <a:latin typeface="Montserrat Black" panose="020B0604020202020204" charset="-52"/>
              <a:ea typeface="Roboto Light" panose="02000000000000000000" pitchFamily="2" charset="0"/>
              <a:cs typeface="Times New Roman" panose="02020603050405020304" pitchFamily="18" charset="0"/>
            </a:endParaRPr>
          </a:p>
          <a:p>
            <a:pPr marL="342900" indent="-342900">
              <a:buFont typeface="MoolBoran" panose="020B0100010101010101" pitchFamily="34" charset="0"/>
              <a:buChar char="−"/>
            </a:pPr>
            <a:r>
              <a:rPr lang="ru-RU" sz="2000" dirty="0">
                <a:solidFill>
                  <a:schemeClr val="bg1"/>
                </a:solidFill>
                <a:latin typeface="Montserrat Black" panose="020B0604020202020204" charset="-52"/>
                <a:ea typeface="Roboto Light" panose="02000000000000000000" pitchFamily="2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solidFill>
                  <a:srgbClr val="FFC000"/>
                </a:solidFill>
                <a:latin typeface="Montserrat Black" panose="020B0604020202020204" charset="-52"/>
                <a:ea typeface="Roboto Light" panose="02000000000000000000" pitchFamily="2" charset="0"/>
                <a:cs typeface="Times New Roman" panose="02020603050405020304" pitchFamily="18" charset="0"/>
              </a:rPr>
              <a:t>мкр. Дагомыс</a:t>
            </a:r>
            <a:r>
              <a:rPr lang="ru-RU" sz="2000" dirty="0">
                <a:solidFill>
                  <a:schemeClr val="bg1"/>
                </a:solidFill>
                <a:latin typeface="Montserrat Black" panose="020B0604020202020204" charset="-52"/>
                <a:ea typeface="Roboto Light" panose="02000000000000000000" pitchFamily="2" charset="0"/>
                <a:cs typeface="Times New Roman" panose="02020603050405020304" pitchFamily="18" charset="0"/>
              </a:rPr>
              <a:t>;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ru-RU" sz="2000" b="1" dirty="0">
              <a:solidFill>
                <a:schemeClr val="bg1"/>
              </a:solidFill>
              <a:latin typeface="Montserrat Black" panose="020B0604020202020204" charset="-52"/>
              <a:ea typeface="Roboto Light" panose="02000000000000000000" pitchFamily="2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ru-RU" sz="2000" b="1" dirty="0">
              <a:solidFill>
                <a:schemeClr val="bg1"/>
              </a:solidFill>
              <a:latin typeface="Montserrat Black" panose="020B0604020202020204" charset="-52"/>
              <a:ea typeface="Roboto Light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ый треугольник 13">
            <a:extLst>
              <a:ext uri="{FF2B5EF4-FFF2-40B4-BE49-F238E27FC236}">
                <a16:creationId xmlns:a16="http://schemas.microsoft.com/office/drawing/2014/main" id="{D3FAC5B8-868B-423E-8C48-E140D722F9A9}"/>
              </a:ext>
            </a:extLst>
          </p:cNvPr>
          <p:cNvSpPr/>
          <p:nvPr/>
        </p:nvSpPr>
        <p:spPr>
          <a:xfrm rot="10800000" flipV="1">
            <a:off x="10277249" y="1"/>
            <a:ext cx="1914751" cy="6858000"/>
          </a:xfrm>
          <a:prstGeom prst="rtTriangle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F166C58-8564-40D6-BC6C-99331B65BDB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7142250" flipH="1" flipV="1">
            <a:off x="7686749" y="3363687"/>
            <a:ext cx="7158126" cy="150424"/>
          </a:xfrm>
          <a:prstGeom prst="rect">
            <a:avLst/>
          </a:prstGeom>
          <a:effectLst>
            <a:outerShdw blurRad="292100" dist="38100" sx="107000" sy="107000" algn="l" rotWithShape="0">
              <a:prstClr val="black">
                <a:alpha val="40000"/>
              </a:prstClr>
            </a:outerShdw>
          </a:effec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EEAB202-A41A-45A6-8394-CD00AF5C1190}"/>
              </a:ext>
            </a:extLst>
          </p:cNvPr>
          <p:cNvSpPr/>
          <p:nvPr/>
        </p:nvSpPr>
        <p:spPr>
          <a:xfrm>
            <a:off x="8757223" y="26878"/>
            <a:ext cx="1941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solidFill>
                  <a:srgbClr val="FFC000"/>
                </a:solidFill>
                <a:latin typeface="Montserrat Black" panose="020B0604020202020204" charset="-52"/>
                <a:ea typeface="Roboto Light" panose="02000000000000000000" pitchFamily="2" charset="0"/>
                <a:cs typeface="Times New Roman" panose="02020603050405020304" pitchFamily="18" charset="0"/>
              </a:rPr>
              <a:t>мкр. Мацеста</a:t>
            </a:r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87533D3-7752-4907-ADAA-EA43FC36D390}"/>
              </a:ext>
            </a:extLst>
          </p:cNvPr>
          <p:cNvSpPr/>
          <p:nvPr/>
        </p:nvSpPr>
        <p:spPr>
          <a:xfrm>
            <a:off x="7955057" y="3447601"/>
            <a:ext cx="20056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solidFill>
                  <a:srgbClr val="FFC000"/>
                </a:solidFill>
                <a:latin typeface="Montserrat Black" panose="020B0604020202020204" charset="-52"/>
                <a:ea typeface="Roboto Light" panose="02000000000000000000" pitchFamily="2" charset="0"/>
                <a:cs typeface="Times New Roman" panose="02020603050405020304" pitchFamily="18" charset="0"/>
              </a:rPr>
              <a:t>мкр. Дагомыс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27913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71B066E-D619-423E-8DF6-DEC09D9A05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744" b="18492"/>
          <a:stretch/>
        </p:blipFill>
        <p:spPr>
          <a:xfrm>
            <a:off x="5031718" y="3894639"/>
            <a:ext cx="6257483" cy="300137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32FE85D-5528-4848-AEE1-CE1A961320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744" b="21600"/>
          <a:stretch/>
        </p:blipFill>
        <p:spPr>
          <a:xfrm>
            <a:off x="5881417" y="0"/>
            <a:ext cx="6310583" cy="3429000"/>
          </a:xfrm>
          <a:prstGeom prst="rect">
            <a:avLst/>
          </a:prstGeom>
        </p:spPr>
      </p:pic>
      <p:sp>
        <p:nvSpPr>
          <p:cNvPr id="2" name="Прямоугольник 13"/>
          <p:cNvSpPr/>
          <p:nvPr/>
        </p:nvSpPr>
        <p:spPr>
          <a:xfrm rot="10800000" flipH="1">
            <a:off x="-2" y="-26924"/>
            <a:ext cx="7193281" cy="6884923"/>
          </a:xfrm>
          <a:custGeom>
            <a:avLst/>
            <a:gdLst>
              <a:gd name="connsiteX0" fmla="*/ 0 w 6478814"/>
              <a:gd name="connsiteY0" fmla="*/ 0 h 6858000"/>
              <a:gd name="connsiteX1" fmla="*/ 6478814 w 6478814"/>
              <a:gd name="connsiteY1" fmla="*/ 0 h 6858000"/>
              <a:gd name="connsiteX2" fmla="*/ 6478814 w 6478814"/>
              <a:gd name="connsiteY2" fmla="*/ 6858000 h 6858000"/>
              <a:gd name="connsiteX3" fmla="*/ 0 w 6478814"/>
              <a:gd name="connsiteY3" fmla="*/ 6858000 h 6858000"/>
              <a:gd name="connsiteX4" fmla="*/ 0 w 6478814"/>
              <a:gd name="connsiteY4" fmla="*/ 0 h 6858000"/>
              <a:gd name="connsiteX0" fmla="*/ 0 w 6478814"/>
              <a:gd name="connsiteY0" fmla="*/ 0 h 6858000"/>
              <a:gd name="connsiteX1" fmla="*/ 3672114 w 6478814"/>
              <a:gd name="connsiteY1" fmla="*/ 0 h 6858000"/>
              <a:gd name="connsiteX2" fmla="*/ 6478814 w 6478814"/>
              <a:gd name="connsiteY2" fmla="*/ 6858000 h 6858000"/>
              <a:gd name="connsiteX3" fmla="*/ 0 w 6478814"/>
              <a:gd name="connsiteY3" fmla="*/ 6858000 h 6858000"/>
              <a:gd name="connsiteX4" fmla="*/ 0 w 6478814"/>
              <a:gd name="connsiteY4" fmla="*/ 0 h 6858000"/>
              <a:gd name="connsiteX0" fmla="*/ 0 w 6478814"/>
              <a:gd name="connsiteY0" fmla="*/ 0 h 6858000"/>
              <a:gd name="connsiteX1" fmla="*/ 4548414 w 6478814"/>
              <a:gd name="connsiteY1" fmla="*/ 0 h 6858000"/>
              <a:gd name="connsiteX2" fmla="*/ 6478814 w 6478814"/>
              <a:gd name="connsiteY2" fmla="*/ 6858000 h 6858000"/>
              <a:gd name="connsiteX3" fmla="*/ 0 w 6478814"/>
              <a:gd name="connsiteY3" fmla="*/ 6858000 h 6858000"/>
              <a:gd name="connsiteX4" fmla="*/ 0 w 6478814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8814" h="6858000">
                <a:moveTo>
                  <a:pt x="0" y="0"/>
                </a:moveTo>
                <a:lnTo>
                  <a:pt x="4548414" y="0"/>
                </a:lnTo>
                <a:lnTo>
                  <a:pt x="6478814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D021ABC-112F-4A46-9ADE-B111C61C825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654" y="282284"/>
            <a:ext cx="748308" cy="935384"/>
          </a:xfrm>
          <a:prstGeom prst="rect">
            <a:avLst/>
          </a:prstGeom>
        </p:spPr>
      </p:pic>
      <p:sp>
        <p:nvSpPr>
          <p:cNvPr id="4" name="Прямоугольный треугольник 3"/>
          <p:cNvSpPr/>
          <p:nvPr/>
        </p:nvSpPr>
        <p:spPr>
          <a:xfrm rot="10800000" flipV="1">
            <a:off x="10277249" y="1"/>
            <a:ext cx="1914751" cy="6858000"/>
          </a:xfrm>
          <a:prstGeom prst="rtTriangle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7200739" flipH="1" flipV="1">
            <a:off x="2501438" y="3338796"/>
            <a:ext cx="7303868" cy="153487"/>
          </a:xfrm>
          <a:prstGeom prst="rect">
            <a:avLst/>
          </a:prstGeom>
          <a:effectLst>
            <a:outerShdw blurRad="203200" dist="38100" dir="10800000" sx="104000" sy="104000" algn="r" rotWithShape="0">
              <a:prstClr val="black">
                <a:alpha val="40000"/>
              </a:prstClr>
            </a:outerShdw>
          </a:effectLst>
        </p:spPr>
      </p:pic>
      <p:sp>
        <p:nvSpPr>
          <p:cNvPr id="6" name="Google Shape;22;p4"/>
          <p:cNvSpPr txBox="1">
            <a:spLocks noGrp="1"/>
          </p:cNvSpPr>
          <p:nvPr>
            <p:ph type="title"/>
          </p:nvPr>
        </p:nvSpPr>
        <p:spPr>
          <a:xfrm>
            <a:off x="1347619" y="280300"/>
            <a:ext cx="5136278" cy="93538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800" b="1" cap="all" baseline="0">
                <a:solidFill>
                  <a:schemeClr val="bg1"/>
                </a:solidFill>
                <a:latin typeface="Montserrat Black" panose="00000A00000000000000" pitchFamily="2" charset="-52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pPr algn="ctr"/>
            <a:r>
              <a:rPr lang="ru-RU" sz="2400" dirty="0"/>
              <a:t>Реконструкция ярмарки </a:t>
            </a:r>
            <a:br>
              <a:rPr lang="ru-RU" sz="2400" dirty="0"/>
            </a:br>
            <a:r>
              <a:rPr lang="ru-RU" sz="2400" dirty="0"/>
              <a:t>в мкр. Мацеста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7142250" flipH="1" flipV="1">
            <a:off x="7686749" y="3363687"/>
            <a:ext cx="7158126" cy="150424"/>
          </a:xfrm>
          <a:prstGeom prst="rect">
            <a:avLst/>
          </a:prstGeom>
          <a:effectLst>
            <a:outerShdw blurRad="292100" dist="38100" sx="107000" sy="107000" algn="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FBA2586-BB4C-2C26-F617-40CDFA130197}"/>
              </a:ext>
            </a:extLst>
          </p:cNvPr>
          <p:cNvSpPr txBox="1"/>
          <p:nvPr/>
        </p:nvSpPr>
        <p:spPr>
          <a:xfrm>
            <a:off x="999154" y="2343078"/>
            <a:ext cx="375240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Montserrat Black" panose="020B0604020202020204" charset="-52"/>
                <a:ea typeface="Roboto Light" panose="02000000000000000000" pitchFamily="2" charset="0"/>
                <a:cs typeface="Times New Roman" panose="02020603050405020304" pitchFamily="18" charset="0"/>
              </a:rPr>
              <a:t>Открытие ярмарки запланировано на </a:t>
            </a:r>
            <a:r>
              <a:rPr lang="ru-RU" sz="3200" b="1" dirty="0">
                <a:solidFill>
                  <a:srgbClr val="FFC000"/>
                </a:solidFill>
                <a:latin typeface="Montserrat Black" panose="020B0604020202020204" charset="-52"/>
                <a:ea typeface="Roboto Light" panose="02000000000000000000" pitchFamily="2" charset="0"/>
                <a:cs typeface="Times New Roman" panose="02020603050405020304" pitchFamily="18" charset="0"/>
              </a:rPr>
              <a:t>01.06.2023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BA2586-BB4C-2C26-F617-40CDFA130197}"/>
              </a:ext>
            </a:extLst>
          </p:cNvPr>
          <p:cNvSpPr txBox="1"/>
          <p:nvPr/>
        </p:nvSpPr>
        <p:spPr>
          <a:xfrm>
            <a:off x="6226378" y="3366751"/>
            <a:ext cx="529351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FFC000"/>
                </a:solidFill>
                <a:latin typeface="Montserrat Black" panose="020B0604020202020204" charset="-52"/>
                <a:ea typeface="Roboto Light" panose="02000000000000000000" pitchFamily="2" charset="0"/>
                <a:cs typeface="Times New Roman" panose="02020603050405020304" pitchFamily="18" charset="0"/>
              </a:rPr>
              <a:t>мкр. Мацеста</a:t>
            </a:r>
          </a:p>
        </p:txBody>
      </p:sp>
    </p:spTree>
    <p:extLst>
      <p:ext uri="{BB962C8B-B14F-4D97-AF65-F5344CB8AC3E}">
        <p14:creationId xmlns:p14="http://schemas.microsoft.com/office/powerpoint/2010/main" val="5386859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CF2E1F1-BF39-4D01-9948-C317CB1EC0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9" t="21354" r="3329" b="16538"/>
          <a:stretch/>
        </p:blipFill>
        <p:spPr>
          <a:xfrm>
            <a:off x="4881939" y="3853554"/>
            <a:ext cx="6261879" cy="303136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09D40AD-AF77-4FE0-8A28-6B67579C90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453" b="6787"/>
          <a:stretch/>
        </p:blipFill>
        <p:spPr>
          <a:xfrm>
            <a:off x="6096000" y="-26924"/>
            <a:ext cx="6073120" cy="3393675"/>
          </a:xfrm>
          <a:prstGeom prst="rect">
            <a:avLst/>
          </a:prstGeom>
        </p:spPr>
      </p:pic>
      <p:sp>
        <p:nvSpPr>
          <p:cNvPr id="2" name="Прямоугольник 13"/>
          <p:cNvSpPr/>
          <p:nvPr/>
        </p:nvSpPr>
        <p:spPr>
          <a:xfrm rot="10800000" flipH="1">
            <a:off x="-2" y="-26924"/>
            <a:ext cx="7193281" cy="6884923"/>
          </a:xfrm>
          <a:custGeom>
            <a:avLst/>
            <a:gdLst>
              <a:gd name="connsiteX0" fmla="*/ 0 w 6478814"/>
              <a:gd name="connsiteY0" fmla="*/ 0 h 6858000"/>
              <a:gd name="connsiteX1" fmla="*/ 6478814 w 6478814"/>
              <a:gd name="connsiteY1" fmla="*/ 0 h 6858000"/>
              <a:gd name="connsiteX2" fmla="*/ 6478814 w 6478814"/>
              <a:gd name="connsiteY2" fmla="*/ 6858000 h 6858000"/>
              <a:gd name="connsiteX3" fmla="*/ 0 w 6478814"/>
              <a:gd name="connsiteY3" fmla="*/ 6858000 h 6858000"/>
              <a:gd name="connsiteX4" fmla="*/ 0 w 6478814"/>
              <a:gd name="connsiteY4" fmla="*/ 0 h 6858000"/>
              <a:gd name="connsiteX0" fmla="*/ 0 w 6478814"/>
              <a:gd name="connsiteY0" fmla="*/ 0 h 6858000"/>
              <a:gd name="connsiteX1" fmla="*/ 3672114 w 6478814"/>
              <a:gd name="connsiteY1" fmla="*/ 0 h 6858000"/>
              <a:gd name="connsiteX2" fmla="*/ 6478814 w 6478814"/>
              <a:gd name="connsiteY2" fmla="*/ 6858000 h 6858000"/>
              <a:gd name="connsiteX3" fmla="*/ 0 w 6478814"/>
              <a:gd name="connsiteY3" fmla="*/ 6858000 h 6858000"/>
              <a:gd name="connsiteX4" fmla="*/ 0 w 6478814"/>
              <a:gd name="connsiteY4" fmla="*/ 0 h 6858000"/>
              <a:gd name="connsiteX0" fmla="*/ 0 w 6478814"/>
              <a:gd name="connsiteY0" fmla="*/ 0 h 6858000"/>
              <a:gd name="connsiteX1" fmla="*/ 4548414 w 6478814"/>
              <a:gd name="connsiteY1" fmla="*/ 0 h 6858000"/>
              <a:gd name="connsiteX2" fmla="*/ 6478814 w 6478814"/>
              <a:gd name="connsiteY2" fmla="*/ 6858000 h 6858000"/>
              <a:gd name="connsiteX3" fmla="*/ 0 w 6478814"/>
              <a:gd name="connsiteY3" fmla="*/ 6858000 h 6858000"/>
              <a:gd name="connsiteX4" fmla="*/ 0 w 6478814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8814" h="6858000">
                <a:moveTo>
                  <a:pt x="0" y="0"/>
                </a:moveTo>
                <a:lnTo>
                  <a:pt x="4548414" y="0"/>
                </a:lnTo>
                <a:lnTo>
                  <a:pt x="6478814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D021ABC-112F-4A46-9ADE-B111C61C825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654" y="282284"/>
            <a:ext cx="748308" cy="935384"/>
          </a:xfrm>
          <a:prstGeom prst="rect">
            <a:avLst/>
          </a:prstGeom>
        </p:spPr>
      </p:pic>
      <p:sp>
        <p:nvSpPr>
          <p:cNvPr id="4" name="Прямоугольный треугольник 3"/>
          <p:cNvSpPr/>
          <p:nvPr/>
        </p:nvSpPr>
        <p:spPr>
          <a:xfrm rot="10800000" flipV="1">
            <a:off x="10277249" y="1"/>
            <a:ext cx="1914751" cy="6858000"/>
          </a:xfrm>
          <a:prstGeom prst="rtTriangle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7200739" flipH="1" flipV="1">
            <a:off x="2501438" y="3338796"/>
            <a:ext cx="7303868" cy="153487"/>
          </a:xfrm>
          <a:prstGeom prst="rect">
            <a:avLst/>
          </a:prstGeom>
          <a:effectLst>
            <a:outerShdw blurRad="203200" dist="38100" dir="10800000" sx="104000" sy="104000" algn="r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7142250" flipH="1" flipV="1">
            <a:off x="7686749" y="3363687"/>
            <a:ext cx="7158126" cy="150424"/>
          </a:xfrm>
          <a:prstGeom prst="rect">
            <a:avLst/>
          </a:prstGeom>
          <a:effectLst>
            <a:outerShdw blurRad="292100" dist="38100" sx="107000" sy="107000" algn="l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FBA2586-BB4C-2C26-F617-40CDFA130197}"/>
              </a:ext>
            </a:extLst>
          </p:cNvPr>
          <p:cNvSpPr txBox="1"/>
          <p:nvPr/>
        </p:nvSpPr>
        <p:spPr>
          <a:xfrm>
            <a:off x="6153372" y="3299556"/>
            <a:ext cx="529351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FFC000"/>
                </a:solidFill>
                <a:latin typeface="Montserrat Black" panose="020B0604020202020204" charset="-52"/>
                <a:ea typeface="Roboto Light" panose="02000000000000000000" pitchFamily="2" charset="0"/>
                <a:cs typeface="Times New Roman" panose="02020603050405020304" pitchFamily="18" charset="0"/>
              </a:rPr>
              <a:t>мкр. Дагомыс</a:t>
            </a:r>
          </a:p>
        </p:txBody>
      </p:sp>
      <p:sp>
        <p:nvSpPr>
          <p:cNvPr id="15" name="Google Shape;22;p4">
            <a:extLst>
              <a:ext uri="{FF2B5EF4-FFF2-40B4-BE49-F238E27FC236}">
                <a16:creationId xmlns:a16="http://schemas.microsoft.com/office/drawing/2014/main" id="{2A9E71E6-7BF2-43CE-9FC6-B6C1D17D81DB}"/>
              </a:ext>
            </a:extLst>
          </p:cNvPr>
          <p:cNvSpPr txBox="1">
            <a:spLocks/>
          </p:cNvSpPr>
          <p:nvPr/>
        </p:nvSpPr>
        <p:spPr>
          <a:xfrm>
            <a:off x="1347619" y="266838"/>
            <a:ext cx="5136278" cy="935384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800" b="1" kern="1200" cap="all" baseline="0">
                <a:solidFill>
                  <a:schemeClr val="bg1"/>
                </a:solidFill>
                <a:latin typeface="Montserrat Black" panose="00000A00000000000000" pitchFamily="2" charset="-52"/>
                <a:ea typeface="+mj-ea"/>
                <a:cs typeface="+mj-cs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pPr algn="ctr"/>
            <a:r>
              <a:rPr lang="ru-RU" sz="2400" dirty="0"/>
              <a:t>Реконструкция ярмарки </a:t>
            </a:r>
            <a:br>
              <a:rPr lang="ru-RU" sz="2400" dirty="0"/>
            </a:br>
            <a:r>
              <a:rPr lang="ru-RU" sz="2400" dirty="0"/>
              <a:t>в мкр. </a:t>
            </a:r>
            <a:r>
              <a:rPr lang="ru-RU" sz="2400" dirty="0" err="1"/>
              <a:t>дагомыс</a:t>
            </a:r>
            <a:r>
              <a:rPr lang="ru-RU" sz="2400" dirty="0"/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4369D7-6BA8-427B-8C08-91CD72635DA4}"/>
              </a:ext>
            </a:extLst>
          </p:cNvPr>
          <p:cNvSpPr txBox="1"/>
          <p:nvPr/>
        </p:nvSpPr>
        <p:spPr>
          <a:xfrm>
            <a:off x="999154" y="2343078"/>
            <a:ext cx="375240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Montserrat Black" panose="020B0604020202020204" charset="-52"/>
                <a:ea typeface="Roboto Light" panose="02000000000000000000" pitchFamily="2" charset="0"/>
                <a:cs typeface="Times New Roman" panose="02020603050405020304" pitchFamily="18" charset="0"/>
              </a:rPr>
              <a:t>Открытие ярмарки запланировано на </a:t>
            </a:r>
            <a:r>
              <a:rPr lang="ru-RU" sz="3200" b="1" dirty="0">
                <a:solidFill>
                  <a:srgbClr val="FFC000"/>
                </a:solidFill>
                <a:latin typeface="Montserrat Black" panose="020B0604020202020204" charset="-52"/>
                <a:ea typeface="Roboto Light" panose="02000000000000000000" pitchFamily="2" charset="0"/>
                <a:cs typeface="Times New Roman" panose="02020603050405020304" pitchFamily="18" charset="0"/>
              </a:rPr>
              <a:t>31.07.2023</a:t>
            </a:r>
          </a:p>
        </p:txBody>
      </p:sp>
    </p:spTree>
    <p:extLst>
      <p:ext uri="{BB962C8B-B14F-4D97-AF65-F5344CB8AC3E}">
        <p14:creationId xmlns:p14="http://schemas.microsoft.com/office/powerpoint/2010/main" val="37311218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89027B2-5707-47E8-AD79-3B2251094C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2302" y="3267807"/>
            <a:ext cx="6790214" cy="361711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3EF3A2E-E1AB-4992-A07F-F9C6BBA4C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8250" y="0"/>
            <a:ext cx="5791200" cy="3295650"/>
          </a:xfrm>
          <a:prstGeom prst="rect">
            <a:avLst/>
          </a:prstGeom>
        </p:spPr>
      </p:pic>
      <p:sp>
        <p:nvSpPr>
          <p:cNvPr id="2" name="Прямоугольник 13"/>
          <p:cNvSpPr/>
          <p:nvPr/>
        </p:nvSpPr>
        <p:spPr>
          <a:xfrm rot="10800000" flipH="1">
            <a:off x="-2" y="-26924"/>
            <a:ext cx="7193281" cy="6884923"/>
          </a:xfrm>
          <a:custGeom>
            <a:avLst/>
            <a:gdLst>
              <a:gd name="connsiteX0" fmla="*/ 0 w 6478814"/>
              <a:gd name="connsiteY0" fmla="*/ 0 h 6858000"/>
              <a:gd name="connsiteX1" fmla="*/ 6478814 w 6478814"/>
              <a:gd name="connsiteY1" fmla="*/ 0 h 6858000"/>
              <a:gd name="connsiteX2" fmla="*/ 6478814 w 6478814"/>
              <a:gd name="connsiteY2" fmla="*/ 6858000 h 6858000"/>
              <a:gd name="connsiteX3" fmla="*/ 0 w 6478814"/>
              <a:gd name="connsiteY3" fmla="*/ 6858000 h 6858000"/>
              <a:gd name="connsiteX4" fmla="*/ 0 w 6478814"/>
              <a:gd name="connsiteY4" fmla="*/ 0 h 6858000"/>
              <a:gd name="connsiteX0" fmla="*/ 0 w 6478814"/>
              <a:gd name="connsiteY0" fmla="*/ 0 h 6858000"/>
              <a:gd name="connsiteX1" fmla="*/ 3672114 w 6478814"/>
              <a:gd name="connsiteY1" fmla="*/ 0 h 6858000"/>
              <a:gd name="connsiteX2" fmla="*/ 6478814 w 6478814"/>
              <a:gd name="connsiteY2" fmla="*/ 6858000 h 6858000"/>
              <a:gd name="connsiteX3" fmla="*/ 0 w 6478814"/>
              <a:gd name="connsiteY3" fmla="*/ 6858000 h 6858000"/>
              <a:gd name="connsiteX4" fmla="*/ 0 w 6478814"/>
              <a:gd name="connsiteY4" fmla="*/ 0 h 6858000"/>
              <a:gd name="connsiteX0" fmla="*/ 0 w 6478814"/>
              <a:gd name="connsiteY0" fmla="*/ 0 h 6858000"/>
              <a:gd name="connsiteX1" fmla="*/ 4548414 w 6478814"/>
              <a:gd name="connsiteY1" fmla="*/ 0 h 6858000"/>
              <a:gd name="connsiteX2" fmla="*/ 6478814 w 6478814"/>
              <a:gd name="connsiteY2" fmla="*/ 6858000 h 6858000"/>
              <a:gd name="connsiteX3" fmla="*/ 0 w 6478814"/>
              <a:gd name="connsiteY3" fmla="*/ 6858000 h 6858000"/>
              <a:gd name="connsiteX4" fmla="*/ 0 w 6478814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8814" h="6858000">
                <a:moveTo>
                  <a:pt x="0" y="0"/>
                </a:moveTo>
                <a:lnTo>
                  <a:pt x="4548414" y="0"/>
                </a:lnTo>
                <a:lnTo>
                  <a:pt x="6478814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D021ABC-112F-4A46-9ADE-B111C61C825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8330" y="282284"/>
            <a:ext cx="748308" cy="935384"/>
          </a:xfrm>
          <a:prstGeom prst="rect">
            <a:avLst/>
          </a:prstGeom>
        </p:spPr>
      </p:pic>
      <p:sp>
        <p:nvSpPr>
          <p:cNvPr id="4" name="Прямоугольный треугольник 3"/>
          <p:cNvSpPr/>
          <p:nvPr/>
        </p:nvSpPr>
        <p:spPr>
          <a:xfrm rot="10800000" flipV="1">
            <a:off x="10277249" y="1"/>
            <a:ext cx="1914751" cy="6858000"/>
          </a:xfrm>
          <a:prstGeom prst="rtTriangle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7200739" flipH="1" flipV="1">
            <a:off x="2501438" y="3338796"/>
            <a:ext cx="7303868" cy="153487"/>
          </a:xfrm>
          <a:prstGeom prst="rect">
            <a:avLst/>
          </a:prstGeom>
          <a:effectLst>
            <a:outerShdw blurRad="203200" dist="38100" dir="10800000" sx="104000" sy="104000" algn="r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7142250" flipH="1" flipV="1">
            <a:off x="7686749" y="3363687"/>
            <a:ext cx="7158126" cy="150424"/>
          </a:xfrm>
          <a:prstGeom prst="rect">
            <a:avLst/>
          </a:prstGeom>
          <a:effectLst>
            <a:outerShdw blurRad="292100" dist="38100" sx="107000" sy="107000" algn="l" rotWithShape="0">
              <a:prstClr val="black">
                <a:alpha val="40000"/>
              </a:prstClr>
            </a:outerShdw>
          </a:effectLst>
        </p:spPr>
      </p:pic>
      <p:sp>
        <p:nvSpPr>
          <p:cNvPr id="15" name="Google Shape;22;p4">
            <a:extLst>
              <a:ext uri="{FF2B5EF4-FFF2-40B4-BE49-F238E27FC236}">
                <a16:creationId xmlns:a16="http://schemas.microsoft.com/office/drawing/2014/main" id="{2A9E71E6-7BF2-43CE-9FC6-B6C1D17D81DB}"/>
              </a:ext>
            </a:extLst>
          </p:cNvPr>
          <p:cNvSpPr txBox="1">
            <a:spLocks/>
          </p:cNvSpPr>
          <p:nvPr/>
        </p:nvSpPr>
        <p:spPr>
          <a:xfrm>
            <a:off x="654345" y="1217668"/>
            <a:ext cx="5136278" cy="935384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800" b="1" kern="1200" cap="all" baseline="0">
                <a:solidFill>
                  <a:schemeClr val="bg1"/>
                </a:solidFill>
                <a:latin typeface="Montserrat Black" panose="00000A00000000000000" pitchFamily="2" charset="-52"/>
                <a:ea typeface="+mj-ea"/>
                <a:cs typeface="+mj-cs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pPr algn="ctr"/>
            <a:r>
              <a:rPr lang="ru-RU" sz="1800" dirty="0"/>
              <a:t>Модернизация муниципальных ярмарок включает в себя:</a:t>
            </a:r>
            <a:endParaRPr lang="ru-RU" sz="2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4369D7-6BA8-427B-8C08-91CD72635DA4}"/>
              </a:ext>
            </a:extLst>
          </p:cNvPr>
          <p:cNvSpPr txBox="1"/>
          <p:nvPr/>
        </p:nvSpPr>
        <p:spPr>
          <a:xfrm>
            <a:off x="137624" y="2343078"/>
            <a:ext cx="565299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ru-RU" sz="2000" dirty="0">
                <a:solidFill>
                  <a:schemeClr val="bg1"/>
                </a:solidFill>
                <a:latin typeface="Montserrat Black" panose="020B0604020202020204" charset="-52"/>
                <a:ea typeface="Roboto Light" panose="02000000000000000000" pitchFamily="2" charset="0"/>
                <a:cs typeface="Times New Roman" panose="02020603050405020304" pitchFamily="18" charset="0"/>
              </a:rPr>
              <a:t>замену дорожного покрытия</a:t>
            </a:r>
          </a:p>
          <a:p>
            <a:endParaRPr lang="ru-RU" sz="2000" dirty="0">
              <a:solidFill>
                <a:schemeClr val="bg1"/>
              </a:solidFill>
              <a:latin typeface="Montserrat Black" panose="020B0604020202020204" charset="-52"/>
              <a:ea typeface="Roboto Light" panose="02000000000000000000" pitchFamily="2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ru-RU" sz="2000" dirty="0">
                <a:solidFill>
                  <a:schemeClr val="bg1"/>
                </a:solidFill>
                <a:latin typeface="Montserrat Black" panose="020B0604020202020204" charset="-52"/>
                <a:ea typeface="Roboto Light" panose="02000000000000000000" pitchFamily="2" charset="0"/>
                <a:cs typeface="Times New Roman" panose="02020603050405020304" pitchFamily="18" charset="0"/>
              </a:rPr>
              <a:t>обустройство ярмарок модульными арочными шатрами</a:t>
            </a:r>
          </a:p>
          <a:p>
            <a:endParaRPr lang="ru-RU" sz="2000" dirty="0">
              <a:solidFill>
                <a:schemeClr val="bg1"/>
              </a:solidFill>
              <a:latin typeface="Montserrat Black" panose="020B0604020202020204" charset="-52"/>
              <a:ea typeface="Roboto Light" panose="02000000000000000000" pitchFamily="2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ru-RU" sz="2000" dirty="0">
                <a:solidFill>
                  <a:schemeClr val="bg1"/>
                </a:solidFill>
                <a:latin typeface="Montserrat Black" panose="020B0604020202020204" charset="-52"/>
                <a:ea typeface="Roboto Light" panose="02000000000000000000" pitchFamily="2" charset="0"/>
                <a:cs typeface="Times New Roman" panose="02020603050405020304" pitchFamily="18" charset="0"/>
              </a:rPr>
              <a:t>обустройство зонами отдыха (скамейка, рукомойник, урна)</a:t>
            </a:r>
          </a:p>
          <a:p>
            <a:endParaRPr lang="ru-RU" sz="2000" dirty="0">
              <a:solidFill>
                <a:schemeClr val="bg1"/>
              </a:solidFill>
              <a:latin typeface="Montserrat Black" panose="020B0604020202020204" charset="-52"/>
              <a:ea typeface="Roboto Light" panose="02000000000000000000" pitchFamily="2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ru-RU" sz="2000" dirty="0">
                <a:solidFill>
                  <a:schemeClr val="bg1"/>
                </a:solidFill>
                <a:latin typeface="Montserrat Black" panose="020B0604020202020204" charset="-52"/>
                <a:ea typeface="Roboto Light" panose="02000000000000000000" pitchFamily="2" charset="0"/>
                <a:cs typeface="Times New Roman" panose="02020603050405020304" pitchFamily="18" charset="0"/>
              </a:rPr>
              <a:t>обустройство контейнерными площадками под ТБО</a:t>
            </a:r>
          </a:p>
          <a:p>
            <a:endParaRPr lang="ru-RU" sz="2000" dirty="0">
              <a:solidFill>
                <a:schemeClr val="bg1"/>
              </a:solidFill>
              <a:latin typeface="Montserrat Black" panose="020B0604020202020204" charset="-52"/>
              <a:ea typeface="Roboto Light" panose="02000000000000000000" pitchFamily="2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ru-RU" sz="2000" dirty="0">
                <a:solidFill>
                  <a:schemeClr val="bg1"/>
                </a:solidFill>
                <a:latin typeface="Montserrat Black" panose="020B0604020202020204" charset="-52"/>
                <a:ea typeface="Roboto Light" panose="02000000000000000000" pitchFamily="2" charset="0"/>
                <a:cs typeface="Times New Roman" panose="02020603050405020304" pitchFamily="18" charset="0"/>
              </a:rPr>
              <a:t>установку туалетных модулей</a:t>
            </a:r>
          </a:p>
        </p:txBody>
      </p:sp>
    </p:spTree>
    <p:extLst>
      <p:ext uri="{BB962C8B-B14F-4D97-AF65-F5344CB8AC3E}">
        <p14:creationId xmlns:p14="http://schemas.microsoft.com/office/powerpoint/2010/main" val="41366941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CC8D1E1-565A-4FF8-A7EE-0F1785EC9F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962" y="-13462"/>
            <a:ext cx="11155792" cy="6858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CE7EA19-4076-4F3E-92BB-ED6E7A3DC1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101" t="17756" r="27071" b="12381"/>
          <a:stretch/>
        </p:blipFill>
        <p:spPr>
          <a:xfrm>
            <a:off x="6103237" y="1249565"/>
            <a:ext cx="4855888" cy="4791246"/>
          </a:xfrm>
          <a:prstGeom prst="rect">
            <a:avLst/>
          </a:prstGeom>
        </p:spPr>
      </p:pic>
      <p:sp>
        <p:nvSpPr>
          <p:cNvPr id="2" name="Прямоугольник 13"/>
          <p:cNvSpPr/>
          <p:nvPr/>
        </p:nvSpPr>
        <p:spPr>
          <a:xfrm rot="10800000" flipH="1">
            <a:off x="-2" y="-26924"/>
            <a:ext cx="7193281" cy="6884923"/>
          </a:xfrm>
          <a:custGeom>
            <a:avLst/>
            <a:gdLst>
              <a:gd name="connsiteX0" fmla="*/ 0 w 6478814"/>
              <a:gd name="connsiteY0" fmla="*/ 0 h 6858000"/>
              <a:gd name="connsiteX1" fmla="*/ 6478814 w 6478814"/>
              <a:gd name="connsiteY1" fmla="*/ 0 h 6858000"/>
              <a:gd name="connsiteX2" fmla="*/ 6478814 w 6478814"/>
              <a:gd name="connsiteY2" fmla="*/ 6858000 h 6858000"/>
              <a:gd name="connsiteX3" fmla="*/ 0 w 6478814"/>
              <a:gd name="connsiteY3" fmla="*/ 6858000 h 6858000"/>
              <a:gd name="connsiteX4" fmla="*/ 0 w 6478814"/>
              <a:gd name="connsiteY4" fmla="*/ 0 h 6858000"/>
              <a:gd name="connsiteX0" fmla="*/ 0 w 6478814"/>
              <a:gd name="connsiteY0" fmla="*/ 0 h 6858000"/>
              <a:gd name="connsiteX1" fmla="*/ 3672114 w 6478814"/>
              <a:gd name="connsiteY1" fmla="*/ 0 h 6858000"/>
              <a:gd name="connsiteX2" fmla="*/ 6478814 w 6478814"/>
              <a:gd name="connsiteY2" fmla="*/ 6858000 h 6858000"/>
              <a:gd name="connsiteX3" fmla="*/ 0 w 6478814"/>
              <a:gd name="connsiteY3" fmla="*/ 6858000 h 6858000"/>
              <a:gd name="connsiteX4" fmla="*/ 0 w 6478814"/>
              <a:gd name="connsiteY4" fmla="*/ 0 h 6858000"/>
              <a:gd name="connsiteX0" fmla="*/ 0 w 6478814"/>
              <a:gd name="connsiteY0" fmla="*/ 0 h 6858000"/>
              <a:gd name="connsiteX1" fmla="*/ 4548414 w 6478814"/>
              <a:gd name="connsiteY1" fmla="*/ 0 h 6858000"/>
              <a:gd name="connsiteX2" fmla="*/ 6478814 w 6478814"/>
              <a:gd name="connsiteY2" fmla="*/ 6858000 h 6858000"/>
              <a:gd name="connsiteX3" fmla="*/ 0 w 6478814"/>
              <a:gd name="connsiteY3" fmla="*/ 6858000 h 6858000"/>
              <a:gd name="connsiteX4" fmla="*/ 0 w 6478814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8814" h="6858000">
                <a:moveTo>
                  <a:pt x="0" y="0"/>
                </a:moveTo>
                <a:lnTo>
                  <a:pt x="4548414" y="0"/>
                </a:lnTo>
                <a:lnTo>
                  <a:pt x="6478814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D021ABC-112F-4A46-9ADE-B111C61C825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654" y="282284"/>
            <a:ext cx="748308" cy="935384"/>
          </a:xfrm>
          <a:prstGeom prst="rect">
            <a:avLst/>
          </a:prstGeom>
        </p:spPr>
      </p:pic>
      <p:sp>
        <p:nvSpPr>
          <p:cNvPr id="4" name="Прямоугольный треугольник 3"/>
          <p:cNvSpPr/>
          <p:nvPr/>
        </p:nvSpPr>
        <p:spPr>
          <a:xfrm rot="10800000" flipV="1">
            <a:off x="10277249" y="1"/>
            <a:ext cx="1914751" cy="6858000"/>
          </a:xfrm>
          <a:prstGeom prst="rtTriangle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7200739" flipH="1" flipV="1">
            <a:off x="2501438" y="3338796"/>
            <a:ext cx="7303868" cy="153487"/>
          </a:xfrm>
          <a:prstGeom prst="rect">
            <a:avLst/>
          </a:prstGeom>
          <a:effectLst>
            <a:outerShdw blurRad="203200" dist="38100" dir="10800000" sx="104000" sy="104000" algn="r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7142250" flipH="1" flipV="1">
            <a:off x="7686749" y="3363687"/>
            <a:ext cx="7158126" cy="150424"/>
          </a:xfrm>
          <a:prstGeom prst="rect">
            <a:avLst/>
          </a:prstGeom>
          <a:effectLst>
            <a:outerShdw blurRad="292100" dist="38100" sx="107000" sy="107000" algn="l" rotWithShape="0">
              <a:prstClr val="black">
                <a:alpha val="40000"/>
              </a:prstClr>
            </a:outerShdw>
          </a:effectLst>
        </p:spPr>
      </p:pic>
      <p:sp>
        <p:nvSpPr>
          <p:cNvPr id="15" name="Google Shape;22;p4">
            <a:extLst>
              <a:ext uri="{FF2B5EF4-FFF2-40B4-BE49-F238E27FC236}">
                <a16:creationId xmlns:a16="http://schemas.microsoft.com/office/drawing/2014/main" id="{2A9E71E6-7BF2-43CE-9FC6-B6C1D17D81DB}"/>
              </a:ext>
            </a:extLst>
          </p:cNvPr>
          <p:cNvSpPr txBox="1">
            <a:spLocks/>
          </p:cNvSpPr>
          <p:nvPr/>
        </p:nvSpPr>
        <p:spPr>
          <a:xfrm>
            <a:off x="1347619" y="282284"/>
            <a:ext cx="5136278" cy="53435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800" b="1" kern="1200" cap="all" baseline="0">
                <a:solidFill>
                  <a:schemeClr val="bg1"/>
                </a:solidFill>
                <a:latin typeface="Montserrat Black" panose="00000A00000000000000" pitchFamily="2" charset="-52"/>
                <a:ea typeface="+mj-ea"/>
                <a:cs typeface="+mj-cs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pPr algn="ctr"/>
            <a:r>
              <a:rPr lang="ru-RU" sz="2000" dirty="0"/>
              <a:t>Финансирование муниципального проекта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4369D7-6BA8-427B-8C08-91CD72635DA4}"/>
              </a:ext>
            </a:extLst>
          </p:cNvPr>
          <p:cNvSpPr txBox="1"/>
          <p:nvPr/>
        </p:nvSpPr>
        <p:spPr>
          <a:xfrm>
            <a:off x="1047962" y="3645188"/>
            <a:ext cx="37524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FFC000"/>
                </a:solidFill>
                <a:latin typeface="Montserrat Black" panose="020B0604020202020204" charset="-52"/>
                <a:ea typeface="Roboto Light" panose="02000000000000000000" pitchFamily="2" charset="0"/>
                <a:cs typeface="Times New Roman" panose="02020603050405020304" pitchFamily="18" charset="0"/>
              </a:rPr>
              <a:t>73 млн. руб.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2370F9-7FAC-4B0A-BFBC-79668DA28CBE}"/>
              </a:ext>
            </a:extLst>
          </p:cNvPr>
          <p:cNvSpPr txBox="1"/>
          <p:nvPr/>
        </p:nvSpPr>
        <p:spPr>
          <a:xfrm>
            <a:off x="58190" y="2567970"/>
            <a:ext cx="59633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FFFFFF"/>
                </a:solidFill>
                <a:latin typeface="Montserrat Black" panose="020B0604020202020204" charset="-52"/>
                <a:ea typeface="Roboto Light" panose="02000000000000000000" pitchFamily="2" charset="0"/>
                <a:cs typeface="Times New Roman" panose="02020603050405020304" pitchFamily="18" charset="0"/>
              </a:rPr>
              <a:t>Привлечение внебюджетных средств:</a:t>
            </a:r>
          </a:p>
        </p:txBody>
      </p:sp>
    </p:spTree>
    <p:extLst>
      <p:ext uri="{BB962C8B-B14F-4D97-AF65-F5344CB8AC3E}">
        <p14:creationId xmlns:p14="http://schemas.microsoft.com/office/powerpoint/2010/main" val="360420368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