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5" r:id="rId4"/>
    <p:sldMasterId id="2147483672" r:id="rId5"/>
    <p:sldMasterId id="2147483674" r:id="rId6"/>
    <p:sldMasterId id="2147483676" r:id="rId7"/>
    <p:sldMasterId id="2147483692" r:id="rId8"/>
    <p:sldMasterId id="2147483708" r:id="rId9"/>
  </p:sldMasterIdLst>
  <p:notesMasterIdLst>
    <p:notesMasterId r:id="rId22"/>
  </p:notesMasterIdLst>
  <p:handoutMasterIdLst>
    <p:handoutMasterId r:id="rId23"/>
  </p:handoutMasterIdLst>
  <p:sldIdLst>
    <p:sldId id="423" r:id="rId10"/>
    <p:sldId id="478" r:id="rId11"/>
    <p:sldId id="479" r:id="rId12"/>
    <p:sldId id="473" r:id="rId13"/>
    <p:sldId id="488" r:id="rId14"/>
    <p:sldId id="489" r:id="rId15"/>
    <p:sldId id="490" r:id="rId16"/>
    <p:sldId id="472" r:id="rId17"/>
    <p:sldId id="491" r:id="rId18"/>
    <p:sldId id="492" r:id="rId19"/>
    <p:sldId id="440" r:id="rId20"/>
    <p:sldId id="485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846"/>
    <a:srgbClr val="FCDFD7"/>
    <a:srgbClr val="D9D8EB"/>
    <a:srgbClr val="BFBFBF"/>
    <a:srgbClr val="7DBBFC"/>
    <a:srgbClr val="363194"/>
    <a:srgbClr val="282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5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7ED688E-AA41-850B-CD67-C377C773F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7D705-A8F1-FF84-29CA-EDF0BE9CE2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E651436F-D396-40B0-A56D-8DC58F4EF6B0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802FBF-BDF6-3A18-05A3-D8F1B58457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9AC427-C2DD-C86F-027E-8C3AD5BAA7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861BAA6A-8EFE-4C0A-B6A3-6FCE220DC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12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280AE9EF-1B71-41CA-8AEC-8F3DAE1A740A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0DABF0E1-7962-402B-8488-C2708AAB1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3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>
            <a:extLst>
              <a:ext uri="{FF2B5EF4-FFF2-40B4-BE49-F238E27FC236}">
                <a16:creationId xmlns:a16="http://schemas.microsoft.com/office/drawing/2014/main" id="{A0F82543-C29B-0D5E-DDFB-152EE9B01379}"/>
              </a:ext>
            </a:extLst>
          </p:cNvPr>
          <p:cNvSpPr txBox="1">
            <a:spLocks/>
          </p:cNvSpPr>
          <p:nvPr userDrawn="1"/>
        </p:nvSpPr>
        <p:spPr>
          <a:xfrm>
            <a:off x="923517" y="5834925"/>
            <a:ext cx="9747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363194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9DFFB-C6F8-2A44-C30E-91A7BD289F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438" y="3267945"/>
            <a:ext cx="6611568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4E159DB-C40A-1886-8268-3F63F133A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725" y="2829798"/>
            <a:ext cx="6611568" cy="56659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id="{83F37492-9A68-EA6B-3787-2DF4EEF4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961" y="5802435"/>
            <a:ext cx="1006140" cy="365125"/>
          </a:xfrm>
          <a:prstGeom prst="rect">
            <a:avLst/>
          </a:prstGeom>
        </p:spPr>
        <p:txBody>
          <a:bodyPr/>
          <a:lstStyle/>
          <a:p>
            <a:fld id="{66066E51-5F4A-43E2-A6C2-84789929AB13}" type="datetimeFigureOut">
              <a:rPr lang="ru-RU" smtClean="0"/>
              <a:pPr/>
              <a:t>18.07.2024</a:t>
            </a:fld>
            <a:endParaRPr lang="ru-RU" dirty="0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id="{F09EB815-7309-2FB6-E4DD-20C2ACD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540" y="580243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7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orient="horz" pos="20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3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187BD-F6C4-2D3F-670F-C926D99A6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8EB8CCB7-5ECE-3931-B7A4-4C9E6611B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047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5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2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61FED-99D9-D9F1-5454-B4F4021EC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EF4D1A04-2830-E3E9-3EDE-73397F6BD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5679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7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B02ACF7-CA5E-D254-6472-2B0036E8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4DD9EAF-3283-077F-83E4-6879315A56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672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E9E71-E85F-F2CD-403C-DA89F0C24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34C7BC9C-3584-5EE4-62DD-B2928C3B0A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512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1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A60C2-7DA8-25C7-6D2C-1526D3D5B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4AB7BD09-9759-BE33-C1BD-C93A3734D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614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3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3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89CEE9-BCAA-085E-E731-B61C28BF6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307BA70B-D78C-BFCC-F3D1-DA54BEDA3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9365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2" y="1309026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2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29" y="1309026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24B1-DCDE-F91A-0FD7-A15A2E7CD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5C6E4452-5012-D830-B4E4-8BF2C661D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2513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098" y="2148277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59" y="2373142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098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2890C-8318-24FC-B4AB-CFFE55846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D30D06D8-9D38-370D-A2B4-BC6732CB0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2636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5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4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77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78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B06E-141B-C29E-A2AF-118EF52D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82807C79-F0C4-4FF1-0FE9-3C32AB65F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5629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A2613-8ABD-8B97-0B27-E7027A24D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028C01B6-69BE-59AA-EBD3-02DC0F79A1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914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7A2D3-D6E5-C73A-7DBE-5EE64342D78B}"/>
              </a:ext>
            </a:extLst>
          </p:cNvPr>
          <p:cNvSpPr txBox="1">
            <a:spLocks/>
          </p:cNvSpPr>
          <p:nvPr userDrawn="1"/>
        </p:nvSpPr>
        <p:spPr>
          <a:xfrm>
            <a:off x="2890077" y="705115"/>
            <a:ext cx="3205923" cy="596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7DBBFC"/>
                </a:solidFill>
              </a:rPr>
              <a:t>СОДЕРЖАНИЕ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DD14833C-E99F-871B-FE32-BDFF130C184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42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9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>
            <a:extLst>
              <a:ext uri="{FF2B5EF4-FFF2-40B4-BE49-F238E27FC236}">
                <a16:creationId xmlns:a16="http://schemas.microsoft.com/office/drawing/2014/main" id="{A0F82543-C29B-0D5E-DDFB-152EE9B01379}"/>
              </a:ext>
            </a:extLst>
          </p:cNvPr>
          <p:cNvSpPr txBox="1">
            <a:spLocks/>
          </p:cNvSpPr>
          <p:nvPr userDrawn="1"/>
        </p:nvSpPr>
        <p:spPr>
          <a:xfrm>
            <a:off x="923517" y="5834925"/>
            <a:ext cx="9747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363194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9DFFB-C6F8-2A44-C30E-91A7BD289F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438" y="3267945"/>
            <a:ext cx="6611568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4E159DB-C40A-1886-8268-3F63F133A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725" y="2829798"/>
            <a:ext cx="6611568" cy="56659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id="{83F37492-9A68-EA6B-3787-2DF4EEF4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961" y="5802435"/>
            <a:ext cx="1006140" cy="365125"/>
          </a:xfrm>
          <a:prstGeom prst="rect">
            <a:avLst/>
          </a:prstGeom>
        </p:spPr>
        <p:txBody>
          <a:bodyPr/>
          <a:lstStyle/>
          <a:p>
            <a:fld id="{66066E51-5F4A-43E2-A6C2-84789929AB13}" type="datetimeFigureOut">
              <a:rPr lang="ru-RU" smtClean="0"/>
              <a:pPr/>
              <a:t>18.07.2024</a:t>
            </a:fld>
            <a:endParaRPr lang="ru-RU" dirty="0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id="{F09EB815-7309-2FB6-E4DD-20C2ACD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540" y="580243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273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42">
          <p15:clr>
            <a:srgbClr val="FBAE40"/>
          </p15:clr>
        </p15:guide>
        <p15:guide id="4" orient="horz" pos="200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9723" y="1253330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19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5" y="1546320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FE301-E340-05BA-37B8-E7252FD1E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E318094F-9D7B-1EA9-62E6-32B736D8F7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15292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967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09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08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0E20E-8577-1BA7-460D-23E61D542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F19E8295-E39C-2F52-28B7-22AAC04B7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45928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973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3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2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435D-E172-79EA-4E1E-7F1A0BDD3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id="{0A66874F-EE49-3970-D637-AD64FB1E26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43110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544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0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3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0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3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C90278F-974F-65AC-7B09-6631AE07F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45F394F-1D72-4946-250F-9E069DE24B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77481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0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064CD7-FFB8-72A0-5D52-9517CA630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3B911163-FDBE-E039-C615-82D2F7F117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21377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3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187BD-F6C4-2D3F-670F-C926D99A6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8EB8CCB7-5ECE-3931-B7A4-4C9E6611B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29931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5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2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61FED-99D9-D9F1-5454-B4F4021EC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EF4D1A04-2830-E3E9-3EDE-73397F6BD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53938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7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B02ACF7-CA5E-D254-6472-2B0036E8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4DD9EAF-3283-077F-83E4-6879315A56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5586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1 цифр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3409CF-BB0C-E756-DC29-B113AEAB8277}"/>
              </a:ext>
            </a:extLst>
          </p:cNvPr>
          <p:cNvSpPr/>
          <p:nvPr userDrawn="1"/>
        </p:nvSpPr>
        <p:spPr>
          <a:xfrm>
            <a:off x="0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492CD8-B2D2-4AF6-2D2A-CDA40DC35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143863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209481BF-91DE-79FE-FDB1-F23ADE85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60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id="{E5C9A6C4-81F8-744C-0326-E51AC4E9C47D}"/>
              </a:ext>
            </a:extLst>
          </p:cNvPr>
          <p:cNvSpPr/>
          <p:nvPr userDrawn="1"/>
        </p:nvSpPr>
        <p:spPr>
          <a:xfrm flipH="1">
            <a:off x="-10588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998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E9E71-E85F-F2CD-403C-DA89F0C24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34C7BC9C-3584-5EE4-62DD-B2928C3B0A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95029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1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A60C2-7DA8-25C7-6D2C-1526D3D5B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4AB7BD09-9759-BE33-C1BD-C93A3734D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43618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3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3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89CEE9-BCAA-085E-E731-B61C28BF6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307BA70B-D78C-BFCC-F3D1-DA54BEDA3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133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2" y="1309026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2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29" y="1309026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24B1-DCDE-F91A-0FD7-A15A2E7CD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5C6E4452-5012-D830-B4E4-8BF2C661D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55981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098" y="2148277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59" y="2373142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098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2890C-8318-24FC-B4AB-CFFE55846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D30D06D8-9D38-370D-A2B4-BC6732CB0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7415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5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4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77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78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B06E-141B-C29E-A2AF-118EF52D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82807C79-F0C4-4FF1-0FE9-3C32AB65F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1836656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A2613-8ABD-8B97-0B27-E7027A24D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028C01B6-69BE-59AA-EBD3-02DC0F79A1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22310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9723" y="1253330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19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5" y="1546320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FE301-E340-05BA-37B8-E7252FD1E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E318094F-9D7B-1EA9-62E6-32B736D8F7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18770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967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09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08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0E20E-8577-1BA7-460D-23E61D542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F19E8295-E39C-2F52-28B7-22AAC04B7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8423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973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3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2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435D-E172-79EA-4E1E-7F1A0BDD3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id="{0A66874F-EE49-3970-D637-AD64FB1E26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9386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2 цифры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BBBFCC8-FA3E-584C-D68D-4B3C3092DBD9}"/>
              </a:ext>
            </a:extLst>
          </p:cNvPr>
          <p:cNvSpPr/>
          <p:nvPr userDrawn="1"/>
        </p:nvSpPr>
        <p:spPr>
          <a:xfrm>
            <a:off x="0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890D42-0994-2C55-C003-1115272C893B}"/>
              </a:ext>
            </a:extLst>
          </p:cNvPr>
          <p:cNvSpPr/>
          <p:nvPr userDrawn="1"/>
        </p:nvSpPr>
        <p:spPr>
          <a:xfrm flipH="1">
            <a:off x="-10588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C3B47C9-9A5E-501B-FE77-3F72F5A6E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358836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13848968-2D85-42FA-45F0-949C4DE62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34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351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544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0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3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0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3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C90278F-974F-65AC-7B09-6631AE07F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45F394F-1D72-4946-250F-9E069DE24B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23397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0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064CD7-FFB8-72A0-5D52-9517CA630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3B911163-FDBE-E039-C615-82D2F7F117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55668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3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187BD-F6C4-2D3F-670F-C926D99A6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8EB8CCB7-5ECE-3931-B7A4-4C9E6611B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52319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5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2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61FED-99D9-D9F1-5454-B4F4021EC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EF4D1A04-2830-E3E9-3EDE-73397F6BD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2819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7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B02ACF7-CA5E-D254-6472-2B0036E8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44DD9EAF-3283-077F-83E4-6879315A56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83738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E9E71-E85F-F2CD-403C-DA89F0C24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34C7BC9C-3584-5EE4-62DD-B2928C3B0A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52876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1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A60C2-7DA8-25C7-6D2C-1526D3D5B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4AB7BD09-9759-BE33-C1BD-C93A3734D9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9596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3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3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189CEE9-BCAA-085E-E731-B61C28BF6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307BA70B-D78C-BFCC-F3D1-DA54BEDA3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798540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2" y="1309026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2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29" y="1309026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24B1-DCDE-F91A-0FD7-A15A2E7CD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5C6E4452-5012-D830-B4E4-8BF2C661D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7178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098" y="2148277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59" y="2373142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098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2890C-8318-24FC-B4AB-CFFE55846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D30D06D8-9D38-370D-A2B4-BC6732CB0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9978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9723" y="1253330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19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5" y="1546320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FE301-E340-05BA-37B8-E7252FD1E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E318094F-9D7B-1EA9-62E6-32B736D8F7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7709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5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4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77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78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B06E-141B-C29E-A2AF-118EF52D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82807C79-F0C4-4FF1-0FE9-3C32AB65F8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12202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/>
              <a:t>4-ТЭР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A2613-8ABD-8B97-0B27-E7027A24D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028C01B6-69BE-59AA-EBD3-02DC0F79A1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520859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1 цифр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3409CF-BB0C-E756-DC29-B113AEAB8277}"/>
              </a:ext>
            </a:extLst>
          </p:cNvPr>
          <p:cNvSpPr/>
          <p:nvPr userDrawn="1"/>
        </p:nvSpPr>
        <p:spPr>
          <a:xfrm>
            <a:off x="0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492CD8-B2D2-4AF6-2D2A-CDA40DC35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143863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209481BF-91DE-79FE-FDB1-F23ADE85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60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id="{E5C9A6C4-81F8-744C-0326-E51AC4E9C47D}"/>
              </a:ext>
            </a:extLst>
          </p:cNvPr>
          <p:cNvSpPr/>
          <p:nvPr userDrawn="1"/>
        </p:nvSpPr>
        <p:spPr>
          <a:xfrm flipH="1">
            <a:off x="-10588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681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2 цифры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BBBFCC8-FA3E-584C-D68D-4B3C3092DBD9}"/>
              </a:ext>
            </a:extLst>
          </p:cNvPr>
          <p:cNvSpPr/>
          <p:nvPr userDrawn="1"/>
        </p:nvSpPr>
        <p:spPr>
          <a:xfrm>
            <a:off x="0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CC890D42-0994-2C55-C003-1115272C893B}"/>
              </a:ext>
            </a:extLst>
          </p:cNvPr>
          <p:cNvSpPr/>
          <p:nvPr userDrawn="1"/>
        </p:nvSpPr>
        <p:spPr>
          <a:xfrm flipH="1">
            <a:off x="-10588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C3B47C9-9A5E-501B-FE77-3F72F5A6E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358836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13848968-2D85-42FA-45F0-949C4DE62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34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4677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967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09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08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0E20E-8577-1BA7-460D-23E61D542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F19E8295-E39C-2F52-28B7-22AAC04B7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626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973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3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2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435D-E172-79EA-4E1E-7F1A0BDD3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id="{0A66874F-EE49-3970-D637-AD64FB1E26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2645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544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0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3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0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3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C90278F-974F-65AC-7B09-6631AE07F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45F394F-1D72-4946-250F-9E069DE24B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650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0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C064CD7-FFB8-72A0-5D52-9517CA630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1" y="397564"/>
            <a:ext cx="8113517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3B911163-FDBE-E039-C615-82D2F7F117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0"/>
            <a:ext cx="811351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701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4CE3E9B1-F3D4-3556-20BA-A1E713C78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" y="0"/>
            <a:ext cx="1217988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8C392E-0650-3E49-B662-297B64F08AAB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BB93A-015E-D7D4-7253-918D673A9B8E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3BB2D9A-F664-FFF4-A0F6-B19159EC9EEE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3B3D696D-1D0A-BB5F-B162-A7A732569666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C3E7D7-E43F-C9DE-70A0-837694E19BD9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4919E742-2F27-14B1-C72F-CFBA6505D94D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0DBBC1-F244-061C-AB52-AE1E02AD82E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BDB30A-ACD6-8072-1CB6-329DBDD2F56F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3B8F62-D6FF-F65D-268E-547A6FEE41A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8D377FDD-6B9A-89B0-E345-D81F1F478501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20CC44-78D7-54E1-C2DE-F358682D92AE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0C2536-FE9A-1BB0-94AE-591381B38F3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9572509-ABCA-0BE7-285B-31C3B5E3C1E7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382322E-E23D-ECF6-23C5-90CA978C4074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2DA02F-57E1-F7A3-1173-DC07DC331A51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F8693B4-28D3-C583-6422-DB950DE3D612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6E289E-B2ED-7937-5BD6-5869E1B4B03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A44B585-2AEE-339E-118D-8FE7D9FA68D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D8135E-A3E7-2B50-FBE3-0EAFC1B89F71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36746D68-F219-13BE-730B-076345C7F77B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277229-FA20-7E8C-F2E4-0BC04D58B909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EE0555B-69DC-9F1E-1852-7EF23E797FCC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5778D3-B98E-3825-9AF5-119103008A4E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268F6B6-AE29-1758-DA1D-739EC455CEE7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D82168-BF55-4696-7483-74935C94BC06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A9FE502-7D91-FD27-18EA-75FE5993F164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C23334-9C95-FD49-997D-CB804EF16D5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FD245827-C1EA-1E65-1E0F-03DD9745A3AF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8839C1-EF4D-188D-3816-A1FCA09652CD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978519A-30BD-56F4-5E8B-344E3223B80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BB36BE-E933-F9C9-DB22-C1A952CDD9E8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84DA803-EE2C-BA85-7C18-E241575FC441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D2954E9-F6BC-112F-10A0-FB15865E3EEA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3B6CED35-4EAD-41F6-9FE6-0096B4DBE529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4C0984-61F0-37B3-5D90-91C99C72BD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6D1929F-7BAC-38B0-FDFA-14758F4471C7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5DDF96-5A9C-6318-789E-8FE22F75B710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C838E8D-7DF6-A1C8-CD8F-78CBD9FFCA84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1C751A-34FF-ED27-4136-4EE0D6A30A77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4DB5CBF-CEB5-AD13-53D8-425F15998E56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15D9A2-51D5-FD45-59F1-CF9D9C51E19C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C6734D44-AF83-F5A7-23CC-D723C34D3DE8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89D1D4-CFB4-4FBE-ADDB-EB673AD3E831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D598CD16-7D65-1A5A-10B4-EE7CF4B057F1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6EFE557-E6E7-5F9E-699E-7B36F7D408C5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BA9D8904-E6C7-45D5-D173-36786456D7D1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C2A8EE-90E3-2F69-FB85-864F98531CA1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AA706B9-AAFC-D0EB-5CC4-D5581915F67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15F2394-C0AE-78A6-3B4B-7CF3C86E1D72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2604E1F7-AEDF-9634-ADCE-29BA27A83087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61C005-87C8-CBCC-DA94-872354CD6C21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E99E06B7-7FC5-7013-8997-1CB7CA92DB1A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19540B-5F34-7A5B-7D50-334BF8CA8859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1A747DA6-785C-8AD6-C67F-44D0D44D979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C0B51A-0338-CB75-A2BC-4368EB7373BC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FF0F1326-636E-99C2-FB67-2466093644F5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1B0C96F-1932-6F00-6F7E-E888CCCB47F7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7BDFA9E-8731-7066-4F24-F35177AE5AD3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6FED542-6ABE-B1FD-9C90-6D26943C6260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62C5B1F5-F3F8-71E7-62B2-3305FE81372A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BE8ECF-7CF1-8B52-1246-DD01B79F2CEF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BEFD6DB5-6058-9546-CE30-C74FA37D21C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DFDFB64-A30C-ED70-3793-120AD938B6DB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C28A2BB3-1396-9EFC-58F7-D69685AC6EF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77BA3D4-E917-CE81-B3DD-B2E946BEE9FD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E19C96F-23B6-368D-230D-CD3375591526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92DA9-8782-1E73-2745-AB25474D9CDC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8979BF4E-C6D1-B436-B399-1EB877AF3FA0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B00759-AF9F-1FB0-8373-08676B327A0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FFBD61E-E33C-9361-0382-5B16CB5C2FB8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E4210381-D008-A1AA-AFF0-C09FE3C3D6A0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32D268D3-A638-2B21-826D-9B1189052AA2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7D5676C-4156-8155-6D16-6B2BC8189994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24171D7A-5167-B72D-6AE5-468CC6CD0AB7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D50512-417C-E171-B857-ABAE16242C2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4CE8E33C-1B05-6F10-C2F6-B5BF27233CF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AE66501-2FFC-E2F6-CC1B-2C4219F644A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C83E165B-35A5-461D-7B55-24EC00CFDC76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F81FDD7-3F99-ECD6-B701-C2F430ACCAE2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6B12820E-E6DE-F2AE-1B85-BEE7E4F20E3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7041F5E-4536-6C2E-DBA0-0AE610B57D68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0729F609-8F30-25E1-EDAD-44233D0A0003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4D5E9D3-325B-BF89-DBC6-CD8FE4666505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90" name="Дата 89">
            <a:extLst>
              <a:ext uri="{FF2B5EF4-FFF2-40B4-BE49-F238E27FC236}">
                <a16:creationId xmlns:a16="http://schemas.microsoft.com/office/drawing/2014/main" id="{052562C5-A706-F70C-AB3D-B9985196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961" y="5802435"/>
            <a:ext cx="100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66066E51-5F4A-43E2-A6C2-84789929AB13}" type="datetimeFigureOut">
              <a:rPr lang="ru-RU" smtClean="0"/>
              <a:pPr/>
              <a:t>18.07.2024</a:t>
            </a:fld>
            <a:endParaRPr lang="ru-RU" dirty="0"/>
          </a:p>
        </p:txBody>
      </p:sp>
      <p:sp>
        <p:nvSpPr>
          <p:cNvPr id="91" name="Нижний колонтитул 90">
            <a:extLst>
              <a:ext uri="{FF2B5EF4-FFF2-40B4-BE49-F238E27FC236}">
                <a16:creationId xmlns:a16="http://schemas.microsoft.com/office/drawing/2014/main" id="{E2006461-0671-009B-EFEF-0588B3C2B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540" y="58024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00BE642-1382-8259-0567-A332859388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321" y="567002"/>
            <a:ext cx="3064211" cy="10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27104B-FDB0-368B-0A09-AC9F1EB9B36F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76002-5F45-6912-5036-044802AF9D9F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F096151-A82C-C182-8EB0-48AD13D7FA11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85297E5-06D0-52A9-20BB-E9C3DE1B42BC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912021-9639-976E-5A68-78AECD0276A1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5437E60-FA06-1B4F-ECF2-4AEA55DBC66B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3158B2-2FBE-A56E-7C44-1422225F459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34274DE5-2419-B0AB-73E1-A88CED3906FD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551590-8912-D7AC-3BFC-FAD7ED06A033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8E25E9A-171C-31D0-3AB4-97B2510ADF7A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70074E-61DB-DF7D-5820-53E71AC761E1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D42148C-8284-8906-6B00-7C5008781B32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C3B38D8-8ACC-8F11-83FD-3C6F64D2A745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6B386-FD68-8E86-FA20-89F52B97C3FB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7F44DF-E948-B8C4-5F2C-3E9D0DBEE297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06A6127-D836-D472-EE8F-4EF939540A25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B8461B-F039-5EF7-A341-9CB869B621B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0FFC4F0-FE32-65B3-2A65-BAD0DEC831ED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5FA737-A34F-4641-4F80-CBADEDB1260B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A64D12B-8F5C-DD21-408F-79EB9937BBAD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F615AE-CDF6-4243-BB13-760BA8E29B04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F0B10044-4E17-767E-8467-C8701EF88D1F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D09D3E-1A15-27E0-3A7D-6B127560EBB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BF1E2922-AB6D-38BD-CD9E-7D1CB1CCFF6B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25F18A-1CA0-CF5B-8F40-774F6070A2D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4A408F28-1289-94D7-9B13-995FA556FA7A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5DEBDE-70E8-17AA-476A-8DD117CE0A25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1D62FAE6-6D0C-8B69-1A78-DF57687EDEC8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570D73-B813-38BF-4CDF-13997DF491E2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34F93159-46C3-CB59-E76A-ECBD7C58FF1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02936E-6601-9368-B2D9-498524CE359D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246C7A3-417F-7274-82D6-3188EC99BA23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BC9DC81-5E6A-BA21-9170-1CC77AA6F14C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6CE7FE1A-0602-77B9-DEF6-27981041EB1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E3699B-182B-DF18-728E-B5313654EBB3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D955588B-52FE-1F06-58DF-7A9B1D03E60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684A64-C79B-82F9-6847-81532D25DC23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C53F6D8-8F66-A109-EBBA-9DC4DC5C5050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5FF9C1-CF97-52A8-B191-9C3352B513E8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C4D6B1EE-24DB-B767-8562-D4AB5FCD47A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A6694F3-39BC-B151-54D2-98340697E17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DA68969-59EA-E62C-011F-2ADA481155FD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A32FA40-37E0-CA58-BB79-99252694ABF4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C1DB07C3-1A36-0DA9-EA47-FA55025BF0F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1E4C94-6AD0-E5DB-9E16-90C83B5BE07F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D4BFA602-D1E8-1C66-18D4-A2221E96FFD6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D01B27-2BC0-2106-99C7-61A9F396E139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B4ACCEFC-CA12-46EF-E88F-B9DD57B7B04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515EDAC-2972-173B-355C-2BA9D0713D44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D6343A83-EFB2-3FFC-3498-D8EAC086005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66F4C46-2759-1254-1602-1EF020C29A9B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1B37D39D-F386-5E38-F9B8-E89989FBA1F0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034F04A-3AA1-9DD8-4EA6-8099F7EFD740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0050FF0D-26A3-E060-3E49-275BBEC98F5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10A7DE-0A18-8813-5CC8-1F5B31883BD1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C13191AE-FF0D-0F5F-8E75-9ECA6F1ED0D1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1C6001-B60E-FF19-F61B-545F8DBE269F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7B62614-498F-E07C-CB6D-0DBEF44E15A1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FD744016-6012-2369-3CC8-89E909270840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1C35A1C5-4160-4763-A191-3D31434EDDE2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978C3CC-09AC-26D4-0CFA-73C505B362D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90E555F9-77B8-E927-0DEC-EC4B07AFD2EF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CF3EE42-6C7E-D651-7F55-2E962509186F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82B83F4-2A51-7160-2B4A-848DEFAFE3B8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8E404E1-ED65-A67E-7BCE-55CEB1322A16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104970A1-211D-0074-1F19-11CA6C1230B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40143C6-2BA9-FE7E-C7F3-6FF08BD6D1FF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87D4E663-6358-C4A2-B117-4684E7747A9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57C739F-B5F6-6345-1934-2157BB4D9AF7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B2B0A2D-7B64-1809-B474-C0A95368A343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5698C8D-7ABF-7501-4D33-B55F48A9D141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45C20574-A69B-9037-DD0C-9C83CBE7557A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FFDFAC-23C7-7010-DDAF-2B45CCF582CE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55A130F6-E209-C31D-019F-071A15E0C4F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4C35DB6-E4B4-231F-ED5B-BA65072C6F28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9D9E9D17-FC2C-C794-ED02-153D7BC6B184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E9B8C22-9EFD-8A59-8418-1630F4958E5A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41C1A3F9-8449-ADBC-F281-07CC42F14623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51EC78A-3F61-9C0C-CDBE-1503EB1B8F4F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79E4EBDF-1D45-10D7-E80A-8B434FC4858F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C0E7060-7DCB-239F-A871-28535B50AA83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1E209568-B69F-5A4B-543D-C0E5D731D5D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FEA7ECE-9A9A-9D4D-2FD2-DF1226FB04F1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3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9C1B71-52AF-5215-095D-204F3CC538D4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7B363-16FA-8729-4FF9-760486DF88E1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2119FFA-A59F-0F5C-CB4B-03364CB48D93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906361F0-6CA1-2F38-AD91-BE7189F24E81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0AC9FD-ABDF-354A-A2F9-924975EB6677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F2EF9C7-0712-91F4-8F53-37949A091968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88953C-74B8-F4CF-3A5D-951775231D5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CB78E80-935B-A76D-503C-FAE2A214B520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F7F18-F595-5A7F-F286-0341D9BD48B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43345A9-402B-F36B-C123-A0F62C428A46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C0FC46-EFE1-00EA-8517-2FA5880B79CA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B859DA3-B309-2068-AD4E-1E110A529D1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D7E70D1-DB34-ECFF-85CB-FD696B0D3710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8DBB127-DB80-BD33-E231-3A9C4C2D2260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5DE9F3-D9EE-ACC5-3C58-9DE4ADA02506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8A0472B2-D599-7158-A409-E7352998F11C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DF7A9-4F72-4BFA-2E2C-B50B0F9F3BD9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6E55736-8082-6DE3-8FAD-79F7E3B87AB8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B4DD8B-9385-210D-4957-E7F12769B195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2B62D64-4E24-9361-DE1D-BC1D1675DB4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34E8A5-E1F2-6855-D3D0-FED622C8F89A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4747B9AA-17E9-ABA4-5B6B-E6C0DE929A71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B7FB7D-D1F8-47F1-BFD8-2387995E5889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727A489-2BF7-9A91-2CFB-22E25CCD861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A176BC-B2B2-ECCD-1C1B-C351AA3FA2AA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DCF5E066-DA03-FE86-E500-1ED2454CF840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F0565A-1DF2-0D2F-468C-AD42E68D81D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E443C97-3342-EF08-D843-B462AEC63F03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8E856F-930B-30D6-7B7C-DB8E5FD8EF3B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FDD8C505-80AE-3111-10F2-D3FD53287D5E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16F93E-1B79-7C29-2B78-9390B8807B42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0F29041-F3A2-3389-4698-95FDD9307CEF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296C1E1-F519-5859-9921-7D6E9D1278C5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9AD2F90-1F56-ADF8-A06E-C40C840F10C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677AEB-D55A-0DB7-72EE-7354AF60105F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E96FE878-834E-6264-D6C0-94B8CBA2D3ED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61CD99-C42D-7DFC-E054-373F5F17AB46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944C1535-BC71-87BB-BE3F-389D89C1B1AD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74998F-42B2-7657-2830-144E82420866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AD44CFCF-049A-3224-E62A-B613CA23EE8A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ED1C75-002B-00BA-9D6F-2F495797394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56789622-5094-7ED2-A550-296C4286963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F26EFD3-D208-A21C-80C2-B01DEBD02F5A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B2C018E5-2454-FCB7-252C-F748065CCED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463711-AD89-89B2-98D2-01DBD5C75BC0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7014843E-D1E0-3CB4-19A3-4271E956D34E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F7F2BC2-E137-79A8-BDD1-385C397E58B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7BBA137D-46B3-C2B2-3471-1BBC4762C1D5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BFD1C1-E7F8-0E53-A86E-76D59DF608F9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2EBC0F4E-F50A-7BCD-7E85-57A644300288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56F0AF-8545-354D-8B8B-67F2F75896AF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8DD5ED39-5799-4D22-E0C5-5432FC2F4176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6D441F-6C1D-9023-A16F-31E94BE0362B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C9DFFD3D-CB91-CCC7-4A46-C3163D7BAA8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38A01E-8012-705F-3B3B-AE1D071025B7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8972478-6A14-1C63-E719-49A0FFA2232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F6E6262-0B57-6CCB-1501-49D178DDFEC3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4BE906B-00AA-4E0C-C8B5-1913C58AE460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C2DAB9B-FB54-7623-D0A3-6A2B43134367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BB9EBB33-F483-9705-EEED-CCC8557F9D60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34342E2-9E33-CBEC-4398-15C58F9A6E3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947E2DFE-CDF8-45E0-AF20-31A8CF4D2093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C9D777-6721-CBE1-7CC3-EE9B1B76ECB7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41669393-A10E-6E13-B11D-E3BC6629629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B3052B3-75E5-AE35-F98B-D3E97436CFAA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736DAF22-6B6B-396B-224C-2B56162DA282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0BD4CC7-0576-3495-21D6-7A5AD2DF7130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6DD2A2E6-3F13-3BAE-C3C1-06D66AB9DD06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3BFAFE4-0D27-E4AE-282A-203F041CD84D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22B9D1E-4273-DEA7-E37E-BA8F43E4B64A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1EE9240F-B83F-D1F8-4F16-FAEBB8589B42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2FCB1AFE-6D94-DEEE-EC0D-F926FF522D3E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25C5890-DAEA-8195-9D15-C3FAD8BBAB48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71A14381-F852-53FE-C5E8-45923E938C33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F96669F-14E4-CB39-AA50-3C4A140530D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8B0D051C-651A-8750-6AE5-6045684D1C6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808F6-20CB-B589-A0AE-4DCC81D40A2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1E4E4702-2F97-D8B1-24F9-EFA633E408D5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C6ECBF-1FCE-1AC7-AE8B-27EC7C8F9608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5684DAE0-8DD0-A48D-2199-CC465266049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D3B4F3A-91C1-10F5-9ACA-09FA46B0E08D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E5E3F020-26A1-0EF2-86AE-4F17E13F8BA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FE1FCAC-836D-76E1-2DD1-B4647056E4C3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68941B40-C283-AEF8-4BD7-CB4A49EAF4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2386" y="349355"/>
            <a:ext cx="2437469" cy="4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FECD6C-44E3-FC65-459F-C341245A0578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D07E5-9795-A378-B86B-033479D9792F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DFDF2C-AAB8-6825-E242-589F6313103C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F1EF911-EDEB-8320-D4A5-96F861A64BE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4B1E3F3-9A17-12BF-5073-09D2079E7519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CC02871-7CD2-47A2-B947-94D01554BDBE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9230FA9-4A67-A350-603C-B6AD5BF787B0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0D7E1B3-A35C-2C33-23A3-7D90FC478153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CB03B80-DC1E-C3EE-C2EE-13F6336537A7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809D862-4566-06DC-44D5-CCFFFB32BB1E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30CA939-6AE4-F904-D8CD-D44F5FA624FE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DDDF0E50-ACBD-8E8A-AD14-6B04495559F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2390" y="349355"/>
            <a:ext cx="2437461" cy="4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F45EB1-B3CC-B794-C3CB-331C5116F339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728D1D-82C6-F3AA-85D1-B58386847B2E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3773A4C-EB25-1AEF-A66D-D48D82C0C4E2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36DEFD7-5976-47BA-7A05-52D802C5CA12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57F186-E57F-AD4D-3964-6BF2F172C883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9EF1A92-EC3E-3DC2-D709-96F4938C54D8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4CC025-59CD-E237-2FCA-DEE961333D7C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1F769D60-8BE1-90AD-78F9-452D04CAF50A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3BE261-E486-B29F-BF3B-1F6CEBA1ACD9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6CA876A8-FB94-A570-DF44-AE8D5E0DB975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1EE855-CA64-F8BF-C3C8-C6CCA2C92633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987779-CB13-017A-2098-B2274DAAF4E0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1A81D32-9260-D226-A11D-8E56997864C0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F3C12604-F07B-D917-8883-433B20C274FB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C0673B-6155-958A-E2B5-810B1352A2C7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5EFFEA6E-D20F-751C-A2C2-6088390C57C6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D57CE7-DEE1-9F9F-5616-AB44A8AA8203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461CE9F3-5809-26DC-C752-04D011AC32A7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A84866-7D77-4BB3-AFAF-A5060932E578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4DF71B1-183A-1425-FEC7-D01F2EE62F18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26D260-1C08-B4DD-1C6C-1DB953757A96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20BE496-230D-635F-1060-0A635D98445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FCCD63-EADF-99D7-6CD9-723473FFEA2D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954235C1-D69D-95E1-159A-8A14932C695F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ABCE2D-7438-0687-E2F8-C34F468B41DC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E405C2BE-C7E4-6B60-A313-C365E691FFCE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AF0EEF-2318-CAB4-EE4A-09B34BA6B561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55FEB656-9028-30CC-A180-FFB206C7B89E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AB30AD-16F8-5800-20D2-E5D00CCC7AF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BBDB62B-AC1B-7BD2-697C-92279E4D50F6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DA1542-39E5-F15F-EACA-E248DA4154E4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97FB303-AC88-AC91-AC74-6889DDB815DA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4050EB1-EFDF-DDEA-A885-32B32232004B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358A0B4-DCAF-C79F-7D47-96628A211C11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ECEA78A-1072-5EF3-E76B-8FE852D93C45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705E196-48F8-ABF3-2B3E-71B9D74A121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110624-40C2-54F5-1393-AE7EF88445F6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F2490B30-553A-DD70-0F98-7E88B672BC8E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9641278-E4E8-1997-781B-A02EA3B7E329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54B80D6F-8E10-2A48-1C69-B92F3CA26F5E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3C8FF93-EA72-3208-6636-98A454096E38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92FE5B1A-B6FB-38DF-97F1-F284AE4EAA9D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B0BBF4-D5E2-5261-CCCE-A9C8EBCF54C6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C967A3B6-7451-42DA-A6D7-3AD62F882C69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AA6C975-98F6-51DD-608A-DAF904C439FF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290ECCC2-B104-B4C5-64A6-B451C2B2EDF6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8AD003-C0B3-671F-098F-0C21EF8FCE36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DB037AF4-A263-43BB-9065-275CE3EA96B8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5E5754E-D72A-3CDF-B416-ACFAC1A6CA65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CAB4EF78-0533-8476-A7C5-0C087EEC2C9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18C176-867A-09B1-42EF-A0077CC7697F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4F9A3F61-817B-2550-6764-20F697E33F9C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1DC255-8E6C-83CD-BC07-6A677677F557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7ACC6FE0-ACC5-9AA7-9E53-08FAA4A0201D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0A121AF-643A-FD89-7D85-0D2D1EBF508B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8719D218-CB25-249A-F27D-E16487B01BF8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663A02-175D-7954-BF83-0C9F07AA5992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A1DAEF2-F828-92F9-0A98-8FE2D387635F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E48B1E9-5A63-2166-77C5-A8B363BF0455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A725F10F-6768-DD93-BCE7-BF144F6584FB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8B45A2B-8F20-2B44-D332-CD6581DF4FF2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5162192A-A299-5099-4ED4-E2D691D863B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5EE2A29-EE76-015F-FAD6-7099A2F71626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D5EA46C1-4A71-CDFB-42C7-E5C59CCB3E5D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3855C1B-34FD-109A-2BB4-5A453ED03E60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86F25E88-5C16-C19C-CD2A-F83B4099EA75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189FEB9-3E95-60DF-ED4A-CF0957BBA5B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84194F42-9977-01C3-1B51-42DE44DE128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99BEEA4-6B71-743C-6922-BE1FF93E30F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A333997-8BF6-43AB-AEFC-4F6717673860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EB981A98-1A8F-537B-C1CD-B9E798012123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458D4886-9F48-1D99-AB3C-AEF765DBCFCC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8F3EFB4-8DFD-1748-02F1-58F1C2B7D22B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8B412663-1269-6393-40D0-5E66DD19D354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111AFE0-56D1-0CF6-67EA-D8412A26054A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51533FCE-1E8B-DC97-0D36-020255937D3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23F5BD-2750-3C7D-FC41-3ED5FBC657F6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19847533-EA27-04F3-00CB-941445B744DF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A3AF7B5-5F14-5D17-8D18-C9D085A2D8FD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179D3D52-58CB-9CF4-860C-A6E0A5A738F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B201638-5F8B-70A9-E548-445C928E4FF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69B6B319-AA1A-7605-1ADC-C2F4B427C226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AE7B183-676C-3A49-C76B-59B95F0AFF6D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25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4CE3E9B1-F3D4-3556-20BA-A1E713C78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" y="0"/>
            <a:ext cx="1217988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8C392E-0650-3E49-B662-297B64F08AAB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BB93A-015E-D7D4-7253-918D673A9B8E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3BB2D9A-F664-FFF4-A0F6-B19159EC9EEE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3B3D696D-1D0A-BB5F-B162-A7A732569666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C3E7D7-E43F-C9DE-70A0-837694E19BD9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4919E742-2F27-14B1-C72F-CFBA6505D94D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0DBBC1-F244-061C-AB52-AE1E02AD82E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BDB30A-ACD6-8072-1CB6-329DBDD2F56F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3B8F62-D6FF-F65D-268E-547A6FEE41A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8D377FDD-6B9A-89B0-E345-D81F1F478501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20CC44-78D7-54E1-C2DE-F358682D92AE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0C2536-FE9A-1BB0-94AE-591381B38F3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9572509-ABCA-0BE7-285B-31C3B5E3C1E7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A382322E-E23D-ECF6-23C5-90CA978C4074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2DA02F-57E1-F7A3-1173-DC07DC331A51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CF8693B4-28D3-C583-6422-DB950DE3D612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6E289E-B2ED-7937-5BD6-5869E1B4B03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FA44B585-2AEE-339E-118D-8FE7D9FA68D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D8135E-A3E7-2B50-FBE3-0EAFC1B89F71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36746D68-F219-13BE-730B-076345C7F77B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277229-FA20-7E8C-F2E4-0BC04D58B909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EE0555B-69DC-9F1E-1852-7EF23E797FCC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5778D3-B98E-3825-9AF5-119103008A4E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268F6B6-AE29-1758-DA1D-739EC455CEE7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D82168-BF55-4696-7483-74935C94BC06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A9FE502-7D91-FD27-18EA-75FE5993F164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C23334-9C95-FD49-997D-CB804EF16D5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FD245827-C1EA-1E65-1E0F-03DD9745A3AF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8839C1-EF4D-188D-3816-A1FCA09652CD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B978519A-30BD-56F4-5E8B-344E3223B80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FBB36BE-E933-F9C9-DB22-C1A952CDD9E8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84DA803-EE2C-BA85-7C18-E241575FC441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AD2954E9-F6BC-112F-10A0-FB15865E3EEA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3B6CED35-4EAD-41F6-9FE6-0096B4DBE529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4C0984-61F0-37B3-5D90-91C99C72BD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6D1929F-7BAC-38B0-FDFA-14758F4471C7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5DDF96-5A9C-6318-789E-8FE22F75B710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C838E8D-7DF6-A1C8-CD8F-78CBD9FFCA84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1C751A-34FF-ED27-4136-4EE0D6A30A77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4DB5CBF-CEB5-AD13-53D8-425F15998E56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15D9A2-51D5-FD45-59F1-CF9D9C51E19C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C6734D44-AF83-F5A7-23CC-D723C34D3DE8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89D1D4-CFB4-4FBE-ADDB-EB673AD3E831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D598CD16-7D65-1A5A-10B4-EE7CF4B057F1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6EFE557-E6E7-5F9E-699E-7B36F7D408C5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BA9D8904-E6C7-45D5-D173-36786456D7D1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C2A8EE-90E3-2F69-FB85-864F98531CA1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3AA706B9-AAFC-D0EB-5CC4-D5581915F67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15F2394-C0AE-78A6-3B4B-7CF3C86E1D72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2604E1F7-AEDF-9634-ADCE-29BA27A83087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61C005-87C8-CBCC-DA94-872354CD6C21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E99E06B7-7FC5-7013-8997-1CB7CA92DB1A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19540B-5F34-7A5B-7D50-334BF8CA8859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1A747DA6-785C-8AD6-C67F-44D0D44D979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C0B51A-0338-CB75-A2BC-4368EB7373BC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FF0F1326-636E-99C2-FB67-2466093644F5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1B0C96F-1932-6F00-6F7E-E888CCCB47F7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7BDFA9E-8731-7066-4F24-F35177AE5AD3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6FED542-6ABE-B1FD-9C90-6D26943C6260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62C5B1F5-F3F8-71E7-62B2-3305FE81372A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2BE8ECF-7CF1-8B52-1246-DD01B79F2CEF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BEFD6DB5-6058-9546-CE30-C74FA37D21C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DFDFB64-A30C-ED70-3793-120AD938B6DB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C28A2BB3-1396-9EFC-58F7-D69685AC6EF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77BA3D4-E917-CE81-B3DD-B2E946BEE9FD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DE19C96F-23B6-368D-230D-CD3375591526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3492DA9-8782-1E73-2745-AB25474D9CDC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8979BF4E-C6D1-B436-B399-1EB877AF3FA0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5B00759-AF9F-1FB0-8373-08676B327A0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BFFBD61E-E33C-9361-0382-5B16CB5C2FB8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E4210381-D008-A1AA-AFF0-C09FE3C3D6A0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32D268D3-A638-2B21-826D-9B1189052AA2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7D5676C-4156-8155-6D16-6B2BC8189994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24171D7A-5167-B72D-6AE5-468CC6CD0AB7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D50512-417C-E171-B857-ABAE16242C2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4CE8E33C-1B05-6F10-C2F6-B5BF27233CF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AE66501-2FFC-E2F6-CC1B-2C4219F644A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C83E165B-35A5-461D-7B55-24EC00CFDC76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F81FDD7-3F99-ECD6-B701-C2F430ACCAE2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6B12820E-E6DE-F2AE-1B85-BEE7E4F20E3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7041F5E-4536-6C2E-DBA0-0AE610B57D68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0729F609-8F30-25E1-EDAD-44233D0A0003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4D5E9D3-325B-BF89-DBC6-CD8FE4666505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90" name="Дата 89">
            <a:extLst>
              <a:ext uri="{FF2B5EF4-FFF2-40B4-BE49-F238E27FC236}">
                <a16:creationId xmlns:a16="http://schemas.microsoft.com/office/drawing/2014/main" id="{052562C5-A706-F70C-AB3D-B9985196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961" y="5802435"/>
            <a:ext cx="100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66066E51-5F4A-43E2-A6C2-84789929AB13}" type="datetimeFigureOut">
              <a:rPr lang="ru-RU" smtClean="0"/>
              <a:pPr/>
              <a:t>18.07.2024</a:t>
            </a:fld>
            <a:endParaRPr lang="ru-RU" dirty="0"/>
          </a:p>
        </p:txBody>
      </p:sp>
      <p:sp>
        <p:nvSpPr>
          <p:cNvPr id="91" name="Нижний колонтитул 90">
            <a:extLst>
              <a:ext uri="{FF2B5EF4-FFF2-40B4-BE49-F238E27FC236}">
                <a16:creationId xmlns:a16="http://schemas.microsoft.com/office/drawing/2014/main" id="{E2006461-0671-009B-EFEF-0588B3C2B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540" y="58024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00BE642-1382-8259-0567-A332859388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321" y="567002"/>
            <a:ext cx="3064211" cy="10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3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FECD6C-44E3-FC65-459F-C341245A0578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D07E5-9795-A378-B86B-033479D9792F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DFDF2C-AAB8-6825-E242-589F6313103C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F1EF911-EDEB-8320-D4A5-96F861A64BE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4B1E3F3-9A17-12BF-5073-09D2079E7519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CC02871-7CD2-47A2-B947-94D01554BDBE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9230FA9-4A67-A350-603C-B6AD5BF787B0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0D7E1B3-A35C-2C33-23A3-7D90FC478153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CB03B80-DC1E-C3EE-C2EE-13F6336537A7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809D862-4566-06DC-44D5-CCFFFB32BB1E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30CA939-6AE4-F904-D8CD-D44F5FA624FE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DDDF0E50-ACBD-8E8A-AD14-6B04495559F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2390" y="349355"/>
            <a:ext cx="2437461" cy="4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FECD6C-44E3-FC65-459F-C341245A0578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D07E5-9795-A378-B86B-033479D9792F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7DFDF2C-AAB8-6825-E242-589F6313103C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F1EF911-EDEB-8320-D4A5-96F861A64BE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4B1E3F3-9A17-12BF-5073-09D2079E7519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CC02871-7CD2-47A2-B947-94D01554BDBE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9230FA9-4A67-A350-603C-B6AD5BF787B0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0D7E1B3-A35C-2C33-23A3-7D90FC478153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CB03B80-DC1E-C3EE-C2EE-13F6336537A7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809D862-4566-06DC-44D5-CCFFFB32BB1E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30CA939-6AE4-F904-D8CD-D44F5FA624FE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DDDF0E50-ACBD-8E8A-AD14-6B04495559F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2390" y="349355"/>
            <a:ext cx="2437461" cy="4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2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9C1B71-52AF-5215-095D-204F3CC538D4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7B363-16FA-8729-4FF9-760486DF88E1}"/>
              </a:ext>
            </a:extLst>
          </p:cNvPr>
          <p:cNvSpPr txBox="1"/>
          <p:nvPr userDrawn="1"/>
        </p:nvSpPr>
        <p:spPr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2119FFA-A59F-0F5C-CB4B-03364CB48D93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906361F0-6CA1-2F38-AD91-BE7189F24E81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0AC9FD-ABDF-354A-A2F9-924975EB6677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F2EF9C7-0712-91F4-8F53-37949A091968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88953C-74B8-F4CF-3A5D-951775231D5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CB78E80-935B-A76D-503C-FAE2A214B520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F7F18-F595-5A7F-F286-0341D9BD48B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43345A9-402B-F36B-C123-A0F62C428A46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C0FC46-EFE1-00EA-8517-2FA5880B79CA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B859DA3-B309-2068-AD4E-1E110A529D1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D7E70D1-DB34-ECFF-85CB-FD696B0D3710}"/>
              </a:ext>
            </a:extLst>
          </p:cNvPr>
          <p:cNvGrpSpPr/>
          <p:nvPr userDrawn="1"/>
        </p:nvGrpSpPr>
        <p:grpSpPr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8DBB127-DB80-BD33-E231-3A9C4C2D2260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5DE9F3-D9EE-ACC5-3C58-9DE4ADA02506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8A0472B2-D599-7158-A409-E7352998F11C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DF7A9-4F72-4BFA-2E2C-B50B0F9F3BD9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F6E55736-8082-6DE3-8FAD-79F7E3B87AB8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B4DD8B-9385-210D-4957-E7F12769B195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02B62D64-4E24-9361-DE1D-BC1D1675DB4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34E8A5-E1F2-6855-D3D0-FED622C8F89A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4747B9AA-17E9-ABA4-5B6B-E6C0DE929A71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B7FB7D-D1F8-47F1-BFD8-2387995E5889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727A489-2BF7-9A91-2CFB-22E25CCD861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A176BC-B2B2-ECCD-1C1B-C351AA3FA2AA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DCF5E066-DA03-FE86-E500-1ED2454CF840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3F0565A-1DF2-0D2F-468C-AD42E68D81D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E443C97-3342-EF08-D843-B462AEC63F03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8E856F-930B-30D6-7B7C-DB8E5FD8EF3B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FDD8C505-80AE-3111-10F2-D3FD53287D5E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16F93E-1B79-7C29-2B78-9390B8807B42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0F29041-F3A2-3389-4698-95FDD9307CEF}"/>
              </a:ext>
            </a:extLst>
          </p:cNvPr>
          <p:cNvSpPr txBox="1"/>
          <p:nvPr userDrawn="1"/>
        </p:nvSpPr>
        <p:spPr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296C1E1-F519-5859-9921-7D6E9D1278C5}"/>
              </a:ext>
            </a:extLst>
          </p:cNvPr>
          <p:cNvGrpSpPr/>
          <p:nvPr userDrawn="1"/>
        </p:nvGrpSpPr>
        <p:grpSpPr>
          <a:xfrm>
            <a:off x="12383596" y="3963908"/>
            <a:ext cx="3626739" cy="992609"/>
            <a:chOff x="12383596" y="3963908"/>
            <a:chExt cx="3626739" cy="992609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9AD2F90-1F56-ADF8-A06E-C40C840F10C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677AEB-D55A-0DB7-72EE-7354AF60105F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E96FE878-834E-6264-D6C0-94B8CBA2D3ED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61CD99-C42D-7DFC-E054-373F5F17AB46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944C1535-BC71-87BB-BE3F-389D89C1B1AD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474998F-42B2-7657-2830-144E82420866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AD44CFCF-049A-3224-E62A-B613CA23EE8A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ED1C75-002B-00BA-9D6F-2F495797394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56789622-5094-7ED2-A550-296C4286963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F26EFD3-D208-A21C-80C2-B01DEBD02F5A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B2C018E5-2454-FCB7-252C-F748065CCED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463711-AD89-89B2-98D2-01DBD5C75BC0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7014843E-D1E0-3CB4-19A3-4271E956D34E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F7F2BC2-E137-79A8-BDD1-385C397E58B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7BBA137D-46B3-C2B2-3471-1BBC4762C1D5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FBFD1C1-E7F8-0E53-A86E-76D59DF608F9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2EBC0F4E-F50A-7BCD-7E85-57A644300288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56F0AF-8545-354D-8B8B-67F2F75896AF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8DD5ED39-5799-4D22-E0C5-5432FC2F4176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6D441F-6C1D-9023-A16F-31E94BE0362B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C9DFFD3D-CB91-CCC7-4A46-C3163D7BAA8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38A01E-8012-705F-3B3B-AE1D071025B7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8972478-6A14-1C63-E719-49A0FFA2232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F6E6262-0B57-6CCB-1501-49D178DDFEC3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4BE906B-00AA-4E0C-C8B5-1913C58AE460}"/>
              </a:ext>
            </a:extLst>
          </p:cNvPr>
          <p:cNvSpPr txBox="1"/>
          <p:nvPr userDrawn="1"/>
        </p:nvSpPr>
        <p:spPr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C2DAB9B-FB54-7623-D0A3-6A2B43134367}"/>
              </a:ext>
            </a:extLst>
          </p:cNvPr>
          <p:cNvGrpSpPr/>
          <p:nvPr userDrawn="1"/>
        </p:nvGrpSpPr>
        <p:grpSpPr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BB9EBB33-F483-9705-EEED-CCC8557F9D60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34342E2-9E33-CBEC-4398-15C58F9A6E3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947E2DFE-CDF8-45E0-AF20-31A8CF4D2093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C9D777-6721-CBE1-7CC3-EE9B1B76ECB7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41669393-A10E-6E13-B11D-E3BC6629629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B3052B3-75E5-AE35-F98B-D3E97436CFAA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736DAF22-6B6B-396B-224C-2B56162DA282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0BD4CC7-0576-3495-21D6-7A5AD2DF7130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6DD2A2E6-3F13-3BAE-C3C1-06D66AB9DD06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3BFAFE4-0D27-E4AE-282A-203F041CD84D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22B9D1E-4273-DEA7-E37E-BA8F43E4B64A}"/>
              </a:ext>
            </a:extLst>
          </p:cNvPr>
          <p:cNvSpPr txBox="1"/>
          <p:nvPr userDrawn="1"/>
        </p:nvSpPr>
        <p:spPr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1EE9240F-B83F-D1F8-4F16-FAEBB8589B42}"/>
              </a:ext>
            </a:extLst>
          </p:cNvPr>
          <p:cNvGrpSpPr/>
          <p:nvPr userDrawn="1"/>
        </p:nvGrpSpPr>
        <p:grpSpPr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2FCB1AFE-6D94-DEEE-EC0D-F926FF522D3E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25C5890-DAEA-8195-9D15-C3FAD8BBAB48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71A14381-F852-53FE-C5E8-45923E938C33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F96669F-14E4-CB39-AA50-3C4A140530D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8B0D051C-651A-8750-6AE5-6045684D1C6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3C808F6-20CB-B589-A0AE-4DCC81D40A2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1E4E4702-2F97-D8B1-24F9-EFA633E408D5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C6ECBF-1FCE-1AC7-AE8B-27EC7C8F9608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5684DAE0-8DD0-A48D-2199-CC465266049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D3B4F3A-91C1-10F5-9ACA-09FA46B0E08D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E5E3F020-26A1-0EF2-86AE-4F17E13F8BA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FE1FCAC-836D-76E1-2DD1-B4647056E4C3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68941B40-C283-AEF8-4BD7-CB4A49EAF4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2386" y="349355"/>
            <a:ext cx="2437469" cy="4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3471FBAD-C496-FF19-C20E-DD282AC75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941" y="4330930"/>
            <a:ext cx="6611568" cy="3990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2024 год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6E8BF3E-492B-EDC1-33F2-07A2A7A7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61" y="2447411"/>
            <a:ext cx="6800270" cy="160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ОСОБЕННОСТИ ЗАПОЛНЕНИЯ ФОРМ № П-2 «СВЕДЕНИЯ ОБ ИНВЕСТИЦИЯХ В НЕФИНАНСОВЫЕ АКТИВЫ»</a:t>
            </a:r>
          </a:p>
        </p:txBody>
      </p:sp>
    </p:spTree>
    <p:extLst>
      <p:ext uri="{BB962C8B-B14F-4D97-AF65-F5344CB8AC3E}">
        <p14:creationId xmlns:p14="http://schemas.microsoft.com/office/powerpoint/2010/main" val="217877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E45E011-652D-5B86-B107-9A256B7037C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55905" y="1245104"/>
            <a:ext cx="7535935" cy="287655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CBAD23-14B3-ABA9-88F7-3831675A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62" y="465931"/>
            <a:ext cx="8113517" cy="51683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ФОРМА № П-2 (КВАРТАЛЬНАЯ) «СВЕДЕНИЯ ОБ ИНВЕСТИЦИЯХ В НЕФИНАНСОВЫЕ АКТИВЫ»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1ED03-3B01-AEF1-444D-E9D6699ADEDE}"/>
              </a:ext>
            </a:extLst>
          </p:cNvPr>
          <p:cNvSpPr txBox="1"/>
          <p:nvPr/>
        </p:nvSpPr>
        <p:spPr>
          <a:xfrm>
            <a:off x="7768128" y="1772056"/>
            <a:ext cx="43562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/>
            <a:r>
              <a:rPr lang="ru-RU" sz="1150" u="sng" dirty="0">
                <a:effectLst/>
                <a:latin typeface="+mj-lt"/>
                <a:ea typeface="Times New Roman" panose="02020603050405020304" pitchFamily="18" charset="0"/>
              </a:rPr>
              <a:t>По строке 43 </a:t>
            </a:r>
            <a:r>
              <a:rPr lang="ru-RU" sz="1150" dirty="0">
                <a:effectLst/>
                <a:latin typeface="+mj-lt"/>
                <a:ea typeface="Times New Roman" panose="02020603050405020304" pitchFamily="18" charset="0"/>
              </a:rPr>
              <a:t>проставляется знак «1» при осуществлении инвестиций в основной капитал, направленных на природоохранные мероприятия, </a:t>
            </a:r>
            <a:br>
              <a:rPr lang="ru-RU" sz="115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1150" dirty="0">
                <a:effectLst/>
                <a:latin typeface="+mj-lt"/>
                <a:ea typeface="Times New Roman" panose="02020603050405020304" pitchFamily="18" charset="0"/>
              </a:rPr>
              <a:t>а также строительство и ввод природоохранных объектов.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1AB37CF-181E-C9FE-1A2A-62BE630EE2BB}"/>
              </a:ext>
            </a:extLst>
          </p:cNvPr>
          <p:cNvCxnSpPr/>
          <p:nvPr/>
        </p:nvCxnSpPr>
        <p:spPr>
          <a:xfrm>
            <a:off x="2162086" y="2172165"/>
            <a:ext cx="56060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570F53-4E63-D2B1-2B9B-8055220BDD9A}"/>
              </a:ext>
            </a:extLst>
          </p:cNvPr>
          <p:cNvSpPr txBox="1"/>
          <p:nvPr/>
        </p:nvSpPr>
        <p:spPr>
          <a:xfrm>
            <a:off x="7768128" y="2683379"/>
            <a:ext cx="4236576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ru-RU" sz="1150" u="sng" cap="small" dirty="0">
                <a:effectLst/>
                <a:latin typeface="+mj-lt"/>
                <a:ea typeface="Times New Roman" panose="02020603050405020304" pitchFamily="18" charset="0"/>
              </a:rPr>
              <a:t>По строке 44</a:t>
            </a:r>
            <a:r>
              <a:rPr lang="ru-RU" sz="1150" b="1" u="sng" cap="small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150" dirty="0">
                <a:effectLst/>
                <a:latin typeface="+mj-lt"/>
                <a:ea typeface="Times New Roman" panose="02020603050405020304" pitchFamily="18" charset="0"/>
              </a:rPr>
              <a:t>отражается информация о подрядных организациях, которые в отчетном квартале выполнили работы по строительству и реконструкции основных фондов, отраженных по строкам 02–05 раздела 1 формы. Основанием для отражения в отчетности данных </a:t>
            </a:r>
            <a:br>
              <a:rPr lang="ru-RU" sz="115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1150" dirty="0">
                <a:effectLst/>
                <a:latin typeface="+mj-lt"/>
                <a:ea typeface="Times New Roman" panose="02020603050405020304" pitchFamily="18" charset="0"/>
              </a:rPr>
              <a:t>о выполненных объемах работ по договорам строительного подряда является документ (справка о стоимости выполненных работ и затрат, подписанная заказчиком и подрядчиком). 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2763EA0-9B0A-2548-C3BB-BAC6594D9147}"/>
              </a:ext>
            </a:extLst>
          </p:cNvPr>
          <p:cNvCxnSpPr>
            <a:cxnSpLocks/>
          </p:cNvCxnSpPr>
          <p:nvPr/>
        </p:nvCxnSpPr>
        <p:spPr>
          <a:xfrm>
            <a:off x="5076202" y="3255947"/>
            <a:ext cx="27773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49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1CB5A9E-6C2E-7609-140A-C99916CA9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2038" y="1103156"/>
            <a:ext cx="7297616" cy="48668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ea typeface="+mj-ea"/>
                <a:cs typeface="+mj-cs"/>
              </a:rPr>
              <a:t>Контакты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a typeface="+mj-ea"/>
                <a:cs typeface="+mj-cs"/>
              </a:rPr>
              <a:t>Быстрова-Свечарева Татьяна Алексеевна – начальник отдела государственной статистики в городе Сочи</a:t>
            </a:r>
            <a:br>
              <a:rPr lang="ru-RU" sz="1400" dirty="0">
                <a:ea typeface="+mj-ea"/>
                <a:cs typeface="+mj-cs"/>
              </a:rPr>
            </a:br>
            <a:r>
              <a:rPr lang="ru-RU" sz="1400" dirty="0">
                <a:solidFill>
                  <a:schemeClr val="accent1"/>
                </a:solidFill>
              </a:rPr>
              <a:t>тел. 8 (862) 264-83-21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a typeface="+mj-ea"/>
                <a:cs typeface="+mj-cs"/>
              </a:rPr>
              <a:t>Отдел государственной статистики в городе Сочи</a:t>
            </a:r>
            <a:br>
              <a:rPr lang="ru-RU" sz="1400" dirty="0">
                <a:ea typeface="+mj-ea"/>
                <a:cs typeface="+mj-cs"/>
              </a:rPr>
            </a:br>
            <a:r>
              <a:rPr lang="ru-RU" sz="1400" dirty="0">
                <a:solidFill>
                  <a:schemeClr val="accent1"/>
                </a:solidFill>
              </a:rPr>
              <a:t>тел. 8(967) 303-88-77, 8(962) 860-02-05, 8(961) 595-44-11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ea typeface="+mj-ea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ea typeface="+mj-ea"/>
                <a:cs typeface="+mj-cs"/>
              </a:rPr>
              <a:t>Адрес Электронной почты </a:t>
            </a:r>
            <a:r>
              <a:rPr lang="ru-RU" sz="1400" dirty="0">
                <a:solidFill>
                  <a:schemeClr val="accent1"/>
                </a:solidFill>
              </a:rPr>
              <a:t/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23.29@rosstat.gov.ru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5A2DE-C548-BE25-DA69-2D6DBB50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21" y="2254689"/>
            <a:ext cx="1039390" cy="11743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870412-7AD2-F8A1-2EF6-E9D8041A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21" y="4101208"/>
            <a:ext cx="1116301" cy="9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5044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6C5B066-4021-7483-BF08-5037363E5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274" y="2525802"/>
            <a:ext cx="2983831" cy="2178545"/>
          </a:xfrm>
        </p:spPr>
        <p:txBody>
          <a:bodyPr>
            <a:normAutofit fontScale="92500" lnSpcReduction="10000"/>
          </a:bodyPr>
          <a:lstStyle/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  <a:t>Утвержден приказом Росстата</a:t>
            </a:r>
            <a:b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</a:br>
            <a: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  <a:t>от 31.07.2023 № 359</a:t>
            </a:r>
            <a:b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</a:br>
            <a: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  <a:t>(с изменениями от:</a:t>
            </a:r>
          </a:p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  <a:t>        - 28.12.2023 № 703;</a:t>
            </a:r>
          </a:p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  <a:t>        - 11.01.2024 № 3).</a:t>
            </a:r>
          </a:p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endParaRPr lang="ru-RU" sz="1200" dirty="0">
              <a:solidFill>
                <a:srgbClr val="282A2E"/>
              </a:solidFill>
              <a:latin typeface="Arial"/>
              <a:cs typeface="Arial"/>
            </a:endParaRPr>
          </a:p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  <a:t>Срок предоставления – </a:t>
            </a:r>
            <a:b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</a:br>
            <a: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  <a:t>с 1-го по 20-е число месяца, следующего за отчетным периодом;</a:t>
            </a:r>
          </a:p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endParaRPr lang="ru-RU" sz="1200" dirty="0">
              <a:solidFill>
                <a:srgbClr val="282A2E"/>
              </a:solidFill>
              <a:latin typeface="Arial"/>
              <a:cs typeface="Arial"/>
            </a:endParaRPr>
          </a:p>
          <a:p>
            <a:pPr marL="12700" marR="220979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  <a:t>за январь-декабрь – с 1-го рабочего дня января по 8 февраля года, следующего за отчетным.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C98E633A-D99C-068E-BFF9-CD5498062D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274" y="2111505"/>
            <a:ext cx="2479675" cy="40050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Бланк формы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5CD4573-6CDA-926A-FDB6-5B6D16B423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61973" y="2125296"/>
            <a:ext cx="2479675" cy="400506"/>
          </a:xfrm>
        </p:spPr>
        <p:txBody>
          <a:bodyPr/>
          <a:lstStyle/>
          <a:p>
            <a:r>
              <a:rPr lang="ru-RU" spc="-10" dirty="0">
                <a:solidFill>
                  <a:schemeClr val="accent1"/>
                </a:solidFill>
                <a:latin typeface="Arial"/>
                <a:cs typeface="Arial"/>
              </a:rPr>
              <a:t>Предоставляют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2D60B0F4-9DBB-7C52-70A7-EF4EBFB990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57673" y="2111505"/>
            <a:ext cx="2479675" cy="400506"/>
          </a:xfrm>
        </p:spPr>
        <p:txBody>
          <a:bodyPr/>
          <a:lstStyle/>
          <a:p>
            <a:r>
              <a:rPr lang="ru-RU" sz="1800" b="1" dirty="0">
                <a:solidFill>
                  <a:schemeClr val="accent1"/>
                </a:solidFill>
                <a:latin typeface="Arial"/>
                <a:cs typeface="Arial"/>
              </a:rPr>
              <a:t>Предоставление</a:t>
            </a:r>
            <a:endParaRPr lang="ru-RU" sz="1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4" name="Текст 1">
            <a:extLst>
              <a:ext uri="{FF2B5EF4-FFF2-40B4-BE49-F238E27FC236}">
                <a16:creationId xmlns:a16="http://schemas.microsoft.com/office/drawing/2014/main" id="{87B8DFFD-8F15-88F9-78EB-1725353F060E}"/>
              </a:ext>
            </a:extLst>
          </p:cNvPr>
          <p:cNvSpPr txBox="1">
            <a:spLocks/>
          </p:cNvSpPr>
          <p:nvPr/>
        </p:nvSpPr>
        <p:spPr>
          <a:xfrm>
            <a:off x="4676276" y="2525802"/>
            <a:ext cx="2983831" cy="217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Юридические лица, осуществляющие все виды экономической деятельности, (кроме субъектов малого предпринимательства).</a:t>
            </a:r>
          </a:p>
        </p:txBody>
      </p:sp>
      <p:sp>
        <p:nvSpPr>
          <p:cNvPr id="15" name="Текст 1">
            <a:extLst>
              <a:ext uri="{FF2B5EF4-FFF2-40B4-BE49-F238E27FC236}">
                <a16:creationId xmlns:a16="http://schemas.microsoft.com/office/drawing/2014/main" id="{D09D36DA-00B8-8876-A31C-6E088EAF637D}"/>
              </a:ext>
            </a:extLst>
          </p:cNvPr>
          <p:cNvSpPr txBox="1">
            <a:spLocks/>
          </p:cNvSpPr>
          <p:nvPr/>
        </p:nvSpPr>
        <p:spPr>
          <a:xfrm>
            <a:off x="8457673" y="2525802"/>
            <a:ext cx="2983831" cy="2178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20979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случае отсутствия наблюдаемого явления респондент должен направить подписанный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 установленном порядке отчет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форме, незаполненный значениями показателей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(«пустой» отчет по форме)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7" name="Заголовок 17">
            <a:extLst>
              <a:ext uri="{FF2B5EF4-FFF2-40B4-BE49-F238E27FC236}">
                <a16:creationId xmlns:a16="http://schemas.microsoft.com/office/drawing/2014/main" id="{1EE0FF89-3733-B628-F89F-64A5EFD3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6018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200" dirty="0"/>
              <a:t>ФОРМА № П-2 (КВАРТАЛЬНАЯ) «СВЕДЕНИЯ ОБ ИНВЕСТИЦИЯХ</a:t>
            </a:r>
            <a:br>
              <a:rPr lang="ru-RU" sz="2200" dirty="0"/>
            </a:br>
            <a:r>
              <a:rPr lang="ru-RU" sz="2200" dirty="0"/>
              <a:t>В НЕФИНАНСОВЫЕ АКТИВЫ»</a:t>
            </a:r>
            <a:endParaRPr lang="ru-RU" sz="2200" dirty="0">
              <a:solidFill>
                <a:srgbClr val="282A2E"/>
              </a:solidFill>
            </a:endParaRPr>
          </a:p>
        </p:txBody>
      </p:sp>
      <p:sp>
        <p:nvSpPr>
          <p:cNvPr id="3" name="Нижний колонтитул 34">
            <a:extLst>
              <a:ext uri="{FF2B5EF4-FFF2-40B4-BE49-F238E27FC236}">
                <a16:creationId xmlns:a16="http://schemas.microsoft.com/office/drawing/2014/main" id="{9F3669B0-1085-BDE8-FF49-1BC75F62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DBBF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форма № П-2 (квартальная) «Сведения об </a:t>
            </a:r>
            <a:r>
              <a:rPr lang="ru-RU" dirty="0">
                <a:latin typeface="Arial" panose="020B0604020202020204"/>
              </a:rPr>
              <a:t>инвестициях в нефинансовые активы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DBBF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»</a:t>
            </a:r>
          </a:p>
        </p:txBody>
      </p:sp>
      <p:sp>
        <p:nvSpPr>
          <p:cNvPr id="4" name="Заголовок 17">
            <a:extLst>
              <a:ext uri="{FF2B5EF4-FFF2-40B4-BE49-F238E27FC236}">
                <a16:creationId xmlns:a16="http://schemas.microsoft.com/office/drawing/2014/main" id="{45F94CDB-D33F-69BB-80FE-F2A05DCC1531}"/>
              </a:ext>
            </a:extLst>
          </p:cNvPr>
          <p:cNvSpPr txBox="1">
            <a:spLocks/>
          </p:cNvSpPr>
          <p:nvPr/>
        </p:nvSpPr>
        <p:spPr>
          <a:xfrm>
            <a:off x="599661" y="980268"/>
            <a:ext cx="8368493" cy="23307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300" dirty="0">
                <a:solidFill>
                  <a:srgbClr val="282A2E"/>
                </a:solidFill>
              </a:rPr>
              <a:t>общие положения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837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C9193865-8FDC-0948-CD45-1EAFF16B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7374962" cy="6591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dirty="0"/>
              <a:t>ФОРМА № П-2 (КВАРТАЛЬНАЯ) «СВЕДЕНИЯ</a:t>
            </a:r>
            <a:br>
              <a:rPr lang="ru-RU" dirty="0"/>
            </a:br>
            <a:r>
              <a:rPr lang="ru-RU" dirty="0"/>
              <a:t>ОБ ИНВЕСТИЦИЯХ В НЕФИНАНСОВЫЕ АКТИВЫ»</a:t>
            </a:r>
            <a:endParaRPr lang="ru-RU" dirty="0">
              <a:solidFill>
                <a:srgbClr val="282A2E"/>
              </a:solidFill>
            </a:endParaRPr>
          </a:p>
        </p:txBody>
      </p:sp>
      <p:sp>
        <p:nvSpPr>
          <p:cNvPr id="15" name="Заголовок 17">
            <a:extLst>
              <a:ext uri="{FF2B5EF4-FFF2-40B4-BE49-F238E27FC236}">
                <a16:creationId xmlns:a16="http://schemas.microsoft.com/office/drawing/2014/main" id="{50A275D2-BDFE-1FB5-82C9-9C982D61D5E9}"/>
              </a:ext>
            </a:extLst>
          </p:cNvPr>
          <p:cNvSpPr txBox="1">
            <a:spLocks/>
          </p:cNvSpPr>
          <p:nvPr/>
        </p:nvSpPr>
        <p:spPr>
          <a:xfrm>
            <a:off x="599662" y="1008271"/>
            <a:ext cx="3497554" cy="25410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изменения в бланке формы на 2024 год</a:t>
            </a:r>
          </a:p>
        </p:txBody>
      </p:sp>
      <p:sp>
        <p:nvSpPr>
          <p:cNvPr id="23" name="Нижний колонтитул 34">
            <a:extLst>
              <a:ext uri="{FF2B5EF4-FFF2-40B4-BE49-F238E27FC236}">
                <a16:creationId xmlns:a16="http://schemas.microsoft.com/office/drawing/2014/main" id="{5B557CB7-0E57-852D-E12E-7D7570E5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7DBBF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форма № П-2 (квартальная) «Сведения об инвестициях в нефинансовые активы»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9D2D5DC-CDFB-4EC9-07AB-B6982B1D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0735" y="1398265"/>
            <a:ext cx="3334652" cy="728920"/>
          </a:xfrm>
        </p:spPr>
        <p:txBody>
          <a:bodyPr>
            <a:normAutofit lnSpcReduction="10000"/>
          </a:bodyPr>
          <a:lstStyle/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+mn-cs"/>
              </a:rPr>
              <a:t>Приказ Росстата от 31.07.2023 № 359</a:t>
            </a: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(с изм. от 28.12.2023 №703</a:t>
            </a: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      от 11.01.2024 № 3)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228EBA-B7EA-F53C-BD2B-A321E7A58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3" t="17180" r="65168" b="16154"/>
          <a:stretch/>
        </p:blipFill>
        <p:spPr>
          <a:xfrm>
            <a:off x="8713177" y="2127185"/>
            <a:ext cx="2549769" cy="3783927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0F062F3-10E1-C0D6-0C05-C1514D549963}"/>
              </a:ext>
            </a:extLst>
          </p:cNvPr>
          <p:cNvSpPr txBox="1"/>
          <p:nvPr/>
        </p:nvSpPr>
        <p:spPr>
          <a:xfrm>
            <a:off x="660325" y="1468030"/>
            <a:ext cx="64218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разделе 1 из строки 09 «Объекты интеллектуальной собственности» введена строка 14 «Права пользования нематериальными активами»: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2E8BF4-1112-5BED-51FB-012EE3478CDA}"/>
              </a:ext>
            </a:extLst>
          </p:cNvPr>
          <p:cNvSpPr txBox="1"/>
          <p:nvPr/>
        </p:nvSpPr>
        <p:spPr>
          <a:xfrm>
            <a:off x="1029601" y="2234511"/>
            <a:ext cx="6421882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данной строке отражаются вложения в права пользования нематериальными активами (научно-исследовательскими разработками, опытно-конструкторскими и технологическими разработками, программным обеспечением и базами данных, иными, а также вложения в права пользования нематериальными активами).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9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943" y="1390704"/>
            <a:ext cx="11176444" cy="407659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ФЗ от 29.11.2007 N 282-ФЗ «Об официальном статистическом учете и системе государственной статистики в Российской Федерации».</a:t>
            </a:r>
          </a:p>
          <a:p>
            <a:pPr>
              <a:spcBef>
                <a:spcPts val="800"/>
              </a:spcBef>
              <a:defRPr/>
            </a:pPr>
            <a:r>
              <a:rPr lang="ru-RU" sz="1200" dirty="0">
                <a:solidFill>
                  <a:srgbClr val="282A2E"/>
                </a:solidFill>
              </a:rPr>
              <a:t>ФЗ от 30 декабря 2004 г. № 214-ФЗ «Об участии в долевом строительстве многоквартирных домов и иных объектов недвижимости и о внесении изменений в некоторые законодательные акты РФ».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Для определения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лимитов стоимости предметов для принятия к бухгалтерскому учету в составе основных средств определяется руководителем:</a:t>
            </a:r>
          </a:p>
          <a:p>
            <a:pPr marL="273050" marR="0" lvl="0" indent="-185738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кредитной организации </a:t>
            </a: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в соответствии с Положением о Плане счетов бухгалтерского учета для кредитных организаций и порядке его применения, утвержденных положением Банка России от 24 ноября 2022 г. № 809-П;</a:t>
            </a:r>
          </a:p>
          <a:p>
            <a:pPr marL="273050" marR="0" lvl="0" indent="-185738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организации </a:t>
            </a: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в соответствии с приказом Министерства финансов Российской Федерации от 17 сентября 2020 г. № 204н «Об утверждении федеральных стандартов бухгалтерского учета ФСБУ 6/2020 «Основные средства» и ФСБУ 26/2020 «Капитальные вложения».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Для государственных (муниципальных) бюджетных и автономных учреждений – Федеральный стандарт бухгалтерского учета для организаций государственного сектора «Основные средства», утвержденным приказом Минфина России от 31 декабря 2016 г. № 257н.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Положение по бухгалтерскому учету «Учет нематериальных активов» ПБУ 14/2007 (Приказ Минфина России от 27 декабря 2007 г. № 153н).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Положение по бухгалтерскому учету «Учет расходов на научно-исследовательские, опытно-конструкторские и технологические работы» ПБУ 17/02 (Приказ Минфина России от 19 ноября 2002 г. № 115н).</a:t>
            </a:r>
          </a:p>
          <a:p>
            <a:pPr lvl="0">
              <a:spcBef>
                <a:spcPts val="800"/>
              </a:spcBef>
              <a:defRPr/>
            </a:pPr>
            <a:r>
              <a:rPr lang="ru-RU" sz="1200" dirty="0">
                <a:solidFill>
                  <a:srgbClr val="282A2E"/>
                </a:solidFill>
              </a:rPr>
              <a:t>Общероссийский классификатор основных фондов ОК 013-2014 (СНС 2008), утвержденный приказом Росстандарта от 12 декабря 2014 г. № 2018-ст.</a:t>
            </a:r>
          </a:p>
          <a:p>
            <a:pPr lvl="0">
              <a:spcBef>
                <a:spcPts val="800"/>
              </a:spcBef>
              <a:defRPr/>
            </a:pPr>
            <a:r>
              <a:rPr lang="ru-RU" sz="1200" dirty="0">
                <a:solidFill>
                  <a:srgbClr val="282A2E"/>
                </a:solidFill>
              </a:rPr>
              <a:t>Общероссийский классификатор видов экономической деятельности (ОКВЭД2) ОК 029-2014 (КДЕС Ред.2) (с учетом изменений с 1/2015 по 64/2023).</a:t>
            </a:r>
          </a:p>
          <a:p>
            <a:pPr lvl="0">
              <a:spcBef>
                <a:spcPts val="800"/>
              </a:spcBef>
              <a:defRPr/>
            </a:pP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Основанием для отражения в отчетности инвестиций в нефинансовые активы являются утвержденные, в соответствии с учетной политикой</a:t>
            </a:r>
            <a:br>
              <a:rPr lang="ru-RU" sz="1200" dirty="0">
                <a:solidFill>
                  <a:srgbClr val="282A2E"/>
                </a:solidFill>
                <a:latin typeface="Arial" panose="020B0604020202020204"/>
              </a:rPr>
            </a:br>
            <a:r>
              <a:rPr lang="ru-RU" sz="1200" dirty="0">
                <a:solidFill>
                  <a:srgbClr val="282A2E"/>
                </a:solidFill>
                <a:latin typeface="Arial" panose="020B0604020202020204"/>
              </a:rPr>
              <a:t>организации, первичные учетные документы, на основании которых ведется бухгалтерский учет.</a:t>
            </a:r>
          </a:p>
          <a:p>
            <a:pPr lvl="0">
              <a:spcBef>
                <a:spcPts val="800"/>
              </a:spcBef>
              <a:defRPr/>
            </a:pPr>
            <a:endParaRPr lang="ru-RU" sz="1200" dirty="0">
              <a:solidFill>
                <a:srgbClr val="282A2E"/>
              </a:solidFill>
              <a:latin typeface="Arial" panose="020B0604020202020204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43" y="463432"/>
            <a:ext cx="8210231" cy="5168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200" dirty="0"/>
              <a:t>ФОРМА № П-2 (КВАРТАЛЬНАЯ) «СВЕДЕНИЯ ОБ ИНВЕСТИЦИЯХ В НЕФИНАНСОВЫЕ АКТИВЫ»</a:t>
            </a:r>
            <a:endParaRPr lang="ru-RU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532956D7-D4F4-9A10-8AD0-B00FC9C5BD98}"/>
              </a:ext>
            </a:extLst>
          </p:cNvPr>
          <p:cNvSpPr txBox="1">
            <a:spLocks/>
          </p:cNvSpPr>
          <p:nvPr/>
        </p:nvSpPr>
        <p:spPr>
          <a:xfrm>
            <a:off x="599662" y="980268"/>
            <a:ext cx="5765970" cy="23307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300" dirty="0">
                <a:solidFill>
                  <a:srgbClr val="282A2E"/>
                </a:solidFill>
              </a:rPr>
              <a:t>нормативные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ea typeface="+mj-ea"/>
                <a:cs typeface="+mj-cs"/>
              </a:rPr>
              <a:t>документы</a:t>
            </a:r>
            <a:r>
              <a:rPr lang="ru-RU" sz="1300" dirty="0">
                <a:solidFill>
                  <a:srgbClr val="282A2E"/>
                </a:solidFill>
              </a:rPr>
              <a:t>*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282A2E"/>
                </a:solidFill>
                <a:effectLst/>
                <a:uLnTx/>
                <a:uFillTx/>
                <a:ea typeface="+mj-ea"/>
                <a:cs typeface="+mj-cs"/>
              </a:rPr>
              <a:t>, используемые при заполнении формы</a:t>
            </a:r>
          </a:p>
        </p:txBody>
      </p:sp>
    </p:spTree>
    <p:extLst>
      <p:ext uri="{BB962C8B-B14F-4D97-AF65-F5344CB8AC3E}">
        <p14:creationId xmlns:p14="http://schemas.microsoft.com/office/powerpoint/2010/main" val="278057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7905184-4B55-5C6C-C5A1-61CAC1CE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56" y="280883"/>
            <a:ext cx="8113517" cy="51683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ФОРМА № П-2 (КВАРТАЛЬНАЯ) «СВЕДЕНИЯ ОБ ИНВЕСТИЦИЯХ В НЕФИНАНСОВЫЕ АКТИВЫ»</a:t>
            </a:r>
            <a:endParaRPr lang="ru-RU" dirty="0"/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F6CDF29B-BA21-5CB4-E315-79E6E6FD17A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088163" y="950450"/>
            <a:ext cx="6489933" cy="4477353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A3F3BA-D064-818F-BFE1-331C058A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11" y="1841670"/>
            <a:ext cx="1572493" cy="10389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BA2ACF-2703-35C6-764D-F8480AF49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980" y="1445467"/>
            <a:ext cx="1560711" cy="42065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C2AEAD4-4BE9-C0AE-AC24-495D91765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104" y="1445467"/>
            <a:ext cx="1560711" cy="420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8560AFF-ABA8-1F7A-AC76-27FFF893F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241" y="1866126"/>
            <a:ext cx="1835322" cy="10389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826CD81-A573-2DED-C23F-4905C0DA5B66}"/>
              </a:ext>
            </a:extLst>
          </p:cNvPr>
          <p:cNvSpPr txBox="1"/>
          <p:nvPr/>
        </p:nvSpPr>
        <p:spPr>
          <a:xfrm>
            <a:off x="7685509" y="1230899"/>
            <a:ext cx="43313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строкам 02 – 04 не отражается плата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землю при покупке, изъятии (выкупе) земельных участков для строительства.</a:t>
            </a:r>
          </a:p>
          <a:p>
            <a:pPr indent="180000" algn="just"/>
            <a:r>
              <a:rPr lang="ru-RU" sz="1200" dirty="0">
                <a:solidFill>
                  <a:srgbClr val="FF0000"/>
                </a:solidFill>
              </a:rPr>
              <a:t>Эти затраты учитываются по строке 20.</a:t>
            </a:r>
          </a:p>
          <a:p>
            <a:pPr indent="180000" algn="just"/>
            <a:endParaRPr lang="ru-RU" sz="1200" dirty="0">
              <a:solidFill>
                <a:srgbClr val="FF0000"/>
              </a:solidFill>
            </a:endParaRPr>
          </a:p>
          <a:p>
            <a:pPr indent="180000"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Затраты на приобретение квартир в объектах жилого фонда, зачисляемых на баланс организации и учитываемых на счетах учета основных средств (в том числе новые здания, приобретенные у застройщиков), а также машин, оборудования, транспортных средств, производственного и хозяйственного инвентаря, числившихся ранее на балансе других юридических и физических лиц (кроме приобретения по импорту), и объектов незавершенного строительства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строке 01</a:t>
            </a:r>
            <a:b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отражаются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а учитываются по строкам </a:t>
            </a:r>
            <a:r>
              <a:rPr lang="ru-RU" sz="1200" b="1" dirty="0">
                <a:solidFill>
                  <a:srgbClr val="FF0000"/>
                </a:solidFill>
              </a:rPr>
              <a:t>22</a:t>
            </a:r>
            <a:br>
              <a:rPr lang="ru-RU" sz="1200" b="1" dirty="0">
                <a:solidFill>
                  <a:srgbClr val="FF0000"/>
                </a:solidFill>
              </a:rPr>
            </a:br>
            <a:r>
              <a:rPr lang="ru-RU" sz="1200" b="1" dirty="0">
                <a:solidFill>
                  <a:srgbClr val="FF0000"/>
                </a:solidFill>
              </a:rPr>
              <a:t>и 23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кроме того».</a:t>
            </a:r>
          </a:p>
        </p:txBody>
      </p:sp>
    </p:spTree>
    <p:extLst>
      <p:ext uri="{BB962C8B-B14F-4D97-AF65-F5344CB8AC3E}">
        <p14:creationId xmlns:p14="http://schemas.microsoft.com/office/powerpoint/2010/main" val="73033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5D787FD-9837-7C6E-D488-CB4B5F62FDE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32389" y="1042453"/>
            <a:ext cx="6905001" cy="4773093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B02727-B5DB-5256-4105-334AA2B4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77" y="386617"/>
            <a:ext cx="8113517" cy="51683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ФОРМА № П-2 (КВАРТАЛЬНАЯ) «СВЕДЕНИЯ ОБ ИНВЕСТИЦИЯХ В НЕФИНАНСОВЫЕ АКТИВЫ»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DA4314-C87A-7AC7-3698-F3EA54F82AD2}"/>
              </a:ext>
            </a:extLst>
          </p:cNvPr>
          <p:cNvSpPr txBox="1"/>
          <p:nvPr/>
        </p:nvSpPr>
        <p:spPr>
          <a:xfrm>
            <a:off x="7537390" y="4884522"/>
            <a:ext cx="4153257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" u="sng" dirty="0">
                <a:effectLst/>
                <a:ea typeface="Times New Roman" panose="02020603050405020304" pitchFamily="18" charset="0"/>
              </a:rPr>
              <a:t>По строкам 09–14 </a:t>
            </a:r>
            <a:r>
              <a:rPr lang="ru-RU" sz="1150" dirty="0">
                <a:effectLst/>
                <a:ea typeface="Times New Roman" panose="02020603050405020304" pitchFamily="18" charset="0"/>
              </a:rPr>
              <a:t>отражаются данные об инвестициях в объекты интеллектуальной собственности.</a:t>
            </a:r>
          </a:p>
          <a:p>
            <a:endParaRPr lang="ru-RU" sz="1150" dirty="0">
              <a:effectLst/>
              <a:ea typeface="Times New Roman" panose="02020603050405020304" pitchFamily="18" charset="0"/>
            </a:endParaRPr>
          </a:p>
          <a:p>
            <a:r>
              <a:rPr lang="ru-RU" sz="1150" u="sng" dirty="0">
                <a:effectLst/>
                <a:ea typeface="Times New Roman" panose="02020603050405020304" pitchFamily="18" charset="0"/>
              </a:rPr>
              <a:t>По строке 14 </a:t>
            </a:r>
            <a:r>
              <a:rPr lang="ru-RU" sz="1150" dirty="0">
                <a:effectLst/>
                <a:ea typeface="Times New Roman" panose="02020603050405020304" pitchFamily="18" charset="0"/>
              </a:rPr>
              <a:t>отражаются данные о вложениях в права пользования нематериальными активами (научно-исследовательскими разработками, опытно-конструкторскими и технологическими разработками, программным обеспечением и базами данных, иными объектами интеллектуальной собственности, а также вложения в права пользования нематериальными активами).</a:t>
            </a:r>
            <a:endParaRPr lang="ru-RU" sz="11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0254B-109A-D96F-0083-424491BBF14E}"/>
              </a:ext>
            </a:extLst>
          </p:cNvPr>
          <p:cNvSpPr txBox="1"/>
          <p:nvPr/>
        </p:nvSpPr>
        <p:spPr>
          <a:xfrm>
            <a:off x="7537390" y="993435"/>
            <a:ext cx="4561176" cy="2039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" u="sng" dirty="0"/>
              <a:t>В строках 02 - 04 отражаются затраты: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50" dirty="0"/>
              <a:t>на строительство, реконструкцию</a:t>
            </a:r>
          </a:p>
          <a:p>
            <a:r>
              <a:rPr lang="ru-RU" sz="1150" dirty="0"/>
              <a:t>Затраты на строительство зданий показываются включая затраты на коммуникации внутри здания, необходимые для его эксплуатации (вся система отопления и канализации внутри здания, внутренняя сеть газо-, водопровода, силовой и осветительной электропроводки, телефонной электропроводки, вентиляционные устройства </a:t>
            </a:r>
            <a:r>
              <a:rPr lang="ru-RU" sz="1150" dirty="0" err="1"/>
              <a:t>общесанитарного</a:t>
            </a:r>
            <a:r>
              <a:rPr lang="ru-RU" sz="1150" dirty="0"/>
              <a:t> назначения, подъемники и лифты и другие подобные объекты)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50" dirty="0"/>
              <a:t>техническое перевооружение зданий и сооружений </a:t>
            </a:r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596EB0CC-25A2-8679-02C4-B1E63F394381}"/>
              </a:ext>
            </a:extLst>
          </p:cNvPr>
          <p:cNvSpPr/>
          <p:nvPr/>
        </p:nvSpPr>
        <p:spPr>
          <a:xfrm>
            <a:off x="3768696" y="2076627"/>
            <a:ext cx="128186" cy="217919"/>
          </a:xfrm>
          <a:prstGeom prst="rightBrace">
            <a:avLst>
              <a:gd name="adj1" fmla="val 8333"/>
              <a:gd name="adj2" fmla="val 5769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8CE6405-28C9-1CDD-DFC3-C44013CDA2DE}"/>
              </a:ext>
            </a:extLst>
          </p:cNvPr>
          <p:cNvCxnSpPr>
            <a:cxnSpLocks/>
          </p:cNvCxnSpPr>
          <p:nvPr/>
        </p:nvCxnSpPr>
        <p:spPr>
          <a:xfrm>
            <a:off x="3965249" y="2183451"/>
            <a:ext cx="35721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055584A-8509-406F-BC79-B06D0BC5E84E}"/>
              </a:ext>
            </a:extLst>
          </p:cNvPr>
          <p:cNvSpPr txBox="1"/>
          <p:nvPr/>
        </p:nvSpPr>
        <p:spPr>
          <a:xfrm>
            <a:off x="7537390" y="3043077"/>
            <a:ext cx="4324173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50" u="sng" dirty="0"/>
              <a:t>В строке 08 не отражаются данные</a:t>
            </a:r>
            <a:r>
              <a:rPr lang="ru-RU" sz="1150" dirty="0"/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50" dirty="0"/>
              <a:t>о машинах и оборудовании, приобретаемые с целью перепродажи;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50" dirty="0"/>
              <a:t>санитарно-техническое и др. оборудование, относимое к стоимости зданий;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50" dirty="0"/>
              <a:t> пусковые расходы;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50" dirty="0"/>
              <a:t>стоимость машин, оборудования, полученные на условиях финансового лизинга и учтенные лизингополучателем на забалансовом счете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038D1C7-18DF-3719-1DE2-4B03F0C537FD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3768695" y="2886709"/>
            <a:ext cx="3768695" cy="542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авая фигурная скобка 29">
            <a:extLst>
              <a:ext uri="{FF2B5EF4-FFF2-40B4-BE49-F238E27FC236}">
                <a16:creationId xmlns:a16="http://schemas.microsoft.com/office/drawing/2014/main" id="{5617E7B8-D2A5-E1AD-21C2-D4545B4B9B57}"/>
              </a:ext>
            </a:extLst>
          </p:cNvPr>
          <p:cNvSpPr/>
          <p:nvPr/>
        </p:nvSpPr>
        <p:spPr>
          <a:xfrm>
            <a:off x="3639696" y="2997803"/>
            <a:ext cx="257998" cy="85635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9695013-0BA1-4479-275D-623B2F246CE5}"/>
              </a:ext>
            </a:extLst>
          </p:cNvPr>
          <p:cNvCxnSpPr>
            <a:cxnSpLocks/>
            <a:stCxn id="30" idx="1"/>
          </p:cNvCxnSpPr>
          <p:nvPr/>
        </p:nvCxnSpPr>
        <p:spPr>
          <a:xfrm>
            <a:off x="3897694" y="3425978"/>
            <a:ext cx="3639696" cy="1641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90C25AF0-DFBC-4996-F76F-62B916E06F33}"/>
              </a:ext>
            </a:extLst>
          </p:cNvPr>
          <p:cNvCxnSpPr>
            <a:cxnSpLocks/>
          </p:cNvCxnSpPr>
          <p:nvPr/>
        </p:nvCxnSpPr>
        <p:spPr>
          <a:xfrm>
            <a:off x="3639696" y="3811901"/>
            <a:ext cx="3991698" cy="1759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09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439FB6E-7562-93CE-9104-8A485608B60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95842" y="1080776"/>
            <a:ext cx="6920366" cy="4452938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4CD705-DA8F-4183-16FD-4F739EEF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ФОРМА № П-2 (КВАРТАЛЬНАЯ) «СВЕДЕНИЯ ОБ ИНВЕСТИЦИЯХ В НЕФИНАНСОВЫЕ АКТИВЫ»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0072C-DD30-8AEC-E007-39D58482A5C3}"/>
              </a:ext>
            </a:extLst>
          </p:cNvPr>
          <p:cNvSpPr txBox="1"/>
          <p:nvPr/>
        </p:nvSpPr>
        <p:spPr>
          <a:xfrm>
            <a:off x="7107662" y="1486967"/>
            <a:ext cx="487166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/>
            <a:r>
              <a:rPr lang="ru-RU" sz="1150" u="sng" dirty="0">
                <a:effectLst/>
                <a:ea typeface="Times New Roman" panose="02020603050405020304" pitchFamily="18" charset="0"/>
              </a:rPr>
              <a:t>По строкам 18 </a:t>
            </a:r>
            <a:r>
              <a:rPr lang="ru-RU" sz="1150" dirty="0">
                <a:effectLst/>
                <a:ea typeface="Times New Roman" panose="02020603050405020304" pitchFamily="18" charset="0"/>
              </a:rPr>
              <a:t>данные об инвестициях в основной капитал, показанные по строке 01, распределяются по видам экономической деятельности в соответствии с Общероссийским классификатором видов экономической деятельности (ОКВЭД 2), исходя из той сферы деятельности, в рамках которой будут функционировать создаваемые или приобретаемые основные фонды.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6DB8284-1ECF-4E34-0D1B-3C0FB68EDEED}"/>
              </a:ext>
            </a:extLst>
          </p:cNvPr>
          <p:cNvCxnSpPr>
            <a:cxnSpLocks/>
          </p:cNvCxnSpPr>
          <p:nvPr/>
        </p:nvCxnSpPr>
        <p:spPr>
          <a:xfrm flipV="1">
            <a:off x="3332860" y="2196269"/>
            <a:ext cx="3774802" cy="2110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05B5EE-A4A4-EDA5-1A98-55ACF7E53DCD}"/>
              </a:ext>
            </a:extLst>
          </p:cNvPr>
          <p:cNvSpPr txBox="1"/>
          <p:nvPr/>
        </p:nvSpPr>
        <p:spPr>
          <a:xfrm>
            <a:off x="7107662" y="2781868"/>
            <a:ext cx="489704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/>
            <a:r>
              <a:rPr lang="ru-RU" sz="1150" u="sng" dirty="0">
                <a:effectLst/>
                <a:ea typeface="Times New Roman" panose="02020603050405020304" pitchFamily="18" charset="0"/>
              </a:rPr>
              <a:t>По строке 19 </a:t>
            </a:r>
            <a:r>
              <a:rPr lang="ru-RU" sz="1150" dirty="0">
                <a:effectLst/>
                <a:ea typeface="Times New Roman" panose="02020603050405020304" pitchFamily="18" charset="0"/>
              </a:rPr>
              <a:t>показываются данные об инвестициях в непроизведенные нефинансовые активы: затраты на приобретение юридическими лицами в собственность земельных участков, объектов природопользования; контрактов, договоров аренды, лицензий (включая права пользования природными объектами), деловой репутации («гудвилла») и деловых связей (маркетинговых активов).</a:t>
            </a:r>
          </a:p>
          <a:p>
            <a:pPr indent="342265" algn="just"/>
            <a:r>
              <a:rPr lang="ru-RU" sz="115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150" u="sng" dirty="0">
                <a:effectLst/>
                <a:ea typeface="Times New Roman" panose="02020603050405020304" pitchFamily="18" charset="0"/>
              </a:rPr>
              <a:t>Данные, отраженные по строке 19, не относятся к инвестициям в основной капитал и не включаются в итог по строке 01.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ABCB489-E58D-A29A-8F2A-87E19F3F3A02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332860" y="3712892"/>
            <a:ext cx="3774802" cy="6953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D557C8-9FB1-9E30-474A-A624C9845E2D}"/>
              </a:ext>
            </a:extLst>
          </p:cNvPr>
          <p:cNvSpPr txBox="1"/>
          <p:nvPr/>
        </p:nvSpPr>
        <p:spPr>
          <a:xfrm>
            <a:off x="7107660" y="4912491"/>
            <a:ext cx="489704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/>
            <a:r>
              <a:rPr lang="ru-RU" sz="1150" dirty="0">
                <a:effectLst/>
                <a:latin typeface="+mj-lt"/>
                <a:ea typeface="Times New Roman" panose="02020603050405020304" pitchFamily="18" charset="0"/>
              </a:rPr>
              <a:t>Стоимость основных фондов, переданных с баланса на баланс организации, по строкам 22 и 23 не отражается.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A41B4D87-43B9-17FE-EAC1-6AED2A8E082D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3392680" y="5135629"/>
            <a:ext cx="3714980" cy="1738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Правая фигурная скобка 36">
            <a:extLst>
              <a:ext uri="{FF2B5EF4-FFF2-40B4-BE49-F238E27FC236}">
                <a16:creationId xmlns:a16="http://schemas.microsoft.com/office/drawing/2014/main" id="{83CCBC64-0028-BC58-E724-F9493BC3395D}"/>
              </a:ext>
            </a:extLst>
          </p:cNvPr>
          <p:cNvSpPr/>
          <p:nvPr/>
        </p:nvSpPr>
        <p:spPr>
          <a:xfrm>
            <a:off x="3264493" y="5149619"/>
            <a:ext cx="79903" cy="326241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9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5FD9778-CCF7-349A-6CA3-A84AAD95A0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190001"/>
            <a:ext cx="11176444" cy="427881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 включаются в инвестиции в основной капитал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*</a:t>
            </a:r>
            <a:r>
              <a:rPr kumimoji="0" lang="ru-RU" sz="1200" b="0" i="0" u="none" strike="noStrike" cap="none" spc="0" normalizeH="0" baseline="0" noProof="0" dirty="0">
                <a:ln>
                  <a:noFill/>
                </a:ln>
                <a:solidFill>
                  <a:srgbClr val="3631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ru-RU" sz="1200" dirty="0"/>
              <a:t>(графа 1 раздел 1):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государственными (муниципальным) бюджетными и автономными учреждениям - затраты на создание и (или) приобретение основных средств</a:t>
            </a:r>
            <a:br>
              <a:rPr lang="ru-RU" sz="1200" dirty="0"/>
            </a:br>
            <a:r>
              <a:rPr lang="ru-RU" sz="1200" dirty="0"/>
              <a:t>по стоимости, определенной  федеральным стандартом бухгалтерского учета для организаций государственного сектора «Основные средства», утвержденным приказом Минфина России от 31 декабря 2016 г. № 257н (зарегистрирован Минюстом России 27 апреля 2017 г., регистрационный</a:t>
            </a:r>
            <a:br>
              <a:rPr lang="ru-RU" sz="1200" dirty="0"/>
            </a:br>
            <a:r>
              <a:rPr lang="ru-RU" sz="1200" dirty="0"/>
              <a:t>№ 46518), учет которых осуществляется на забалансовом счете;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стоимость основных средств переданных с баланса на баланс организации;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стоимость приобретенного лизингового имущества, бывшего в употреблении (за исключением поступившего по импорту);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стоимость вновь построенных основных фондов, приобретенных у застройщика (отражается по графе 5);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затраты на приобретение основных фондов, бывших в употреблении у других юридических и физических лиц, и объектов незавершенного строительства (гр.5 раздела 1);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данные о стоимости проданных основных фондов, объектов незавершенного строительства и квартир, числившихся на балансе организации,</a:t>
            </a:r>
            <a:br>
              <a:rPr lang="ru-RU" sz="1200" dirty="0"/>
            </a:br>
            <a:r>
              <a:rPr lang="ru-RU" sz="1200" dirty="0"/>
              <a:t>по цене сделки купли-продажи без НДС (гр.6 раздела 1);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денежные средства юридических и физических лиц, находящиеся на эскроу-счетах и размещенные на забалансовых счетах;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инвестиции в непроизведенные нефинансовые активы (затраты на приобретение юридическими лицами в собственность земельных участков, объектов природопользования, контрактов, договоров аренды, лицензий (включая права пользования природными объектами), деловой репутации («гудвилла») и деловых связей (маркетинговых активов));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арендные платежи;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плата за землю при покупке, изъятии (выкупе) земельных участков для строительства (учитываются по строке 32).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175C961-DBDA-F891-E988-06F9A8F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397564"/>
            <a:ext cx="9518374" cy="5168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200" dirty="0"/>
              <a:t>ФОРМА № П-2 (КВАРТАЛЬНАЯ) «СВЕДЕНИЯ ОБ ИНВЕСТИЦИЯХ</a:t>
            </a:r>
            <a:br>
              <a:rPr lang="ru-RU" sz="2200" dirty="0"/>
            </a:br>
            <a:r>
              <a:rPr lang="ru-RU" sz="2200" dirty="0"/>
              <a:t>В НЕФИНАНСОВЫЕ АКТИВЫ»</a:t>
            </a:r>
            <a:endParaRPr lang="ru-RU" dirty="0"/>
          </a:p>
        </p:txBody>
      </p:sp>
      <p:sp>
        <p:nvSpPr>
          <p:cNvPr id="5" name="Заголовок 17">
            <a:extLst>
              <a:ext uri="{FF2B5EF4-FFF2-40B4-BE49-F238E27FC236}">
                <a16:creationId xmlns:a16="http://schemas.microsoft.com/office/drawing/2014/main" id="{561422D9-7DD3-A993-0EC1-414402562AA6}"/>
              </a:ext>
            </a:extLst>
          </p:cNvPr>
          <p:cNvSpPr txBox="1">
            <a:spLocks/>
          </p:cNvSpPr>
          <p:nvPr/>
        </p:nvSpPr>
        <p:spPr>
          <a:xfrm>
            <a:off x="599661" y="933228"/>
            <a:ext cx="2424893" cy="23307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300" dirty="0">
                <a:solidFill>
                  <a:srgbClr val="282A2E"/>
                </a:solidFill>
              </a:rPr>
              <a:t>особенности заполнения*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282A2E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309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6EAB28-5883-CA15-003F-513F2BD5894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15596" y="1601121"/>
            <a:ext cx="8698113" cy="356235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DBE5A41-6336-914B-5F21-9951C1BE7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41" y="410765"/>
            <a:ext cx="8113517" cy="503635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ФОРМА № П-2 (КВАРТАЛЬНАЯ) «СВЕДЕНИЯ ОБ ИНВЕСТИЦИЯХ В НЕФИНАНСОВЫЕ АКТИВЫ»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2D5D38-69C0-C50E-8C84-AFEFED169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81" y="2151043"/>
            <a:ext cx="1824592" cy="6861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A8E22E-7CF9-1224-2D63-A48003763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146" y="2165525"/>
            <a:ext cx="1922804" cy="686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4465D3-422F-6180-C100-89382FF8E178}"/>
              </a:ext>
            </a:extLst>
          </p:cNvPr>
          <p:cNvSpPr txBox="1"/>
          <p:nvPr/>
        </p:nvSpPr>
        <p:spPr>
          <a:xfrm>
            <a:off x="4504095" y="1248253"/>
            <a:ext cx="173187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" dirty="0"/>
              <a:t>Данные из раздела 1 </a:t>
            </a:r>
          </a:p>
          <a:p>
            <a:r>
              <a:rPr lang="ru-RU" sz="1150" dirty="0"/>
              <a:t>строки 01 графы 1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D865BEF-A36A-DDC6-FF85-2CA4F2D2813D}"/>
              </a:ext>
            </a:extLst>
          </p:cNvPr>
          <p:cNvCxnSpPr/>
          <p:nvPr/>
        </p:nvCxnSpPr>
        <p:spPr>
          <a:xfrm>
            <a:off x="5067656" y="1647825"/>
            <a:ext cx="0" cy="46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9D27F390-49EB-E008-B6F9-B7FF94AF9E3E}"/>
              </a:ext>
            </a:extLst>
          </p:cNvPr>
          <p:cNvCxnSpPr>
            <a:cxnSpLocks/>
          </p:cNvCxnSpPr>
          <p:nvPr/>
        </p:nvCxnSpPr>
        <p:spPr>
          <a:xfrm>
            <a:off x="5663698" y="1671177"/>
            <a:ext cx="34497" cy="516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84C4AC-78E0-FA9F-ADE5-B90B6052389D}"/>
              </a:ext>
            </a:extLst>
          </p:cNvPr>
          <p:cNvSpPr txBox="1"/>
          <p:nvPr/>
        </p:nvSpPr>
        <p:spPr>
          <a:xfrm>
            <a:off x="6434655" y="1248253"/>
            <a:ext cx="227599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" dirty="0"/>
              <a:t>Данные из раздела 1 </a:t>
            </a:r>
          </a:p>
          <a:p>
            <a:r>
              <a:rPr lang="ru-RU" sz="1150" dirty="0"/>
              <a:t>строки 19 графы 1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044AA4B-0706-C2B6-D58F-FB9861D869B1}"/>
              </a:ext>
            </a:extLst>
          </p:cNvPr>
          <p:cNvCxnSpPr>
            <a:cxnSpLocks/>
          </p:cNvCxnSpPr>
          <p:nvPr/>
        </p:nvCxnSpPr>
        <p:spPr>
          <a:xfrm>
            <a:off x="7449942" y="1716729"/>
            <a:ext cx="0" cy="422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F8E7704-646A-45B1-A4A7-25FB0FEDB332}"/>
              </a:ext>
            </a:extLst>
          </p:cNvPr>
          <p:cNvSpPr txBox="1"/>
          <p:nvPr/>
        </p:nvSpPr>
        <p:spPr>
          <a:xfrm>
            <a:off x="8563896" y="1589667"/>
            <a:ext cx="3550011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/>
            <a:r>
              <a:rPr lang="ru-RU" sz="1150" u="sng" dirty="0">
                <a:effectLst/>
                <a:latin typeface="+mj-lt"/>
                <a:ea typeface="Times New Roman" panose="02020603050405020304" pitchFamily="18" charset="0"/>
              </a:rPr>
              <a:t>По строке 31 </a:t>
            </a:r>
            <a:r>
              <a:rPr lang="ru-RU" sz="1150" dirty="0">
                <a:effectLst/>
                <a:latin typeface="+mj-lt"/>
                <a:ea typeface="Times New Roman" panose="02020603050405020304" pitchFamily="18" charset="0"/>
              </a:rPr>
              <a:t>отражаются данные о собственных средствах юридических лиц, направленных на инвестирование: прибыль, средства резервных фондов, вклады учредителей в уставный капитал организации, направленные на инвестирование в основной капитал, средства, выплачиваемые органами страхования в виде возмещения потерь от аварий, стихийных бедствий.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194C0EC-E889-2256-8AFF-3DF7B61CBAE7}"/>
              </a:ext>
            </a:extLst>
          </p:cNvPr>
          <p:cNvCxnSpPr>
            <a:cxnSpLocks/>
          </p:cNvCxnSpPr>
          <p:nvPr/>
        </p:nvCxnSpPr>
        <p:spPr>
          <a:xfrm flipV="1">
            <a:off x="4734370" y="2873905"/>
            <a:ext cx="3896881" cy="151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81926A5-6A30-3545-1C0D-355DA9DE2601}"/>
              </a:ext>
            </a:extLst>
          </p:cNvPr>
          <p:cNvSpPr txBox="1"/>
          <p:nvPr/>
        </p:nvSpPr>
        <p:spPr>
          <a:xfrm>
            <a:off x="8553840" y="3297313"/>
            <a:ext cx="3458943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/>
            <a:r>
              <a:rPr lang="ru-RU" sz="1150" u="sng" dirty="0">
                <a:effectLst/>
                <a:latin typeface="+mj-lt"/>
                <a:ea typeface="Times New Roman" panose="02020603050405020304" pitchFamily="18" charset="0"/>
              </a:rPr>
              <a:t>По строке 36 </a:t>
            </a:r>
            <a:r>
              <a:rPr lang="ru-RU" sz="1150" dirty="0">
                <a:effectLst/>
                <a:latin typeface="+mj-lt"/>
                <a:ea typeface="Times New Roman" panose="02020603050405020304" pitchFamily="18" charset="0"/>
              </a:rPr>
              <a:t>отражаются данные об инвестициях в основной капитал, полученных данной организацией из-за рубежа. К инвестициям из-за рубежа относятся инвестиции, сделанные прямыми инвесторами (юридическими или физическими лицами) полностью владеющими организацией, или контролирующими не менее 10% акций или уставного (складочного) капитала организации, дающими право на участие в управлении организацией. Прямые инвестиции из-за рубежа могут осуществляться в виде денежных средств, либо в натуральной форме в виде предоставления машин и оборудования.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B1BC3601-FC42-5920-2038-2AA7394A544B}"/>
              </a:ext>
            </a:extLst>
          </p:cNvPr>
          <p:cNvCxnSpPr/>
          <p:nvPr/>
        </p:nvCxnSpPr>
        <p:spPr>
          <a:xfrm>
            <a:off x="4734370" y="3862699"/>
            <a:ext cx="38295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416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айд &quot;Содержание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лайды &quot;Раздел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усто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итульны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Слайды &quot;Раздел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1647</Words>
  <Application>Microsoft Office PowerPoint</Application>
  <PresentationFormat>Широкоэкранный</PresentationFormat>
  <Paragraphs>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Титульный слайд</vt:lpstr>
      <vt:lpstr>Слайд "Содержание"</vt:lpstr>
      <vt:lpstr>Слайды "Раздел"</vt:lpstr>
      <vt:lpstr>Информационные слайды</vt:lpstr>
      <vt:lpstr>Пустой слайд</vt:lpstr>
      <vt:lpstr>1_Титульный слайд</vt:lpstr>
      <vt:lpstr>1_Информационные слайды</vt:lpstr>
      <vt:lpstr>3_Информационные слайды</vt:lpstr>
      <vt:lpstr>1_Слайды "Раздел"</vt:lpstr>
      <vt:lpstr>ОСОБЕННОСТИ ЗАПОЛНЕНИЯ ФОРМ № П-2 «СВЕДЕНИЯ ОБ ИНВЕСТИЦИЯХ В НЕФИНАНСОВЫЕ АКТИВЫ»</vt:lpstr>
      <vt:lpstr>ФОРМА № П-2 (КВАРТАЛЬНАЯ) «СВЕДЕНИЯ ОБ ИНВЕСТИЦИЯХ В НЕФИНАНСОВЫЕ АКТИВЫ»</vt:lpstr>
      <vt:lpstr>ФОРМА № П-2 (КВАРТАЛЬНАЯ) «СВЕДЕНИЯ ОБ ИНВЕСТИЦИЯХ В НЕФИНАНСОВЫЕ АКТИВЫ»</vt:lpstr>
      <vt:lpstr>ФОРМА № П-2 (КВАРТАЛЬНАЯ) «СВЕДЕНИЯ ОБ ИНВЕСТИЦИЯХ В НЕФИНАНСОВЫЕ АКТИВЫ»</vt:lpstr>
      <vt:lpstr>ФОРМА № П-2 (КВАРТАЛЬНАЯ) «СВЕДЕНИЯ ОБ ИНВЕСТИЦИЯХ В НЕФИНАНСОВЫЕ АКТИВЫ»</vt:lpstr>
      <vt:lpstr>ФОРМА № П-2 (КВАРТАЛЬНАЯ) «СВЕДЕНИЯ ОБ ИНВЕСТИЦИЯХ В НЕФИНАНСОВЫЕ АКТИВЫ»</vt:lpstr>
      <vt:lpstr>ФОРМА № П-2 (КВАРТАЛЬНАЯ) «СВЕДЕНИЯ ОБ ИНВЕСТИЦИЯХ В НЕФИНАНСОВЫЕ АКТИВЫ»</vt:lpstr>
      <vt:lpstr>ФОРМА № П-2 (КВАРТАЛЬНАЯ) «СВЕДЕНИЯ ОБ ИНВЕСТИЦИЯХ В НЕФИНАНСОВЫЕ АКТИВЫ»</vt:lpstr>
      <vt:lpstr>ФОРМА № П-2 (КВАРТАЛЬНАЯ) «СВЕДЕНИЯ ОБ ИНВЕСТИЦИЯХ В НЕФИНАНСОВЫЕ АКТИВЫ»</vt:lpstr>
      <vt:lpstr>ФОРМА № П-2 (КВАРТАЛЬНАЯ) «СВЕДЕНИЯ ОБ ИНВЕСТИЦИЯХ В НЕФИНАНСОВЫЕ АКТИВЫ»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Токарева Екатерина Дмитриевна</dc:creator>
  <cp:lastModifiedBy>Гвоздева Рада Васильевна</cp:lastModifiedBy>
  <cp:revision>57</cp:revision>
  <cp:lastPrinted>2024-03-05T07:27:31Z</cp:lastPrinted>
  <dcterms:created xsi:type="dcterms:W3CDTF">2023-12-06T11:24:07Z</dcterms:created>
  <dcterms:modified xsi:type="dcterms:W3CDTF">2024-07-18T11:57:02Z</dcterms:modified>
</cp:coreProperties>
</file>