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70" r:id="rId3"/>
    <p:sldId id="262" r:id="rId4"/>
    <p:sldId id="269" r:id="rId5"/>
    <p:sldId id="265" r:id="rId6"/>
    <p:sldId id="275" r:id="rId7"/>
    <p:sldId id="261" r:id="rId8"/>
    <p:sldId id="272" r:id="rId9"/>
    <p:sldId id="266" r:id="rId10"/>
    <p:sldId id="268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DC"/>
    <a:srgbClr val="F2F3F3"/>
    <a:srgbClr val="16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229.8</c:v>
                </c:pt>
                <c:pt idx="2">
                  <c:v>229.8</c:v>
                </c:pt>
                <c:pt idx="3">
                  <c:v>229.8</c:v>
                </c:pt>
                <c:pt idx="4">
                  <c:v>229.8</c:v>
                </c:pt>
                <c:pt idx="5">
                  <c:v>229.8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1-4F4C-B796-B0838D2B5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D91A-DFA3-429E-9A8D-F24FC85322E9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70ED-0CD0-4C56-BBB1-99E4FBF5CA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1B32-4578-4925-9D32-1FADFBDF1A7C}" type="datetimeFigureOut">
              <a:rPr lang="ru-RU" smtClean="0"/>
              <a:pPr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F2CB-A0AD-4497-ACC6-1F92D2FB3D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2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355578" y="6374584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56" y="2565174"/>
            <a:ext cx="10929644" cy="34229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ru-RU" dirty="0" smtClean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74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2356" y="1033371"/>
            <a:ext cx="109296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ru-RU" dirty="0" smtClean="0"/>
              <a:t>Рисунок 1</a:t>
            </a:r>
            <a:endParaRPr lang="ru-RU" dirty="0"/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63474" y="2672194"/>
            <a:ext cx="5028526" cy="3497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Рисунок 2</a:t>
            </a:r>
            <a:endParaRPr lang="ru-RU" dirty="0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45786" y="6170159"/>
            <a:ext cx="3739983" cy="40481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 smtClean="0"/>
              <a:t>Подпись рисунка</a:t>
            </a:r>
          </a:p>
          <a:p>
            <a:pPr lvl="0"/>
            <a:endParaRPr lang="ru-RU" dirty="0" smtClean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60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5001552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7" name="Диаграмма 5"/>
          <p:cNvSpPr>
            <a:spLocks noGrp="1"/>
          </p:cNvSpPr>
          <p:nvPr>
            <p:ph type="chart" sz="quarter" idx="13" hasCustomPrompt="1"/>
          </p:nvPr>
        </p:nvSpPr>
        <p:spPr>
          <a:xfrm>
            <a:off x="6352248" y="1878013"/>
            <a:ext cx="5001552" cy="35845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 smtClean="0"/>
              <a:t>Диаграмма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82394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996442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6469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10515600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2093" y="5612199"/>
            <a:ext cx="6627813" cy="489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170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797050"/>
            <a:ext cx="10515600" cy="3697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 smtClean="0"/>
              <a:t>Рисунок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2231" y="5600700"/>
            <a:ext cx="6967538" cy="493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426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78013"/>
            <a:ext cx="10515600" cy="3608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Основной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3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942593"/>
            <a:ext cx="5473588" cy="3519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6850" y="1933575"/>
            <a:ext cx="4806950" cy="352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718412" y="5577744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 smtClean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590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0"/>
            <a:ext cx="930584" cy="1762551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692" y="2769465"/>
            <a:ext cx="10929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Образование в цифрах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" y="3714"/>
            <a:ext cx="769242" cy="8646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1262356" y="835663"/>
            <a:ext cx="109296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93454" y="0"/>
            <a:ext cx="763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</a:t>
            </a:r>
            <a:r>
              <a:rPr lang="ru-RU" sz="24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t="425" r="48403" b="-425"/>
          <a:stretch/>
        </p:blipFill>
        <p:spPr>
          <a:xfrm>
            <a:off x="0" y="1316332"/>
            <a:ext cx="930583" cy="522258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5899150"/>
            <a:ext cx="930584" cy="958850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>
          <a:xfrm>
            <a:off x="1262357" y="379576"/>
            <a:ext cx="10929644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И НАУКЕ</a:t>
            </a:r>
          </a:p>
        </p:txBody>
      </p:sp>
    </p:spTree>
    <p:extLst>
      <p:ext uri="{BB962C8B-B14F-4D97-AF65-F5344CB8AC3E}">
        <p14:creationId xmlns:p14="http://schemas.microsoft.com/office/powerpoint/2010/main" val="3378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973" y="1050812"/>
            <a:ext cx="10929644" cy="22489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МУНИЦИПАЛЬНЫЙ ПРОЕКТ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«Остановки»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98219" y="3323201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60203" y="296186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Бауэр В.И. – директор департамента транспорта и дорожного хозяйства администрации муниципального образования городской округ город-курорт Сочи Краснодарского края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pngtree-bus-stop-passenger-rest-direction-sign-destination-sign-png-image_400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9798" y="2709331"/>
            <a:ext cx="4148669" cy="41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33" y="1044574"/>
            <a:ext cx="11006667" cy="74189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Ключевые события муниципального проекта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2773815"/>
            <a:ext cx="10929644" cy="3422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65125"/>
              </p:ext>
            </p:extLst>
          </p:nvPr>
        </p:nvGraphicFramePr>
        <p:xfrm>
          <a:off x="1444800" y="1708676"/>
          <a:ext cx="10507278" cy="476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185">
                  <a:extLst>
                    <a:ext uri="{9D8B030D-6E8A-4147-A177-3AD203B41FA5}">
                      <a16:colId xmlns:a16="http://schemas.microsoft.com/office/drawing/2014/main" val="2805026087"/>
                    </a:ext>
                  </a:extLst>
                </a:gridCol>
                <a:gridCol w="8707082">
                  <a:extLst>
                    <a:ext uri="{9D8B030D-6E8A-4147-A177-3AD203B41FA5}">
                      <a16:colId xmlns:a16="http://schemas.microsoft.com/office/drawing/2014/main" val="3194269731"/>
                    </a:ext>
                  </a:extLst>
                </a:gridCol>
                <a:gridCol w="1174011">
                  <a:extLst>
                    <a:ext uri="{9D8B030D-6E8A-4147-A177-3AD203B41FA5}">
                      <a16:colId xmlns:a16="http://schemas.microsoft.com/office/drawing/2014/main" val="1472089100"/>
                    </a:ext>
                  </a:extLst>
                </a:gridCol>
              </a:tblGrid>
              <a:tr h="577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события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extLst>
                  <a:ext uri="{0D108BD9-81ED-4DB2-BD59-A6C34878D82A}">
                    <a16:rowId xmlns:a16="http://schemas.microsoft.com/office/drawing/2014/main" val="3065583888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муниципального контракта на оказание услуг финансовой аренды (лизинга) на приобретение и установку (монтаж) остановочных павильонов на автомобильных дорогах общего пользования местного значения на территории муниципального образования городской округ город-курорт Сочи Краснодарского края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05.04.2023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898904014"/>
                  </a:ext>
                </a:extLst>
              </a:tr>
              <a:tr h="448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25 ед.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3603543406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75 ед.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02.09.2023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541753551"/>
                  </a:ext>
                </a:extLst>
              </a:tr>
              <a:tr h="440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125 ед.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02.11.2023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560272370"/>
                  </a:ext>
                </a:extLst>
              </a:tr>
              <a:tr h="414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222 ед.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777568800"/>
                  </a:ext>
                </a:extLst>
              </a:tr>
              <a:tr h="5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Публикация в средствах массовой информации сведений о достигнутых результатах реализации мероприятия по устройству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31.12.2023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2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589" y="3117740"/>
            <a:ext cx="10929644" cy="132556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8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>
          <a:xfrm>
            <a:off x="1092246" y="1282608"/>
            <a:ext cx="10929937" cy="5091975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дорожно-транспортной инфраструктуры города Сочи путем повышения комфорта мест для ожидания общественного транспорта, а также приведения объектов городской среды к единому архитектурному облику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программа муниципального образования городской округ город-курорт Сочи Краснодарского края «Дорожная деятельность на территории города Сочи»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79336" y="3323201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8970" y="3553354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899102"/>
            <a:ext cx="10929644" cy="86735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Цели </a:t>
            </a: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</a:rPr>
              <a:t>деятельности </a:t>
            </a: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МП 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1766456"/>
            <a:ext cx="10929644" cy="460812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остановочных павильонов, оснащенных программно-аппаратным комплексом, позволяющим создать единый отраслевой банк данных в рамках автоматизированной системы управления остановочным комплексом. 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0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78244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AutoShape 2" descr="https://bba0816e-594a-4120-b78a-386548177f64.selcdn.net/unsafe/fit-in/1024x1024/smart/https:/782329.selcdn.ru/leonardo/uploadsForSiteId/201343/content/a62886dc-6315-49d3-b7ad-73da6e5469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https://www.netclipart.com/pp/m/345-3452171_magnifying-glass-logo-clipart-png-download-inspection-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Norgrad Остановки_page-0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0413" y="3459481"/>
            <a:ext cx="3632199" cy="2179319"/>
          </a:xfrm>
          <a:prstGeom prst="rect">
            <a:avLst/>
          </a:prstGeom>
        </p:spPr>
      </p:pic>
      <p:pic>
        <p:nvPicPr>
          <p:cNvPr id="16" name="Рисунок 15" descr="Norgrad Остановки_page-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3667" y="3674282"/>
            <a:ext cx="3598333" cy="2010833"/>
          </a:xfrm>
          <a:prstGeom prst="rect">
            <a:avLst/>
          </a:prstGeom>
        </p:spPr>
      </p:pic>
      <p:pic>
        <p:nvPicPr>
          <p:cNvPr id="14" name="Рисунок 13" descr="WhatsApp Image 2023-06-09 at 09.21.36111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0" y="4520143"/>
            <a:ext cx="4021667" cy="18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5"/>
            <a:ext cx="10929644" cy="7842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Задачи МП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153880" y="1835287"/>
            <a:ext cx="10929644" cy="50030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развитие дорожно-транспортной инфраструктуры города Сочи;</a:t>
            </a:r>
          </a:p>
          <a:p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повышение уровня комфорта мест для </a:t>
            </a:r>
          </a:p>
          <a:p>
            <a:pPr marL="457200" indent="-457200"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ожидания общественного транспорта ;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защищенности пассажиров от неблагоприятных погодных условий.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404301" y="3323200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png-transparent-bus-trolleybus-durak-sign-traffic-code-vehicle-bus-stop-special-regulation-sig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8517" y="1879600"/>
            <a:ext cx="1232414" cy="1744133"/>
          </a:xfrm>
          <a:prstGeom prst="rect">
            <a:avLst/>
          </a:prstGeom>
        </p:spPr>
      </p:pic>
      <p:pic>
        <p:nvPicPr>
          <p:cNvPr id="14" name="Рисунок 13" descr="4974432-des-personnes-attendant-le-bus-pour-reprendre-le-travail-vectori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93595" y="3683000"/>
            <a:ext cx="249990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5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5"/>
            <a:ext cx="10929644" cy="7258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Оснащение остановочных павильонов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1770434"/>
            <a:ext cx="10929644" cy="508756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Программно-аппаратный комплекс, состоящий из специализированного контроллера управления освещением остановочного комплекса, сервера и программного обеспечения, позволяющего осуществлять: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переход от информационных систем, использующих разные базы данных к единой интегрированной информационной среде, обеспечивающей автоматизированную поддержку процессов деятельности подразделений без потери существующих данных;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сокращение объемов трудоемких операций, связанных с обменом информацией;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повышение достоверности получаемой, обрабатываемой и хранимой информации, за счет централизации ее хранения и регламентации использования;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сокращение сроков и повышение качества выполнения технологических процессов;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увеличение производительности за счет автоматизации трудоемких функций по получению и обработке информации;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технологическая поддержка сбора и обработки отчетной информации;</a:t>
            </a:r>
          </a:p>
          <a:p>
            <a:pPr algn="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­ создание единого отраслевого банка данных в рамках автоматизированной системы управления остановочным комплексом.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31950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52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5"/>
            <a:ext cx="10929644" cy="72586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</a:rPr>
              <a:t>Финансирование</a:t>
            </a:r>
            <a:endParaRPr lang="ru-RU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1770434"/>
            <a:ext cx="10929644" cy="5087565"/>
          </a:xfrm>
        </p:spPr>
        <p:txBody>
          <a:bodyPr/>
          <a:lstStyle/>
          <a:p>
            <a:pPr algn="r"/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проекта обеспечено путем заключения муниципального контракта на оказание услуг финансовой аренды (лизинга) на приобретение и установку (монтаж) остановочных павильонов на автомобильных дорогах общего пользования местного значения на территории муниципального образования городской округ город-курорт Сочи Краснодарского края, что позволяет снизить ежегодную финансовую нагрузку бюджета города Сочи путем дробления платежей на пять лет.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31950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E05D9-7842-46BA-92B5-4AB37EF4D9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2231" y="4538304"/>
            <a:ext cx="1683835" cy="1683835"/>
          </a:xfrm>
          <a:prstGeom prst="rect">
            <a:avLst/>
          </a:prstGeom>
        </p:spPr>
      </p:pic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5601" y="4227512"/>
            <a:ext cx="4206346" cy="22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2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4"/>
            <a:ext cx="10929644" cy="1325563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Финансовое обеспечение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62356" y="2370137"/>
            <a:ext cx="10929644" cy="4004447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«Остановки»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0,0 млн. руб.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229,8 млн. руб. 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229,8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229,8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– 229,8 млн. руб. </a:t>
            </a:r>
          </a:p>
          <a:p>
            <a:pPr algn="l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– 229,8 млн. руб. </a:t>
            </a:r>
          </a:p>
          <a:p>
            <a:pPr algn="l"/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98642" y="3331950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/>
        </p:nvGraphicFramePr>
        <p:xfrm>
          <a:off x="5384800" y="2836333"/>
          <a:ext cx="6604000" cy="344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10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260" y="1032359"/>
            <a:ext cx="10929644" cy="7145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Риски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213772" y="2684315"/>
            <a:ext cx="10929644" cy="342293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Montserrat ExtraBold" panose="00000900000000000000" pitchFamily="2" charset="-52"/>
              </a:rPr>
              <a:t>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69611" y="332319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59E9E0C-C10F-D5FA-FDAC-19EE88D16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93918"/>
              </p:ext>
            </p:extLst>
          </p:nvPr>
        </p:nvGraphicFramePr>
        <p:xfrm>
          <a:off x="1213772" y="1719302"/>
          <a:ext cx="10755473" cy="5297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3028">
                  <a:extLst>
                    <a:ext uri="{9D8B030D-6E8A-4147-A177-3AD203B41FA5}">
                      <a16:colId xmlns:a16="http://schemas.microsoft.com/office/drawing/2014/main" val="2932198219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2055789136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415606093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3735718398"/>
                    </a:ext>
                  </a:extLst>
                </a:gridCol>
                <a:gridCol w="1834645">
                  <a:extLst>
                    <a:ext uri="{9D8B030D-6E8A-4147-A177-3AD203B41FA5}">
                      <a16:colId xmlns:a16="http://schemas.microsoft.com/office/drawing/2014/main" val="1433024198"/>
                    </a:ext>
                  </a:extLst>
                </a:gridCol>
              </a:tblGrid>
              <a:tr h="841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 ExtraBold" panose="00000900000000000000" pitchFamily="2" charset="-52"/>
                        </a:rPr>
                        <a:t>Наименование риска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2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 ExtraBold" panose="00000900000000000000" pitchFamily="2" charset="-52"/>
                        </a:rPr>
                        <a:t>Ожидаемые последствия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2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 ExtraBold" panose="00000900000000000000" pitchFamily="2" charset="-52"/>
                        </a:rPr>
                        <a:t>Мероприятия по реагированию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2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 ExtraBold" panose="00000900000000000000" pitchFamily="2" charset="-52"/>
                        </a:rPr>
                        <a:t>Вероятность наступления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2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Montserrat ExtraBold" panose="00000900000000000000" pitchFamily="2" charset="-52"/>
                        </a:rPr>
                        <a:t>Уровень влияния на муниципальный проект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Montserrat ExtraBold" panose="00000900000000000000" pitchFamily="2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2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705968"/>
                  </a:ext>
                </a:extLst>
              </a:tr>
              <a:tr h="1742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финансирования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проекта не в полном объеме. Оплата лизинговых платежей не в полном объеме. Дополнительное расходы, связанные с оплатой штрафов.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финансирования за счет средств краевого бюджета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Высокий 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356658"/>
                  </a:ext>
                </a:extLst>
              </a:tr>
              <a:tr h="20537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возможности технологического присоединения к сетям электроснабжения ПАО «</a:t>
                      </a:r>
                      <a:r>
                        <a:rPr lang="ru-RU" sz="170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Россети</a:t>
                      </a:r>
                      <a:r>
                        <a:rPr lang="ru-RU" sz="17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Кубань»</a:t>
                      </a:r>
                      <a:endParaRPr lang="ru-RU" sz="17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проектов не в полном объеме</a:t>
                      </a:r>
                      <a:endParaRPr lang="ru-RU" sz="17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Изыскание внебюджетных источников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Электронный формат инновационных продуктов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</a:t>
                      </a:r>
                      <a:endParaRPr lang="ru-RU" sz="17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12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79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1044575"/>
            <a:ext cx="10929644" cy="70584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Ключевые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события муниципального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3590" y="-8752"/>
            <a:ext cx="11238410" cy="930366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-2952208" y="2952202"/>
            <a:ext cx="6858000" cy="953593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ru-RU" sz="2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6" y="93367"/>
            <a:ext cx="837452" cy="1046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848" b="10204"/>
          <a:stretch>
            <a:fillRect/>
          </a:stretch>
        </p:blipFill>
        <p:spPr>
          <a:xfrm rot="16200000">
            <a:off x="-2382475" y="3314449"/>
            <a:ext cx="6858000" cy="211599"/>
          </a:xfrm>
          <a:prstGeom prst="rect">
            <a:avLst/>
          </a:prstGeom>
          <a:effectLst>
            <a:outerShdw blurRad="292100" dist="38100" sx="107000" sy="107000" algn="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61568"/>
              </p:ext>
            </p:extLst>
          </p:nvPr>
        </p:nvGraphicFramePr>
        <p:xfrm>
          <a:off x="1270000" y="1778000"/>
          <a:ext cx="10820400" cy="465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643">
                  <a:extLst>
                    <a:ext uri="{9D8B030D-6E8A-4147-A177-3AD203B41FA5}">
                      <a16:colId xmlns:a16="http://schemas.microsoft.com/office/drawing/2014/main" val="4191790140"/>
                    </a:ext>
                  </a:extLst>
                </a:gridCol>
                <a:gridCol w="9016090">
                  <a:extLst>
                    <a:ext uri="{9D8B030D-6E8A-4147-A177-3AD203B41FA5}">
                      <a16:colId xmlns:a16="http://schemas.microsoft.com/office/drawing/2014/main" val="227604606"/>
                    </a:ext>
                  </a:extLst>
                </a:gridCol>
                <a:gridCol w="1227667">
                  <a:extLst>
                    <a:ext uri="{9D8B030D-6E8A-4147-A177-3AD203B41FA5}">
                      <a16:colId xmlns:a16="http://schemas.microsoft.com/office/drawing/2014/main" val="1847016510"/>
                    </a:ext>
                  </a:extLst>
                </a:gridCol>
              </a:tblGrid>
              <a:tr h="899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события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 anchor="ctr"/>
                </a:tc>
                <a:extLst>
                  <a:ext uri="{0D108BD9-81ED-4DB2-BD59-A6C34878D82A}">
                    <a16:rowId xmlns:a16="http://schemas.microsoft.com/office/drawing/2014/main" val="4284318579"/>
                  </a:ext>
                </a:extLst>
              </a:tr>
              <a:tr h="720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совещания по вопросу приобретения и установки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22.12.2022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extLst>
                  <a:ext uri="{0D108BD9-81ED-4DB2-BD59-A6C34878D82A}">
                    <a16:rowId xmlns:a16="http://schemas.microsoft.com/office/drawing/2014/main" val="795241486"/>
                  </a:ext>
                </a:extLst>
              </a:tr>
              <a:tr h="222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распоряжения администрации муниципального образования городской округ город-курорт Сочи Краснодарского края «О заключении муниципального контракта на оказание услуг финансовой аренды (лизинга) на приобретение и установку (монтаж) остановочных павильонов на автомобильных дорогах общего пользования местного значения на территории муниципального образования городской округ город-курорт Сочи Краснодарского края»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extLst>
                  <a:ext uri="{0D108BD9-81ED-4DB2-BD59-A6C34878D82A}">
                    <a16:rowId xmlns:a16="http://schemas.microsoft.com/office/drawing/2014/main" val="1421754223"/>
                  </a:ext>
                </a:extLst>
              </a:tr>
              <a:tr h="813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в средствах массовой информации сведений о ходе реализации мероприятия по устройству остановочных павильонов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09.06.2023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05" marR="35105" marT="57754" marB="57754"/>
                </a:tc>
                <a:extLst>
                  <a:ext uri="{0D108BD9-81ED-4DB2-BD59-A6C34878D82A}">
                    <a16:rowId xmlns:a16="http://schemas.microsoft.com/office/drawing/2014/main" val="26227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26147"/>
      </p:ext>
    </p:extLst>
  </p:cSld>
  <p:clrMapOvr>
    <a:masterClrMapping/>
  </p:clrMapOvr>
</p:sld>
</file>

<file path=ppt/theme/theme1.xml><?xml version="1.0" encoding="utf-8"?>
<a:theme xmlns:a="http://schemas.openxmlformats.org/drawingml/2006/main" name="Администрация Соч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683</Words>
  <Application>Microsoft Office PowerPoint</Application>
  <PresentationFormat>Широкоэкранный</PresentationFormat>
  <Paragraphs>103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Montserrat ExtraBold</vt:lpstr>
      <vt:lpstr>Times New Roman</vt:lpstr>
      <vt:lpstr>Администрация Сочи</vt:lpstr>
      <vt:lpstr>МУНИЦИПАЛЬНЫЙ ПРОЕКТ «Остановки»</vt:lpstr>
      <vt:lpstr>Презентация PowerPoint</vt:lpstr>
      <vt:lpstr>Цели деятельности МП </vt:lpstr>
      <vt:lpstr>Задачи МП</vt:lpstr>
      <vt:lpstr>Оснащение остановочных павильонов</vt:lpstr>
      <vt:lpstr>Финансирование</vt:lpstr>
      <vt:lpstr>Финансовое обеспечение</vt:lpstr>
      <vt:lpstr>Риски</vt:lpstr>
      <vt:lpstr>Ключевые события муниципального проекта</vt:lpstr>
      <vt:lpstr>Ключевые события муниципального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Ивченко Владислав Сергеевич</dc:creator>
  <cp:lastModifiedBy>Нестеров Дмитрий Валентинович</cp:lastModifiedBy>
  <cp:revision>159</cp:revision>
  <cp:lastPrinted>2021-11-16T12:38:17Z</cp:lastPrinted>
  <dcterms:created xsi:type="dcterms:W3CDTF">2020-10-06T12:59:06Z</dcterms:created>
  <dcterms:modified xsi:type="dcterms:W3CDTF">2023-06-09T08:36:58Z</dcterms:modified>
</cp:coreProperties>
</file>