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17"/>
  </p:notesMasterIdLst>
  <p:sldIdLst>
    <p:sldId id="498" r:id="rId3"/>
    <p:sldId id="499" r:id="rId4"/>
    <p:sldId id="296" r:id="rId5"/>
    <p:sldId id="500" r:id="rId6"/>
    <p:sldId id="503" r:id="rId7"/>
    <p:sldId id="523" r:id="rId8"/>
    <p:sldId id="304" r:id="rId9"/>
    <p:sldId id="525" r:id="rId10"/>
    <p:sldId id="524" r:id="rId11"/>
    <p:sldId id="501" r:id="rId12"/>
    <p:sldId id="286" r:id="rId13"/>
    <p:sldId id="260" r:id="rId14"/>
    <p:sldId id="495" r:id="rId15"/>
    <p:sldId id="263" r:id="rId16"/>
  </p:sldIdLst>
  <p:sldSz cx="18288000" cy="10287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963"/>
    <a:srgbClr val="1E3653"/>
    <a:srgbClr val="2A4E78"/>
    <a:srgbClr val="0384B5"/>
    <a:srgbClr val="145E72"/>
    <a:srgbClr val="FF8303"/>
    <a:srgbClr val="163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2468" autoAdjust="0"/>
  </p:normalViewPr>
  <p:slideViewPr>
    <p:cSldViewPr>
      <p:cViewPr varScale="1">
        <p:scale>
          <a:sx n="72" d="100"/>
          <a:sy n="72" d="100"/>
        </p:scale>
        <p:origin x="828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9D75F-D803-4C8E-84BD-4E1C89799B78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97BB-C52F-48A4-A6F5-55BA3FDD1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6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1" y="4264089"/>
            <a:ext cx="6795891" cy="3908125"/>
          </a:xfrm>
          <a:prstGeom prst="rect">
            <a:avLst/>
          </a:prstGeom>
        </p:spPr>
        <p:txBody>
          <a:bodyPr/>
          <a:lstStyle/>
          <a:p>
            <a:pPr marL="215911" indent="363452"/>
            <a:endParaRPr lang="ru-RU" sz="14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3850589" y="9428746"/>
            <a:ext cx="2945302" cy="497504"/>
          </a:xfrm>
          <a:prstGeom prst="rect">
            <a:avLst/>
          </a:prstGeom>
          <a:noFill/>
          <a:ln>
            <a:noFill/>
          </a:ln>
        </p:spPr>
        <p:txBody>
          <a:bodyPr lIns="91401" tIns="45701" rIns="91401" bIns="45701" anchor="b"/>
          <a:lstStyle/>
          <a:p>
            <a:pPr algn="r">
              <a:lnSpc>
                <a:spcPct val="100000"/>
              </a:lnSpc>
            </a:pPr>
            <a:fld id="{5233B9DA-7A46-4956-B88C-E2A71C3E1433}" type="slidenum">
              <a:rPr lang="ru-RU" sz="1200" spc="-1">
                <a:solidFill>
                  <a:srgbClr val="000000"/>
                </a:solidFill>
              </a:rPr>
              <a:t>3</a:t>
            </a:fld>
            <a:endParaRPr lang="ru-RU" sz="1200" spc="-1">
              <a:latin typeface="Times New Roman"/>
            </a:endParaRPr>
          </a:p>
        </p:txBody>
      </p:sp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808788" cy="3830638"/>
          </a:xfrm>
        </p:spPr>
      </p:sp>
    </p:spTree>
    <p:extLst>
      <p:ext uri="{BB962C8B-B14F-4D97-AF65-F5344CB8AC3E}">
        <p14:creationId xmlns:p14="http://schemas.microsoft.com/office/powerpoint/2010/main" val="270534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591893"/>
            <a:ext cx="16458480" cy="13542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8800" b="0" strike="noStrike" spc="-2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914400" y="4897477"/>
            <a:ext cx="16458480" cy="9848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64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40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81" y="228603"/>
            <a:ext cx="16671922" cy="864394"/>
          </a:xfrm>
        </p:spPr>
        <p:txBody>
          <a:bodyPr/>
          <a:lstStyle>
            <a:lvl1pPr>
              <a:defRPr sz="48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38" y="1243424"/>
            <a:ext cx="16671924" cy="4164600"/>
          </a:xfrm>
        </p:spPr>
        <p:txBody>
          <a:bodyPr>
            <a:normAutofit/>
          </a:bodyPr>
          <a:lstStyle>
            <a:lvl1pPr marL="514350" indent="-514350" algn="l">
              <a:buFontTx/>
              <a:buBlip>
                <a:blip r:embed="rId2"/>
              </a:buBlip>
              <a:defRPr sz="3200"/>
            </a:lvl1pPr>
            <a:lvl2pPr marL="1114426" marR="0" indent="-428626" algn="l" defTabSz="13716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800226" indent="-428626" algn="l">
              <a:buFontTx/>
              <a:buBlip>
                <a:blip r:embed="rId2"/>
              </a:buBlip>
              <a:defRPr sz="2100"/>
            </a:lvl3pPr>
            <a:lvl4pPr marL="2486026" indent="-428626" algn="l">
              <a:buFontTx/>
              <a:buBlip>
                <a:blip r:embed="rId2"/>
              </a:buBlip>
              <a:defRPr sz="2000"/>
            </a:lvl4pPr>
            <a:lvl5pPr marL="3000376" indent="-257176" algn="l">
              <a:buFontTx/>
              <a:buBlip>
                <a:blip r:embed="rId2"/>
              </a:buBlip>
              <a:defRPr sz="18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altLang="ru-RU" dirty="0"/>
              <a:t>Текст уровень 1</a:t>
            </a:r>
            <a:endParaRPr lang="en-US" altLang="ru-RU" dirty="0"/>
          </a:p>
          <a:p>
            <a:pPr lvl="1" fontAlgn="base">
              <a:spcAft>
                <a:spcPct val="0"/>
              </a:spcAft>
            </a:pPr>
            <a:r>
              <a:rPr lang="ru-RU" altLang="ru-RU" dirty="0"/>
              <a:t>Текст уровень 2</a:t>
            </a:r>
            <a:endParaRPr lang="en-US" altLang="ru-RU" dirty="0"/>
          </a:p>
          <a:p>
            <a:pPr lvl="2"/>
            <a:r>
              <a:rPr lang="ru-RU" altLang="ru-RU" dirty="0"/>
              <a:t>Текст уровень 3</a:t>
            </a:r>
            <a:endParaRPr lang="en-US" altLang="ru-RU" dirty="0"/>
          </a:p>
          <a:p>
            <a:pPr lvl="3"/>
            <a:r>
              <a:rPr lang="ru-RU" altLang="ru-RU" dirty="0"/>
              <a:t>Текст уровень 4</a:t>
            </a:r>
            <a:endParaRPr lang="en-US" altLang="ru-RU" dirty="0"/>
          </a:p>
          <a:p>
            <a:pPr lvl="4"/>
            <a:r>
              <a:rPr lang="ru-RU" altLang="ru-RU" dirty="0"/>
              <a:t>Текст уровень 5</a:t>
            </a:r>
            <a:endParaRPr lang="en-US" altLang="ru-RU" dirty="0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790579" y="5408024"/>
            <a:ext cx="16706850" cy="4164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514350" indent="-514350">
              <a:buClr>
                <a:srgbClr val="1E86C8"/>
              </a:buClr>
              <a:buFont typeface="+mj-lt"/>
              <a:buAutoNum type="arabicPeriod"/>
              <a:defRPr sz="3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1200150" indent="-514350">
              <a:buClr>
                <a:srgbClr val="1E86C8"/>
              </a:buClr>
              <a:buFont typeface="+mj-lt"/>
              <a:buAutoNum type="arabicPeriod"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714500" indent="-342900">
              <a:buClr>
                <a:srgbClr val="1E86C8"/>
              </a:buClr>
              <a:buFont typeface="+mj-lt"/>
              <a:buAutoNum type="arabicPeriod"/>
              <a:defRPr sz="21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2400300" indent="-342900">
              <a:buClr>
                <a:srgbClr val="1E86C8"/>
              </a:buClr>
              <a:buFont typeface="+mj-lt"/>
              <a:buAutoNum type="arabicPeriod"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3086100" indent="-342900">
              <a:buClr>
                <a:srgbClr val="1E86C8"/>
              </a:buClr>
              <a:buFont typeface="+mj-lt"/>
              <a:buAutoNum type="arabicPeriod"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6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91E22-76B8-A94E-92D1-07A761187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6383" r="184" b="49976"/>
          <a:stretch/>
        </p:blipFill>
        <p:spPr>
          <a:xfrm>
            <a:off x="-180528" y="-1266513"/>
            <a:ext cx="18649056" cy="115599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11E8-C37D-154C-BEE4-1958C2D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048B0-5B6E-4C43-9420-7CFE315A4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4" name="Рисунок 13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47131BDB-F403-074B-97A8-EE4BF5B1D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632" y="8423237"/>
            <a:ext cx="2738628" cy="1490367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860E2B9-7DDF-3140-A529-D5A628D91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465891" y="8418073"/>
            <a:ext cx="1923690" cy="15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A64D-7E0B-4840-B925-BF8820B5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8"/>
            <a:ext cx="12862112" cy="198834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14629-AFA4-F543-9C91-717C7DD7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738438"/>
            <a:ext cx="12862112" cy="652700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C5A12D5-C0FC-2346-85B3-F473801DA52A}"/>
              </a:ext>
            </a:extLst>
          </p:cNvPr>
          <p:cNvSpPr/>
          <p:nvPr userDrawn="1"/>
        </p:nvSpPr>
        <p:spPr>
          <a:xfrm>
            <a:off x="14797145" y="-23539"/>
            <a:ext cx="3490857" cy="10310540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ru-RU" sz="27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37025CB-9039-5040-A8C8-F78105906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09950" y="6277088"/>
            <a:ext cx="2574638" cy="346222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77ED185-C640-094C-8AF8-8937DE57CC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5580728" y="430520"/>
            <a:ext cx="1923690" cy="15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A64D-7E0B-4840-B925-BF8820B5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8"/>
            <a:ext cx="12862112" cy="198834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14629-AFA4-F543-9C91-717C7DD7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738438"/>
            <a:ext cx="12862112" cy="652700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C5A12D5-C0FC-2346-85B3-F473801DA52A}"/>
              </a:ext>
            </a:extLst>
          </p:cNvPr>
          <p:cNvSpPr/>
          <p:nvPr userDrawn="1"/>
        </p:nvSpPr>
        <p:spPr>
          <a:xfrm>
            <a:off x="14797145" y="-23539"/>
            <a:ext cx="3490857" cy="10310540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ru-RU" sz="27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37025CB-9039-5040-A8C8-F78105906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09950" y="6277088"/>
            <a:ext cx="2574638" cy="34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DC5A12D5-C0FC-2346-85B3-F473801DA52A}"/>
              </a:ext>
            </a:extLst>
          </p:cNvPr>
          <p:cNvSpPr/>
          <p:nvPr userDrawn="1"/>
        </p:nvSpPr>
        <p:spPr>
          <a:xfrm>
            <a:off x="0" y="1"/>
            <a:ext cx="18288000" cy="2840972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ru-RU" sz="27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A64D-7E0B-4840-B925-BF8820B5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8"/>
            <a:ext cx="15798950" cy="19883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14629-AFA4-F543-9C91-717C7DD7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3388658"/>
            <a:ext cx="15798950" cy="587678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98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DC5A12D5-C0FC-2346-85B3-F473801DA52A}"/>
              </a:ext>
            </a:extLst>
          </p:cNvPr>
          <p:cNvSpPr/>
          <p:nvPr userDrawn="1"/>
        </p:nvSpPr>
        <p:spPr>
          <a:xfrm>
            <a:off x="0" y="1"/>
            <a:ext cx="8068236" cy="10310540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ru-RU" sz="27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0CBBC91-1E9B-DD40-B6AF-82837EAB28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7050" y="2983705"/>
            <a:ext cx="6809592" cy="65270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F84A646-CB69-C543-951B-3803B9FB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286" y="776288"/>
            <a:ext cx="9262334" cy="198834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4789FB7-D79C-DD4A-8191-7997E37D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5286" y="2967038"/>
            <a:ext cx="9262334" cy="652700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09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B001EF2-E7FC-174B-B77E-436DE67B5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6141" y="7192795"/>
            <a:ext cx="3609302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D52E8BA-C87F-144B-9943-276861AE111B}"/>
              </a:ext>
            </a:extLst>
          </p:cNvPr>
          <p:cNvGrpSpPr/>
          <p:nvPr userDrawn="1"/>
        </p:nvGrpSpPr>
        <p:grpSpPr>
          <a:xfrm rot="5400000">
            <a:off x="7406119" y="4946288"/>
            <a:ext cx="2613074" cy="862689"/>
            <a:chOff x="0" y="0"/>
            <a:chExt cx="1538724" cy="508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9651D56-2310-2446-9A6E-D91324C67E8B}"/>
                </a:ext>
              </a:extLst>
            </p:cNvPr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DD8C510A-3687-5D49-B131-5EAB6277BC70}"/>
              </a:ext>
            </a:extLst>
          </p:cNvPr>
          <p:cNvGrpSpPr/>
          <p:nvPr userDrawn="1"/>
        </p:nvGrpSpPr>
        <p:grpSpPr>
          <a:xfrm rot="5400000">
            <a:off x="2924257" y="4946289"/>
            <a:ext cx="2613074" cy="862689"/>
            <a:chOff x="0" y="0"/>
            <a:chExt cx="1538724" cy="508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5AA0043-E597-8049-956C-2BC5FB1C91AC}"/>
                </a:ext>
              </a:extLst>
            </p:cNvPr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AFB61473-CCFB-714A-A138-3456F661A414}"/>
              </a:ext>
            </a:extLst>
          </p:cNvPr>
          <p:cNvGrpSpPr/>
          <p:nvPr userDrawn="1"/>
        </p:nvGrpSpPr>
        <p:grpSpPr>
          <a:xfrm rot="5400000">
            <a:off x="11816458" y="4946288"/>
            <a:ext cx="2613074" cy="862689"/>
            <a:chOff x="0" y="0"/>
            <a:chExt cx="1538724" cy="5080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389D4A3-CC81-BD42-A55F-CAA81C960488}"/>
                </a:ext>
              </a:extLst>
            </p:cNvPr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25FC05E1-E110-EC44-8B1C-6CA3E3B2A030}"/>
              </a:ext>
            </a:extLst>
          </p:cNvPr>
          <p:cNvSpPr/>
          <p:nvPr userDrawn="1"/>
        </p:nvSpPr>
        <p:spPr>
          <a:xfrm>
            <a:off x="0" y="0"/>
            <a:ext cx="18288000" cy="4647303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174E2-D4A9-3B46-A2F9-90B22C05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276" y="949398"/>
            <a:ext cx="15773400" cy="2613075"/>
          </a:xfr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D473E8CF-289F-6147-BCB8-6122F0481BB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08003" y="7192795"/>
            <a:ext cx="3609302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E2040A9-2B6F-8748-B236-33B80FF97F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18342" y="7192795"/>
            <a:ext cx="3609302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166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11BC409F-1056-A543-91FF-F3473A5C66CB}"/>
              </a:ext>
            </a:extLst>
          </p:cNvPr>
          <p:cNvGrpSpPr/>
          <p:nvPr userDrawn="1"/>
        </p:nvGrpSpPr>
        <p:grpSpPr>
          <a:xfrm>
            <a:off x="1397401" y="4531508"/>
            <a:ext cx="2906393" cy="2906397"/>
            <a:chOff x="0" y="0"/>
            <a:chExt cx="6350000" cy="6350000"/>
          </a:xfrm>
          <a:solidFill>
            <a:srgbClr val="1E3653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2789D13-9788-A345-9552-CE597741082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6949A7EF-1142-7942-BB40-A9526F1913B9}"/>
              </a:ext>
            </a:extLst>
          </p:cNvPr>
          <p:cNvGrpSpPr/>
          <p:nvPr userDrawn="1"/>
        </p:nvGrpSpPr>
        <p:grpSpPr>
          <a:xfrm>
            <a:off x="5492757" y="4531508"/>
            <a:ext cx="2893425" cy="2906397"/>
            <a:chOff x="0" y="0"/>
            <a:chExt cx="6350000" cy="6350000"/>
          </a:xfrm>
          <a:solidFill>
            <a:srgbClr val="1E3653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BDD97A5-DFCD-F24C-BDF4-A9622A7630F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7843E422-6D7B-B04F-A55A-3E25746C5074}"/>
              </a:ext>
            </a:extLst>
          </p:cNvPr>
          <p:cNvGrpSpPr/>
          <p:nvPr userDrawn="1"/>
        </p:nvGrpSpPr>
        <p:grpSpPr>
          <a:xfrm>
            <a:off x="9745551" y="4593493"/>
            <a:ext cx="2880516" cy="2906397"/>
            <a:chOff x="0" y="0"/>
            <a:chExt cx="6350000" cy="6350000"/>
          </a:xfrm>
          <a:solidFill>
            <a:srgbClr val="1E3653"/>
          </a:solidFill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FE35B4-C22B-1C4F-A660-B9F5E0EF4CF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256A7597-202F-2845-A882-27BE5C54D590}"/>
              </a:ext>
            </a:extLst>
          </p:cNvPr>
          <p:cNvGrpSpPr/>
          <p:nvPr userDrawn="1"/>
        </p:nvGrpSpPr>
        <p:grpSpPr>
          <a:xfrm>
            <a:off x="13991889" y="4531508"/>
            <a:ext cx="2867664" cy="2906397"/>
            <a:chOff x="0" y="0"/>
            <a:chExt cx="6350000" cy="6350000"/>
          </a:xfrm>
          <a:solidFill>
            <a:srgbClr val="1E3653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F726FC9-812B-F146-81C3-B4D06831321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2">
            <a:extLst>
              <a:ext uri="{FF2B5EF4-FFF2-40B4-BE49-F238E27FC236}">
                <a16:creationId xmlns:a16="http://schemas.microsoft.com/office/drawing/2014/main" id="{01566764-9D2B-D945-864E-41AECD380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31634" y="5006042"/>
            <a:ext cx="1712030" cy="1712030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15442591-E2A2-2247-8F98-B59DC2A2A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257522" y="5375315"/>
            <a:ext cx="1342757" cy="134275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25B38DAC-2D3E-3B4B-B428-270850FCFA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24138" y="5334380"/>
            <a:ext cx="1516851" cy="1357581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2EB9DE13-08BC-6D47-85B5-C7679C815C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64346" y="5143500"/>
            <a:ext cx="1314767" cy="1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259858-592A-7D47-88F9-4ED98E736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51468"/>
          <a:stretch/>
        </p:blipFill>
        <p:spPr>
          <a:xfrm>
            <a:off x="0" y="8569"/>
            <a:ext cx="18288000" cy="102784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11E8-C37D-154C-BEE4-1958C2D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048B0-5B6E-4C43-9420-7CFE315A4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4" name="Рисунок 13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47131BDB-F403-074B-97A8-EE4BF5B1D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44600" y="8120654"/>
            <a:ext cx="3500977" cy="19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14CF8-AA88-354E-888F-04C6D90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418CA-934C-D34F-ADDB-F7C7DC3D7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0FD7-53C4-EB46-9C2F-BCEC967D5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45182-D0A7-8D4E-8F9F-16E8ABC67C6A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BD132-2DF1-914B-BEFA-ACD69893B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8224F-459D-464E-B40E-680100BB1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6095-14A3-9140-824F-BD921BDB3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9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7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569B44-55D8-5045-B22A-D8D8B4344489}"/>
              </a:ext>
            </a:extLst>
          </p:cNvPr>
          <p:cNvSpPr txBox="1">
            <a:spLocks/>
          </p:cNvSpPr>
          <p:nvPr/>
        </p:nvSpPr>
        <p:spPr>
          <a:xfrm>
            <a:off x="3023320" y="3631332"/>
            <a:ext cx="12241359" cy="3600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Презентация </a:t>
            </a:r>
            <a:b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деятельности АНО «Региональный центр компетенций» для потенциальных участников национального проекта «Производительность труда»</a:t>
            </a:r>
          </a:p>
        </p:txBody>
      </p:sp>
    </p:spTree>
    <p:extLst>
      <p:ext uri="{BB962C8B-B14F-4D97-AF65-F5344CB8AC3E}">
        <p14:creationId xmlns:p14="http://schemas.microsoft.com/office/powerpoint/2010/main" val="71605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82" y="0"/>
            <a:ext cx="5903640" cy="10287000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6B3540A-8680-A743-BB17-55CD0F560AB2}"/>
              </a:ext>
            </a:extLst>
          </p:cNvPr>
          <p:cNvSpPr txBox="1">
            <a:spLocks/>
          </p:cNvSpPr>
          <p:nvPr/>
        </p:nvSpPr>
        <p:spPr>
          <a:xfrm>
            <a:off x="328607" y="727021"/>
            <a:ext cx="5239262" cy="9874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5100" dirty="0"/>
              <a:t>ИНСТРУМЕНТЫ </a:t>
            </a:r>
            <a:endParaRPr lang="ru-RU" sz="3200" dirty="0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2057C37D-6C95-446A-853A-DF2C9548965C}"/>
              </a:ext>
            </a:extLst>
          </p:cNvPr>
          <p:cNvSpPr txBox="1"/>
          <p:nvPr/>
        </p:nvSpPr>
        <p:spPr>
          <a:xfrm>
            <a:off x="6983760" y="7932769"/>
            <a:ext cx="10729192" cy="1954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Создание дерева целей предприятия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Разработка карты КПЭ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Матрица компетенций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Создание </a:t>
            </a:r>
            <a:r>
              <a:rPr lang="ru-RU" sz="2800" dirty="0" err="1">
                <a:solidFill>
                  <a:srgbClr val="1E3653"/>
                </a:solidFill>
                <a:latin typeface="Century Gothic" panose="020B0502020202020204" pitchFamily="34" charset="0"/>
              </a:rPr>
              <a:t>Инфоцентра</a:t>
            </a: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 предприятия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8A81C7AA-93E2-46F7-8FFB-D1B86CF98F0F}"/>
              </a:ext>
            </a:extLst>
          </p:cNvPr>
          <p:cNvSpPr txBox="1"/>
          <p:nvPr/>
        </p:nvSpPr>
        <p:spPr>
          <a:xfrm>
            <a:off x="6983760" y="1266445"/>
            <a:ext cx="10443285" cy="578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Производственный анализ, картирование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en-US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5</a:t>
            </a: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S (</a:t>
            </a: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сортируй, создавай порядок, содержи в чистоте, стандартизируй, совершенствуй)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Стандартизированная работа, эталонное рабочее место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Быстрая переналадка оборудования (</a:t>
            </a:r>
            <a:r>
              <a:rPr lang="en-US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SMED)</a:t>
            </a:r>
            <a:endParaRPr lang="ru-RU" sz="2800" dirty="0">
              <a:solidFill>
                <a:srgbClr val="1E3653"/>
              </a:solidFill>
              <a:latin typeface="Century Gothic" panose="020B0502020202020204" pitchFamily="34" charset="0"/>
            </a:endParaRP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Вытягивающее производство </a:t>
            </a:r>
            <a:r>
              <a:rPr lang="en-US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Pull Production</a:t>
            </a:r>
            <a:endParaRPr lang="ru-RU" sz="2800" dirty="0">
              <a:solidFill>
                <a:srgbClr val="1E3653"/>
              </a:solidFill>
              <a:latin typeface="Century Gothic" panose="020B0502020202020204" pitchFamily="34" charset="0"/>
            </a:endParaRP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en-US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JIT just in time </a:t>
            </a: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– точно в срок производить продукцию в нужном количестве и в нужное время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Пока-</a:t>
            </a:r>
            <a:r>
              <a:rPr lang="ru-RU" sz="2800" dirty="0" err="1">
                <a:solidFill>
                  <a:srgbClr val="1E3653"/>
                </a:solidFill>
                <a:latin typeface="Century Gothic" panose="020B0502020202020204" pitchFamily="34" charset="0"/>
              </a:rPr>
              <a:t>ёка</a:t>
            </a: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 – защита от ошибок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Диаграмма спагетти</a:t>
            </a:r>
          </a:p>
          <a:p>
            <a:pPr marL="358775" indent="-342900" algn="just">
              <a:spcBef>
                <a:spcPts val="600"/>
              </a:spcBef>
              <a:buClr>
                <a:srgbClr val="1E3653"/>
              </a:buClr>
              <a:buFont typeface=".Hiragino Kaku Gothic Interface W3"/>
              <a:buChar char="◉"/>
            </a:pP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Балансировка процессов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87CAAB0-973F-4D94-A0E1-618C687F41E0}"/>
              </a:ext>
            </a:extLst>
          </p:cNvPr>
          <p:cNvSpPr txBox="1"/>
          <p:nvPr/>
        </p:nvSpPr>
        <p:spPr>
          <a:xfrm>
            <a:off x="6551712" y="7277263"/>
            <a:ext cx="7290722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875" algn="just"/>
            <a:r>
              <a:rPr lang="ru-RU" sz="2800" b="1" dirty="0">
                <a:solidFill>
                  <a:srgbClr val="1E3653"/>
                </a:solidFill>
                <a:latin typeface="Century Gothic" panose="020B0502020202020204" pitchFamily="34" charset="0"/>
              </a:rPr>
              <a:t>СИСТЕМНЫЕ: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D2E5E213-2311-4387-AEF8-6B847B5CDA22}"/>
              </a:ext>
            </a:extLst>
          </p:cNvPr>
          <p:cNvSpPr txBox="1"/>
          <p:nvPr/>
        </p:nvSpPr>
        <p:spPr>
          <a:xfrm>
            <a:off x="6551712" y="561640"/>
            <a:ext cx="1116124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2800" b="1" dirty="0">
                <a:solidFill>
                  <a:srgbClr val="1E3653"/>
                </a:solidFill>
                <a:latin typeface="Century Gothic" panose="020B0502020202020204" pitchFamily="34" charset="0"/>
              </a:rPr>
              <a:t>ОПТИМИЗАЦИОННО-ВНЕДРЕНЧЕСКИЕ:</a:t>
            </a:r>
          </a:p>
        </p:txBody>
      </p:sp>
      <p:pic>
        <p:nvPicPr>
          <p:cNvPr id="6" name="Рисунок 5" descr="Шахтерские инструменты контур">
            <a:extLst>
              <a:ext uri="{FF2B5EF4-FFF2-40B4-BE49-F238E27FC236}">
                <a16:creationId xmlns:a16="http://schemas.microsoft.com/office/drawing/2014/main" id="{BD85EC9F-8A69-094E-BA20-B25C831AE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16" b="14172"/>
          <a:stretch/>
        </p:blipFill>
        <p:spPr>
          <a:xfrm>
            <a:off x="-3582" y="6635326"/>
            <a:ext cx="3602966" cy="36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8">
            <a:extLst>
              <a:ext uri="{FF2B5EF4-FFF2-40B4-BE49-F238E27FC236}">
                <a16:creationId xmlns:a16="http://schemas.microsoft.com/office/drawing/2014/main" id="{D9A3FD43-F722-9D41-8957-CF2EA7B89CFC}"/>
              </a:ext>
            </a:extLst>
          </p:cNvPr>
          <p:cNvSpPr/>
          <p:nvPr/>
        </p:nvSpPr>
        <p:spPr>
          <a:xfrm>
            <a:off x="-13757" y="0"/>
            <a:ext cx="18280597" cy="3010986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550A6126-A8B5-E249-8489-C05A3990C306}"/>
              </a:ext>
            </a:extLst>
          </p:cNvPr>
          <p:cNvSpPr/>
          <p:nvPr/>
        </p:nvSpPr>
        <p:spPr>
          <a:xfrm>
            <a:off x="4607496" y="5692001"/>
            <a:ext cx="1081098" cy="104291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2" y="0"/>
                </a:moveTo>
                <a:lnTo>
                  <a:pt x="223970" y="4399"/>
                </a:lnTo>
                <a:lnTo>
                  <a:pt x="177775" y="17082"/>
                </a:lnTo>
                <a:lnTo>
                  <a:pt x="135237" y="37279"/>
                </a:lnTo>
                <a:lnTo>
                  <a:pt x="97127" y="64218"/>
                </a:lnTo>
                <a:lnTo>
                  <a:pt x="64218" y="97127"/>
                </a:lnTo>
                <a:lnTo>
                  <a:pt x="37279" y="135237"/>
                </a:lnTo>
                <a:lnTo>
                  <a:pt x="17082" y="177775"/>
                </a:lnTo>
                <a:lnTo>
                  <a:pt x="4399" y="223970"/>
                </a:lnTo>
                <a:lnTo>
                  <a:pt x="0" y="273052"/>
                </a:lnTo>
                <a:lnTo>
                  <a:pt x="4399" y="322134"/>
                </a:lnTo>
                <a:lnTo>
                  <a:pt x="17082" y="368329"/>
                </a:lnTo>
                <a:lnTo>
                  <a:pt x="37279" y="410867"/>
                </a:lnTo>
                <a:lnTo>
                  <a:pt x="64218" y="448977"/>
                </a:lnTo>
                <a:lnTo>
                  <a:pt x="97127" y="481886"/>
                </a:lnTo>
                <a:lnTo>
                  <a:pt x="135237" y="508825"/>
                </a:lnTo>
                <a:lnTo>
                  <a:pt x="177775" y="529022"/>
                </a:lnTo>
                <a:lnTo>
                  <a:pt x="223970" y="541705"/>
                </a:lnTo>
                <a:lnTo>
                  <a:pt x="273052" y="546105"/>
                </a:lnTo>
                <a:lnTo>
                  <a:pt x="322134" y="541705"/>
                </a:lnTo>
                <a:lnTo>
                  <a:pt x="368329" y="529022"/>
                </a:lnTo>
                <a:lnTo>
                  <a:pt x="410867" y="508825"/>
                </a:lnTo>
                <a:lnTo>
                  <a:pt x="448977" y="481886"/>
                </a:lnTo>
                <a:lnTo>
                  <a:pt x="481886" y="448977"/>
                </a:lnTo>
                <a:lnTo>
                  <a:pt x="508825" y="410867"/>
                </a:lnTo>
                <a:lnTo>
                  <a:pt x="529022" y="368329"/>
                </a:lnTo>
                <a:lnTo>
                  <a:pt x="541705" y="322134"/>
                </a:lnTo>
                <a:lnTo>
                  <a:pt x="546105" y="273052"/>
                </a:lnTo>
                <a:lnTo>
                  <a:pt x="541705" y="223970"/>
                </a:lnTo>
                <a:lnTo>
                  <a:pt x="529022" y="177775"/>
                </a:lnTo>
                <a:lnTo>
                  <a:pt x="508825" y="135237"/>
                </a:lnTo>
                <a:lnTo>
                  <a:pt x="481886" y="97127"/>
                </a:lnTo>
                <a:lnTo>
                  <a:pt x="448977" y="64218"/>
                </a:lnTo>
                <a:lnTo>
                  <a:pt x="410867" y="37279"/>
                </a:lnTo>
                <a:lnTo>
                  <a:pt x="368329" y="17082"/>
                </a:lnTo>
                <a:lnTo>
                  <a:pt x="322134" y="4399"/>
                </a:lnTo>
                <a:lnTo>
                  <a:pt x="273052" y="0"/>
                </a:lnTo>
                <a:close/>
              </a:path>
            </a:pathLst>
          </a:cu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3" name="object 3"/>
          <p:cNvSpPr/>
          <p:nvPr/>
        </p:nvSpPr>
        <p:spPr>
          <a:xfrm>
            <a:off x="0" y="9998924"/>
            <a:ext cx="18288000" cy="305792"/>
          </a:xfrm>
          <a:prstGeom prst="rect">
            <a:avLst/>
          </a:pr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6" name="object 6"/>
          <p:cNvSpPr txBox="1"/>
          <p:nvPr/>
        </p:nvSpPr>
        <p:spPr>
          <a:xfrm>
            <a:off x="6028657" y="3254454"/>
            <a:ext cx="10676183" cy="876082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algn="just">
              <a:spcBef>
                <a:spcPts val="112"/>
              </a:spcBef>
            </a:pPr>
            <a:r>
              <a:rPr lang="ru-RU" sz="2800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Выручка предприятия за последний отчетный год: от 400 млн руб.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8657" y="5798920"/>
            <a:ext cx="10676182" cy="876082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algn="just">
              <a:spcBef>
                <a:spcPts val="112"/>
              </a:spcBef>
            </a:pPr>
            <a:r>
              <a:rPr sz="2800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Не</a:t>
            </a:r>
            <a:r>
              <a:rPr sz="2800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находится</a:t>
            </a:r>
            <a:r>
              <a:rPr sz="2800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6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</a:t>
            </a:r>
            <a:r>
              <a:rPr sz="2800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процессе</a:t>
            </a:r>
            <a:r>
              <a:rPr sz="2800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67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реорганизации,</a:t>
            </a:r>
            <a:r>
              <a:rPr sz="2800" spc="-33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ликвидации</a:t>
            </a:r>
            <a:r>
              <a:rPr sz="2800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0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</a:t>
            </a:r>
            <a:r>
              <a:rPr sz="2800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67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банкротства;</a:t>
            </a:r>
            <a:endParaRPr sz="2800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072" y="7072114"/>
            <a:ext cx="10676183" cy="130696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 algn="just">
              <a:spcBef>
                <a:spcPts val="112"/>
              </a:spcBef>
            </a:pPr>
            <a:r>
              <a:rPr sz="2800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Доля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84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участия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налоговых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резидентов</a:t>
            </a:r>
            <a:r>
              <a:rPr sz="2800" spc="-19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иностранных</a:t>
            </a:r>
            <a:r>
              <a:rPr sz="2800" spc="-19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государств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6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5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уставном</a:t>
            </a:r>
            <a:r>
              <a:rPr sz="2800" spc="-19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(складочном) </a:t>
            </a:r>
            <a:r>
              <a:rPr sz="2800" spc="-78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капитале</a:t>
            </a:r>
            <a:r>
              <a:rPr sz="2800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39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юридического</a:t>
            </a:r>
            <a:r>
              <a:rPr sz="2800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lang="ru-RU" sz="2800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61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лица</a:t>
            </a:r>
            <a:r>
              <a:rPr lang="ru-RU" sz="2800" spc="-6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не должна </a:t>
            </a:r>
            <a:r>
              <a:rPr sz="2800" spc="-100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превыша</a:t>
            </a:r>
            <a:r>
              <a:rPr lang="ru-RU" sz="2800" spc="-100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ть</a:t>
            </a:r>
            <a:r>
              <a:rPr sz="2800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lang="ru-RU" sz="2800" spc="-1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50</a:t>
            </a:r>
            <a:r>
              <a:rPr sz="2800" spc="-1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%;</a:t>
            </a:r>
            <a:endParaRPr sz="2800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7136" y="1803504"/>
            <a:ext cx="15128883" cy="876082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 algn="just">
              <a:spcBef>
                <a:spcPts val="2254"/>
              </a:spcBef>
              <a:tabLst>
                <a:tab pos="2597958" algn="l"/>
                <a:tab pos="4346460" algn="l"/>
                <a:tab pos="5816535" algn="l"/>
                <a:tab pos="7051397" algn="l"/>
                <a:tab pos="8520053" algn="l"/>
                <a:tab pos="12481107" algn="l"/>
              </a:tabLst>
            </a:pPr>
            <a:r>
              <a:rPr sz="2800" i="1" spc="-117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У</a:t>
            </a:r>
            <a:r>
              <a:rPr sz="2800" i="1" spc="-234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Ч</a:t>
            </a:r>
            <a:r>
              <a:rPr sz="2800" i="1" spc="-106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А</a:t>
            </a:r>
            <a:r>
              <a:rPr sz="2800" i="1" spc="20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С</a:t>
            </a:r>
            <a:r>
              <a:rPr sz="2800" i="1" spc="17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Т</a:t>
            </a:r>
            <a:r>
              <a:rPr sz="2800" i="1" spc="-16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Н</a:t>
            </a:r>
            <a:r>
              <a:rPr sz="2800" i="1" spc="-17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И</a:t>
            </a:r>
            <a:r>
              <a:rPr sz="2800" i="1" spc="-206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К</a:t>
            </a:r>
            <a:r>
              <a:rPr sz="2800" i="1" spc="21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О</a:t>
            </a:r>
            <a:r>
              <a:rPr sz="2800" i="1" spc="-184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М</a:t>
            </a:r>
            <a:r>
              <a:rPr sz="2800" i="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	</a:t>
            </a:r>
            <a:r>
              <a:rPr sz="2800" i="1" spc="-16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П</a:t>
            </a:r>
            <a:r>
              <a:rPr sz="2800" i="1" spc="1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Р</a:t>
            </a:r>
            <a:r>
              <a:rPr sz="2800" i="1" spc="21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О</a:t>
            </a:r>
            <a:r>
              <a:rPr sz="2800" i="1" spc="-22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Е</a:t>
            </a:r>
            <a:r>
              <a:rPr sz="2800" i="1" spc="-15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К</a:t>
            </a:r>
            <a:r>
              <a:rPr sz="2800" i="1" spc="-145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Т</a:t>
            </a:r>
            <a:r>
              <a:rPr sz="2800" i="1" spc="-6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А</a:t>
            </a:r>
            <a:r>
              <a:rPr sz="2800" i="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	</a:t>
            </a:r>
            <a:r>
              <a:rPr sz="2800" i="1" spc="-179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М</a:t>
            </a:r>
            <a:r>
              <a:rPr sz="2800" i="1" spc="156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О</a:t>
            </a:r>
            <a:r>
              <a:rPr sz="2800" i="1" spc="-139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Ж</a:t>
            </a:r>
            <a:r>
              <a:rPr sz="2800" i="1" spc="-22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Е</a:t>
            </a:r>
            <a:r>
              <a:rPr sz="2800" i="1" spc="1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Т</a:t>
            </a:r>
            <a:r>
              <a:rPr sz="2800" i="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	</a:t>
            </a:r>
            <a:r>
              <a:rPr sz="2800" i="1" spc="20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С</a:t>
            </a:r>
            <a:r>
              <a:rPr sz="2800" i="1" spc="-145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Т</a:t>
            </a:r>
            <a:r>
              <a:rPr sz="2800" i="1" spc="-218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А</a:t>
            </a:r>
            <a:r>
              <a:rPr sz="2800" i="1" spc="17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Т</a:t>
            </a:r>
            <a:r>
              <a:rPr sz="2800" i="1" spc="-106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Ь</a:t>
            </a:r>
            <a:r>
              <a:rPr sz="2800" b="1" i="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	</a:t>
            </a:r>
            <a:r>
              <a:rPr sz="2800" b="1" i="1" spc="-167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Л</a:t>
            </a:r>
            <a:r>
              <a:rPr sz="2800" b="1" i="1" spc="50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Ю</a:t>
            </a:r>
            <a:r>
              <a:rPr sz="2800" b="1" i="1" spc="-89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Б</a:t>
            </a:r>
            <a:r>
              <a:rPr sz="2800" b="1" i="1" spc="21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О</a:t>
            </a:r>
            <a:r>
              <a:rPr sz="2800" b="1" i="1" spc="-228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Е</a:t>
            </a:r>
            <a:r>
              <a:rPr sz="2800" b="1" i="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	</a:t>
            </a:r>
            <a:r>
              <a:rPr sz="2800" b="1" i="1" spc="-16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П</a:t>
            </a:r>
            <a:r>
              <a:rPr sz="2800" b="1" i="1" spc="1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Р</a:t>
            </a:r>
            <a:r>
              <a:rPr sz="2800" b="1" i="1" spc="-22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Е</a:t>
            </a:r>
            <a:r>
              <a:rPr sz="2800" b="1" i="1" spc="50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Д</a:t>
            </a:r>
            <a:r>
              <a:rPr sz="2800" b="1" i="1" spc="-162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П</a:t>
            </a:r>
            <a:r>
              <a:rPr sz="2800" b="1" i="1" spc="11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Р</a:t>
            </a:r>
            <a:r>
              <a:rPr sz="2800" b="1" i="1" spc="-17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И</a:t>
            </a:r>
            <a:r>
              <a:rPr sz="2800" b="1" i="1" spc="-167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Я</a:t>
            </a:r>
            <a:r>
              <a:rPr sz="2800" b="1" i="1" spc="17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Т</a:t>
            </a:r>
            <a:r>
              <a:rPr sz="2800" b="1" i="1" spc="-17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И</a:t>
            </a:r>
            <a:r>
              <a:rPr sz="2800" b="1" i="1" spc="-134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Е</a:t>
            </a:r>
            <a:r>
              <a:rPr lang="ru-RU" sz="2800" b="1" i="1" spc="-134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 </a:t>
            </a:r>
            <a:r>
              <a:rPr sz="2800" b="1" i="1" spc="-6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КРАСНОДАРСКОГО</a:t>
            </a:r>
            <a:r>
              <a:rPr sz="2800" b="1" i="1" spc="-245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 </a:t>
            </a:r>
            <a:r>
              <a:rPr sz="2800" b="1" i="1" spc="-123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КРАЯ</a:t>
            </a:r>
            <a:r>
              <a:rPr sz="2800" b="1" i="1" spc="-245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 </a:t>
            </a:r>
            <a:r>
              <a:rPr lang="ru-RU" sz="2800" b="1" i="1" spc="-245" dirty="0">
                <a:solidFill>
                  <a:schemeClr val="bg1"/>
                </a:solidFill>
                <a:latin typeface="Century Gothic" panose="020B0502020202020204" pitchFamily="34" charset="0"/>
                <a:cs typeface="Georgia"/>
              </a:rPr>
              <a:t> не соответствующее критериям Национального проекта</a:t>
            </a:r>
            <a:endParaRPr sz="2800" i="1" dirty="0">
              <a:solidFill>
                <a:schemeClr val="bg1"/>
              </a:solidFill>
              <a:latin typeface="Century Gothic" panose="020B0502020202020204" pitchFamily="34" charset="0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7496" y="3161066"/>
            <a:ext cx="1081098" cy="104291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2" y="0"/>
                </a:moveTo>
                <a:lnTo>
                  <a:pt x="223970" y="4399"/>
                </a:lnTo>
                <a:lnTo>
                  <a:pt x="177775" y="17082"/>
                </a:lnTo>
                <a:lnTo>
                  <a:pt x="135237" y="37279"/>
                </a:lnTo>
                <a:lnTo>
                  <a:pt x="97127" y="64218"/>
                </a:lnTo>
                <a:lnTo>
                  <a:pt x="64218" y="97127"/>
                </a:lnTo>
                <a:lnTo>
                  <a:pt x="37279" y="135237"/>
                </a:lnTo>
                <a:lnTo>
                  <a:pt x="17082" y="177775"/>
                </a:lnTo>
                <a:lnTo>
                  <a:pt x="4399" y="223970"/>
                </a:lnTo>
                <a:lnTo>
                  <a:pt x="0" y="273052"/>
                </a:lnTo>
                <a:lnTo>
                  <a:pt x="4399" y="322134"/>
                </a:lnTo>
                <a:lnTo>
                  <a:pt x="17082" y="368329"/>
                </a:lnTo>
                <a:lnTo>
                  <a:pt x="37279" y="410867"/>
                </a:lnTo>
                <a:lnTo>
                  <a:pt x="64218" y="448977"/>
                </a:lnTo>
                <a:lnTo>
                  <a:pt x="97127" y="481886"/>
                </a:lnTo>
                <a:lnTo>
                  <a:pt x="135237" y="508825"/>
                </a:lnTo>
                <a:lnTo>
                  <a:pt x="177775" y="529022"/>
                </a:lnTo>
                <a:lnTo>
                  <a:pt x="223970" y="541705"/>
                </a:lnTo>
                <a:lnTo>
                  <a:pt x="273052" y="546105"/>
                </a:lnTo>
                <a:lnTo>
                  <a:pt x="322134" y="541705"/>
                </a:lnTo>
                <a:lnTo>
                  <a:pt x="368329" y="529022"/>
                </a:lnTo>
                <a:lnTo>
                  <a:pt x="410867" y="508825"/>
                </a:lnTo>
                <a:lnTo>
                  <a:pt x="448977" y="481886"/>
                </a:lnTo>
                <a:lnTo>
                  <a:pt x="481886" y="448977"/>
                </a:lnTo>
                <a:lnTo>
                  <a:pt x="508825" y="410867"/>
                </a:lnTo>
                <a:lnTo>
                  <a:pt x="529022" y="368329"/>
                </a:lnTo>
                <a:lnTo>
                  <a:pt x="541705" y="322134"/>
                </a:lnTo>
                <a:lnTo>
                  <a:pt x="546105" y="273052"/>
                </a:lnTo>
                <a:lnTo>
                  <a:pt x="541705" y="223970"/>
                </a:lnTo>
                <a:lnTo>
                  <a:pt x="529022" y="177775"/>
                </a:lnTo>
                <a:lnTo>
                  <a:pt x="508825" y="135237"/>
                </a:lnTo>
                <a:lnTo>
                  <a:pt x="481886" y="97127"/>
                </a:lnTo>
                <a:lnTo>
                  <a:pt x="448977" y="64218"/>
                </a:lnTo>
                <a:lnTo>
                  <a:pt x="410867" y="37279"/>
                </a:lnTo>
                <a:lnTo>
                  <a:pt x="368329" y="17082"/>
                </a:lnTo>
                <a:lnTo>
                  <a:pt x="322134" y="4399"/>
                </a:lnTo>
                <a:lnTo>
                  <a:pt x="273052" y="0"/>
                </a:lnTo>
                <a:close/>
              </a:path>
            </a:pathLst>
          </a:cu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28" name="object 28"/>
          <p:cNvSpPr/>
          <p:nvPr/>
        </p:nvSpPr>
        <p:spPr>
          <a:xfrm>
            <a:off x="4725029" y="3341362"/>
            <a:ext cx="871523" cy="737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522DCAD3-8753-5840-A300-476370EA9759}"/>
              </a:ext>
            </a:extLst>
          </p:cNvPr>
          <p:cNvSpPr txBox="1"/>
          <p:nvPr/>
        </p:nvSpPr>
        <p:spPr>
          <a:xfrm>
            <a:off x="735959" y="387028"/>
            <a:ext cx="15349113" cy="89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ru-RU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участия в проекте:</a:t>
            </a:r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Рисунок 31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832D40CE-9524-D643-A59A-CA14AAE93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9395" y="1738312"/>
            <a:ext cx="1017509" cy="1017509"/>
          </a:xfrm>
          <a:prstGeom prst="rect">
            <a:avLst/>
          </a:prstGeom>
        </p:spPr>
      </p:pic>
      <p:pic>
        <p:nvPicPr>
          <p:cNvPr id="33" name="Рисунок 32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D0A36D2D-FE1A-4C48-9338-25D355680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85072" y="1672727"/>
            <a:ext cx="1017509" cy="1017509"/>
          </a:xfrm>
          <a:prstGeom prst="rect">
            <a:avLst/>
          </a:prstGeom>
        </p:spPr>
      </p:pic>
      <p:sp>
        <p:nvSpPr>
          <p:cNvPr id="34" name="object 6">
            <a:extLst>
              <a:ext uri="{FF2B5EF4-FFF2-40B4-BE49-F238E27FC236}">
                <a16:creationId xmlns:a16="http://schemas.microsoft.com/office/drawing/2014/main" id="{1AFE9CB2-D261-DB4F-88DC-DE2D597F99BF}"/>
              </a:ext>
            </a:extLst>
          </p:cNvPr>
          <p:cNvSpPr txBox="1"/>
          <p:nvPr/>
        </p:nvSpPr>
        <p:spPr>
          <a:xfrm>
            <a:off x="6028657" y="4526687"/>
            <a:ext cx="10676183" cy="876082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 algn="just"/>
            <a:r>
              <a:rPr lang="ru-RU" sz="2800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Отсутствие</a:t>
            </a:r>
            <a:r>
              <a:rPr sz="2800" spc="-20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просроченных</a:t>
            </a:r>
            <a:r>
              <a:rPr sz="2800" spc="-20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задолженностей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</a:t>
            </a:r>
            <a:r>
              <a:rPr sz="2800" spc="-20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налогам,</a:t>
            </a:r>
            <a:r>
              <a:rPr sz="2800" spc="-20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0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17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иным</a:t>
            </a:r>
            <a:r>
              <a:rPr sz="2800" spc="-20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сборам</a:t>
            </a:r>
            <a:r>
              <a:rPr sz="2800" spc="-20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0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(включая</a:t>
            </a:r>
            <a:r>
              <a:rPr sz="2800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7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возврат  </a:t>
            </a:r>
            <a:r>
              <a:rPr sz="2800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субсидий</a:t>
            </a:r>
            <a:r>
              <a:rPr sz="2800" spc="-35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10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</a:t>
            </a:r>
            <a:r>
              <a:rPr sz="2800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инвестиций);</a:t>
            </a:r>
            <a:endParaRPr sz="2800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BB00989A-3D11-F944-83C4-F2ABA7465DF6}"/>
              </a:ext>
            </a:extLst>
          </p:cNvPr>
          <p:cNvSpPr txBox="1"/>
          <p:nvPr/>
        </p:nvSpPr>
        <p:spPr>
          <a:xfrm>
            <a:off x="5994072" y="8776195"/>
            <a:ext cx="10676183" cy="876082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algn="just"/>
            <a:r>
              <a:rPr sz="2800" b="1" spc="-61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Желание</a:t>
            </a:r>
            <a:r>
              <a:rPr sz="2800" b="1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руководства</a:t>
            </a:r>
            <a:r>
              <a:rPr sz="2800" b="1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участвовать</a:t>
            </a:r>
            <a:r>
              <a:rPr sz="2800" b="1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16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</a:t>
            </a:r>
            <a:r>
              <a:rPr sz="2800" b="1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проекте</a:t>
            </a:r>
            <a:r>
              <a:rPr sz="2800" b="1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10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</a:t>
            </a:r>
            <a:r>
              <a:rPr sz="2800" b="1" spc="-34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добиваться</a:t>
            </a:r>
            <a:r>
              <a:rPr sz="2800" b="1" spc="-34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2800" b="1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результатов</a:t>
            </a:r>
            <a:r>
              <a:rPr sz="2800" b="1" spc="-56" dirty="0">
                <a:solidFill>
                  <a:srgbClr val="373435"/>
                </a:solidFill>
                <a:latin typeface="Century Gothic" panose="020B0502020202020204" pitchFamily="34" charset="0"/>
                <a:cs typeface="Arial"/>
              </a:rPr>
              <a:t>!</a:t>
            </a:r>
            <a:endParaRPr sz="28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8FE09B8F-4158-7443-ADA1-E084C03599A6}"/>
              </a:ext>
            </a:extLst>
          </p:cNvPr>
          <p:cNvSpPr/>
          <p:nvPr/>
        </p:nvSpPr>
        <p:spPr>
          <a:xfrm>
            <a:off x="4632646" y="4408846"/>
            <a:ext cx="1081098" cy="104291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2" y="0"/>
                </a:moveTo>
                <a:lnTo>
                  <a:pt x="223970" y="4399"/>
                </a:lnTo>
                <a:lnTo>
                  <a:pt x="177775" y="17082"/>
                </a:lnTo>
                <a:lnTo>
                  <a:pt x="135237" y="37279"/>
                </a:lnTo>
                <a:lnTo>
                  <a:pt x="97127" y="64218"/>
                </a:lnTo>
                <a:lnTo>
                  <a:pt x="64218" y="97127"/>
                </a:lnTo>
                <a:lnTo>
                  <a:pt x="37279" y="135237"/>
                </a:lnTo>
                <a:lnTo>
                  <a:pt x="17082" y="177775"/>
                </a:lnTo>
                <a:lnTo>
                  <a:pt x="4399" y="223970"/>
                </a:lnTo>
                <a:lnTo>
                  <a:pt x="0" y="273052"/>
                </a:lnTo>
                <a:lnTo>
                  <a:pt x="4399" y="322134"/>
                </a:lnTo>
                <a:lnTo>
                  <a:pt x="17082" y="368329"/>
                </a:lnTo>
                <a:lnTo>
                  <a:pt x="37279" y="410867"/>
                </a:lnTo>
                <a:lnTo>
                  <a:pt x="64218" y="448977"/>
                </a:lnTo>
                <a:lnTo>
                  <a:pt x="97127" y="481886"/>
                </a:lnTo>
                <a:lnTo>
                  <a:pt x="135237" y="508825"/>
                </a:lnTo>
                <a:lnTo>
                  <a:pt x="177775" y="529022"/>
                </a:lnTo>
                <a:lnTo>
                  <a:pt x="223970" y="541705"/>
                </a:lnTo>
                <a:lnTo>
                  <a:pt x="273052" y="546105"/>
                </a:lnTo>
                <a:lnTo>
                  <a:pt x="322134" y="541705"/>
                </a:lnTo>
                <a:lnTo>
                  <a:pt x="368329" y="529022"/>
                </a:lnTo>
                <a:lnTo>
                  <a:pt x="410867" y="508825"/>
                </a:lnTo>
                <a:lnTo>
                  <a:pt x="448977" y="481886"/>
                </a:lnTo>
                <a:lnTo>
                  <a:pt x="481886" y="448977"/>
                </a:lnTo>
                <a:lnTo>
                  <a:pt x="508825" y="410867"/>
                </a:lnTo>
                <a:lnTo>
                  <a:pt x="529022" y="368329"/>
                </a:lnTo>
                <a:lnTo>
                  <a:pt x="541705" y="322134"/>
                </a:lnTo>
                <a:lnTo>
                  <a:pt x="546105" y="273052"/>
                </a:lnTo>
                <a:lnTo>
                  <a:pt x="541705" y="223970"/>
                </a:lnTo>
                <a:lnTo>
                  <a:pt x="529022" y="177775"/>
                </a:lnTo>
                <a:lnTo>
                  <a:pt x="508825" y="135237"/>
                </a:lnTo>
                <a:lnTo>
                  <a:pt x="481886" y="97127"/>
                </a:lnTo>
                <a:lnTo>
                  <a:pt x="448977" y="64218"/>
                </a:lnTo>
                <a:lnTo>
                  <a:pt x="410867" y="37279"/>
                </a:lnTo>
                <a:lnTo>
                  <a:pt x="368329" y="17082"/>
                </a:lnTo>
                <a:lnTo>
                  <a:pt x="322134" y="4399"/>
                </a:lnTo>
                <a:lnTo>
                  <a:pt x="273052" y="0"/>
                </a:lnTo>
                <a:close/>
              </a:path>
            </a:pathLst>
          </a:cu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pic>
        <p:nvPicPr>
          <p:cNvPr id="37" name="Рисунок 36" descr="Монеты контур">
            <a:extLst>
              <a:ext uri="{FF2B5EF4-FFF2-40B4-BE49-F238E27FC236}">
                <a16:creationId xmlns:a16="http://schemas.microsoft.com/office/drawing/2014/main" id="{E997E6EF-2FB1-134C-9AD1-6BA7E4480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03590" y="4447772"/>
            <a:ext cx="914400" cy="914400"/>
          </a:xfrm>
          <a:prstGeom prst="rect">
            <a:avLst/>
          </a:prstGeom>
        </p:spPr>
      </p:pic>
      <p:sp>
        <p:nvSpPr>
          <p:cNvPr id="41" name="object 13">
            <a:extLst>
              <a:ext uri="{FF2B5EF4-FFF2-40B4-BE49-F238E27FC236}">
                <a16:creationId xmlns:a16="http://schemas.microsoft.com/office/drawing/2014/main" id="{EE9E501B-3F95-D549-BDC0-C5024DB28ECB}"/>
              </a:ext>
            </a:extLst>
          </p:cNvPr>
          <p:cNvSpPr/>
          <p:nvPr/>
        </p:nvSpPr>
        <p:spPr>
          <a:xfrm>
            <a:off x="4607496" y="7171698"/>
            <a:ext cx="1081098" cy="104291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2" y="0"/>
                </a:moveTo>
                <a:lnTo>
                  <a:pt x="223970" y="4399"/>
                </a:lnTo>
                <a:lnTo>
                  <a:pt x="177775" y="17082"/>
                </a:lnTo>
                <a:lnTo>
                  <a:pt x="135237" y="37279"/>
                </a:lnTo>
                <a:lnTo>
                  <a:pt x="97127" y="64218"/>
                </a:lnTo>
                <a:lnTo>
                  <a:pt x="64218" y="97127"/>
                </a:lnTo>
                <a:lnTo>
                  <a:pt x="37279" y="135237"/>
                </a:lnTo>
                <a:lnTo>
                  <a:pt x="17082" y="177775"/>
                </a:lnTo>
                <a:lnTo>
                  <a:pt x="4399" y="223970"/>
                </a:lnTo>
                <a:lnTo>
                  <a:pt x="0" y="273052"/>
                </a:lnTo>
                <a:lnTo>
                  <a:pt x="4399" y="322134"/>
                </a:lnTo>
                <a:lnTo>
                  <a:pt x="17082" y="368329"/>
                </a:lnTo>
                <a:lnTo>
                  <a:pt x="37279" y="410867"/>
                </a:lnTo>
                <a:lnTo>
                  <a:pt x="64218" y="448977"/>
                </a:lnTo>
                <a:lnTo>
                  <a:pt x="97127" y="481886"/>
                </a:lnTo>
                <a:lnTo>
                  <a:pt x="135237" y="508825"/>
                </a:lnTo>
                <a:lnTo>
                  <a:pt x="177775" y="529022"/>
                </a:lnTo>
                <a:lnTo>
                  <a:pt x="223970" y="541705"/>
                </a:lnTo>
                <a:lnTo>
                  <a:pt x="273052" y="546105"/>
                </a:lnTo>
                <a:lnTo>
                  <a:pt x="322134" y="541705"/>
                </a:lnTo>
                <a:lnTo>
                  <a:pt x="368329" y="529022"/>
                </a:lnTo>
                <a:lnTo>
                  <a:pt x="410867" y="508825"/>
                </a:lnTo>
                <a:lnTo>
                  <a:pt x="448977" y="481886"/>
                </a:lnTo>
                <a:lnTo>
                  <a:pt x="481886" y="448977"/>
                </a:lnTo>
                <a:lnTo>
                  <a:pt x="508825" y="410867"/>
                </a:lnTo>
                <a:lnTo>
                  <a:pt x="529022" y="368329"/>
                </a:lnTo>
                <a:lnTo>
                  <a:pt x="541705" y="322134"/>
                </a:lnTo>
                <a:lnTo>
                  <a:pt x="546105" y="273052"/>
                </a:lnTo>
                <a:lnTo>
                  <a:pt x="541705" y="223970"/>
                </a:lnTo>
                <a:lnTo>
                  <a:pt x="529022" y="177775"/>
                </a:lnTo>
                <a:lnTo>
                  <a:pt x="508825" y="135237"/>
                </a:lnTo>
                <a:lnTo>
                  <a:pt x="481886" y="97127"/>
                </a:lnTo>
                <a:lnTo>
                  <a:pt x="448977" y="64218"/>
                </a:lnTo>
                <a:lnTo>
                  <a:pt x="410867" y="37279"/>
                </a:lnTo>
                <a:lnTo>
                  <a:pt x="368329" y="17082"/>
                </a:lnTo>
                <a:lnTo>
                  <a:pt x="322134" y="4399"/>
                </a:lnTo>
                <a:lnTo>
                  <a:pt x="273052" y="0"/>
                </a:lnTo>
                <a:close/>
              </a:path>
            </a:pathLst>
          </a:cu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432EC7A6-AEA9-6746-8624-DFCB1972AA94}"/>
              </a:ext>
            </a:extLst>
          </p:cNvPr>
          <p:cNvSpPr/>
          <p:nvPr/>
        </p:nvSpPr>
        <p:spPr>
          <a:xfrm>
            <a:off x="4632646" y="8661038"/>
            <a:ext cx="1081098" cy="104291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2" y="0"/>
                </a:moveTo>
                <a:lnTo>
                  <a:pt x="223970" y="4399"/>
                </a:lnTo>
                <a:lnTo>
                  <a:pt x="177775" y="17082"/>
                </a:lnTo>
                <a:lnTo>
                  <a:pt x="135237" y="37279"/>
                </a:lnTo>
                <a:lnTo>
                  <a:pt x="97127" y="64218"/>
                </a:lnTo>
                <a:lnTo>
                  <a:pt x="64218" y="97127"/>
                </a:lnTo>
                <a:lnTo>
                  <a:pt x="37279" y="135237"/>
                </a:lnTo>
                <a:lnTo>
                  <a:pt x="17082" y="177775"/>
                </a:lnTo>
                <a:lnTo>
                  <a:pt x="4399" y="223970"/>
                </a:lnTo>
                <a:lnTo>
                  <a:pt x="0" y="273052"/>
                </a:lnTo>
                <a:lnTo>
                  <a:pt x="4399" y="322134"/>
                </a:lnTo>
                <a:lnTo>
                  <a:pt x="17082" y="368329"/>
                </a:lnTo>
                <a:lnTo>
                  <a:pt x="37279" y="410867"/>
                </a:lnTo>
                <a:lnTo>
                  <a:pt x="64218" y="448977"/>
                </a:lnTo>
                <a:lnTo>
                  <a:pt x="97127" y="481886"/>
                </a:lnTo>
                <a:lnTo>
                  <a:pt x="135237" y="508825"/>
                </a:lnTo>
                <a:lnTo>
                  <a:pt x="177775" y="529022"/>
                </a:lnTo>
                <a:lnTo>
                  <a:pt x="223970" y="541705"/>
                </a:lnTo>
                <a:lnTo>
                  <a:pt x="273052" y="546105"/>
                </a:lnTo>
                <a:lnTo>
                  <a:pt x="322134" y="541705"/>
                </a:lnTo>
                <a:lnTo>
                  <a:pt x="368329" y="529022"/>
                </a:lnTo>
                <a:lnTo>
                  <a:pt x="410867" y="508825"/>
                </a:lnTo>
                <a:lnTo>
                  <a:pt x="448977" y="481886"/>
                </a:lnTo>
                <a:lnTo>
                  <a:pt x="481886" y="448977"/>
                </a:lnTo>
                <a:lnTo>
                  <a:pt x="508825" y="410867"/>
                </a:lnTo>
                <a:lnTo>
                  <a:pt x="529022" y="368329"/>
                </a:lnTo>
                <a:lnTo>
                  <a:pt x="541705" y="322134"/>
                </a:lnTo>
                <a:lnTo>
                  <a:pt x="546105" y="273052"/>
                </a:lnTo>
                <a:lnTo>
                  <a:pt x="541705" y="223970"/>
                </a:lnTo>
                <a:lnTo>
                  <a:pt x="529022" y="177775"/>
                </a:lnTo>
                <a:lnTo>
                  <a:pt x="508825" y="135237"/>
                </a:lnTo>
                <a:lnTo>
                  <a:pt x="481886" y="97127"/>
                </a:lnTo>
                <a:lnTo>
                  <a:pt x="448977" y="64218"/>
                </a:lnTo>
                <a:lnTo>
                  <a:pt x="410867" y="37279"/>
                </a:lnTo>
                <a:lnTo>
                  <a:pt x="368329" y="17082"/>
                </a:lnTo>
                <a:lnTo>
                  <a:pt x="322134" y="4399"/>
                </a:lnTo>
                <a:lnTo>
                  <a:pt x="273052" y="0"/>
                </a:lnTo>
                <a:close/>
              </a:path>
            </a:pathLst>
          </a:cu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pic>
        <p:nvPicPr>
          <p:cNvPr id="46" name="Рисунок 45" descr="Одна шестеренка контур">
            <a:extLst>
              <a:ext uri="{FF2B5EF4-FFF2-40B4-BE49-F238E27FC236}">
                <a16:creationId xmlns:a16="http://schemas.microsoft.com/office/drawing/2014/main" id="{BBC39776-E279-2D4A-9D4F-DF2206DD37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90845" y="5751435"/>
            <a:ext cx="914400" cy="914400"/>
          </a:xfrm>
          <a:prstGeom prst="rect">
            <a:avLst/>
          </a:prstGeom>
        </p:spPr>
      </p:pic>
      <p:pic>
        <p:nvPicPr>
          <p:cNvPr id="48" name="Рисунок 47" descr="Диаграмма с подъемом контур">
            <a:extLst>
              <a:ext uri="{FF2B5EF4-FFF2-40B4-BE49-F238E27FC236}">
                <a16:creationId xmlns:a16="http://schemas.microsoft.com/office/drawing/2014/main" id="{1CD284AA-4E18-5A49-87C4-7B9CE3A8B0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04693" y="7235953"/>
            <a:ext cx="914400" cy="914400"/>
          </a:xfrm>
          <a:prstGeom prst="rect">
            <a:avLst/>
          </a:prstGeom>
        </p:spPr>
      </p:pic>
      <p:pic>
        <p:nvPicPr>
          <p:cNvPr id="50" name="Рисунок 49" descr="Управление контур">
            <a:extLst>
              <a:ext uri="{FF2B5EF4-FFF2-40B4-BE49-F238E27FC236}">
                <a16:creationId xmlns:a16="http://schemas.microsoft.com/office/drawing/2014/main" id="{53208377-F96A-6D46-B47F-1D0F19087D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28111" y="872262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9557" y="666402"/>
            <a:ext cx="1534911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ru-RU" sz="7200" dirty="0">
                <a:solidFill>
                  <a:srgbClr val="1E3653"/>
                </a:solidFill>
                <a:latin typeface="Century Gothic" panose="020B0502020202020204" pitchFamily="34" charset="0"/>
              </a:rPr>
              <a:t>Как вступить в нацпроект?</a:t>
            </a:r>
            <a:endParaRPr lang="en-US" sz="7200" dirty="0">
              <a:solidFill>
                <a:srgbClr val="1E36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05695" y="5178986"/>
            <a:ext cx="1146885" cy="11468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617233" y="5269090"/>
            <a:ext cx="1080086" cy="966677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3828DA3-69B3-B141-9A59-C34D37D0DD66}"/>
              </a:ext>
            </a:extLst>
          </p:cNvPr>
          <p:cNvSpPr/>
          <p:nvPr/>
        </p:nvSpPr>
        <p:spPr>
          <a:xfrm>
            <a:off x="1768127" y="2254133"/>
            <a:ext cx="5137568" cy="1202338"/>
          </a:xfrm>
          <a:prstGeom prst="roundRect">
            <a:avLst/>
          </a:prstGeom>
          <a:gradFill flip="none" rotWithShape="1">
            <a:gsLst>
              <a:gs pos="0">
                <a:srgbClr val="1E3653">
                  <a:shade val="30000"/>
                  <a:satMod val="115000"/>
                </a:srgbClr>
              </a:gs>
              <a:gs pos="50000">
                <a:srgbClr val="1E3653">
                  <a:shade val="67500"/>
                  <a:satMod val="115000"/>
                </a:srgbClr>
              </a:gs>
              <a:gs pos="100000">
                <a:srgbClr val="1E365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Подача заявления на заключение соглашения о сотрудничестве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B58DD96-4303-AD43-9095-9C99BDC49689}"/>
              </a:ext>
            </a:extLst>
          </p:cNvPr>
          <p:cNvSpPr/>
          <p:nvPr/>
        </p:nvSpPr>
        <p:spPr>
          <a:xfrm>
            <a:off x="3308341" y="3902317"/>
            <a:ext cx="5832648" cy="1351073"/>
          </a:xfrm>
          <a:prstGeom prst="roundRect">
            <a:avLst/>
          </a:prstGeom>
          <a:gradFill flip="none" rotWithShape="1">
            <a:gsLst>
              <a:gs pos="0">
                <a:srgbClr val="1E3653">
                  <a:shade val="30000"/>
                  <a:satMod val="115000"/>
                </a:srgbClr>
              </a:gs>
              <a:gs pos="50000">
                <a:srgbClr val="1E3653">
                  <a:shade val="67500"/>
                  <a:satMod val="115000"/>
                </a:srgbClr>
              </a:gs>
              <a:gs pos="100000">
                <a:srgbClr val="1E365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Определение консультанта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6D7F7195-56FC-C144-92E5-10FEF4906F98}"/>
              </a:ext>
            </a:extLst>
          </p:cNvPr>
          <p:cNvSpPr/>
          <p:nvPr/>
        </p:nvSpPr>
        <p:spPr>
          <a:xfrm>
            <a:off x="7588206" y="7303740"/>
            <a:ext cx="5108511" cy="1423361"/>
          </a:xfrm>
          <a:prstGeom prst="roundRect">
            <a:avLst/>
          </a:prstGeom>
          <a:gradFill flip="none" rotWithShape="1">
            <a:gsLst>
              <a:gs pos="0">
                <a:srgbClr val="1E3653">
                  <a:shade val="30000"/>
                  <a:satMod val="115000"/>
                </a:srgbClr>
              </a:gs>
              <a:gs pos="50000">
                <a:srgbClr val="1E3653">
                  <a:shade val="67500"/>
                  <a:satMod val="115000"/>
                </a:srgbClr>
              </a:gs>
              <a:gs pos="100000">
                <a:srgbClr val="1E365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Реализация мероприятий, направленных на рост производительности труда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BD47E97-56CE-704D-8697-307A3C121413}"/>
              </a:ext>
            </a:extLst>
          </p:cNvPr>
          <p:cNvSpPr/>
          <p:nvPr/>
        </p:nvSpPr>
        <p:spPr>
          <a:xfrm>
            <a:off x="5639550" y="5730584"/>
            <a:ext cx="5252909" cy="1229884"/>
          </a:xfrm>
          <a:prstGeom prst="roundRect">
            <a:avLst/>
          </a:prstGeom>
          <a:gradFill flip="none" rotWithShape="1">
            <a:gsLst>
              <a:gs pos="0">
                <a:srgbClr val="1E3653">
                  <a:shade val="30000"/>
                  <a:satMod val="115000"/>
                </a:srgbClr>
              </a:gs>
              <a:gs pos="50000">
                <a:srgbClr val="1E3653">
                  <a:shade val="67500"/>
                  <a:satMod val="115000"/>
                </a:srgbClr>
              </a:gs>
              <a:gs pos="100000">
                <a:srgbClr val="1E365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Заключение соглашения о сотрудничестве с консультантом</a:t>
            </a:r>
          </a:p>
        </p:txBody>
      </p:sp>
      <p:sp>
        <p:nvSpPr>
          <p:cNvPr id="21" name="Стрелка углом 20">
            <a:extLst>
              <a:ext uri="{FF2B5EF4-FFF2-40B4-BE49-F238E27FC236}">
                <a16:creationId xmlns:a16="http://schemas.microsoft.com/office/drawing/2014/main" id="{8F1CF65C-FE7B-674F-A5A6-C7BF4919B8F5}"/>
              </a:ext>
            </a:extLst>
          </p:cNvPr>
          <p:cNvSpPr/>
          <p:nvPr/>
        </p:nvSpPr>
        <p:spPr>
          <a:xfrm rot="10800000" flipH="1">
            <a:off x="2297553" y="3449266"/>
            <a:ext cx="993796" cy="132917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8396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>
            <a:extLst>
              <a:ext uri="{FF2B5EF4-FFF2-40B4-BE49-F238E27FC236}">
                <a16:creationId xmlns:a16="http://schemas.microsoft.com/office/drawing/2014/main" id="{B28CE732-C666-9D45-A6FF-D313DD983C90}"/>
              </a:ext>
            </a:extLst>
          </p:cNvPr>
          <p:cNvSpPr/>
          <p:nvPr/>
        </p:nvSpPr>
        <p:spPr>
          <a:xfrm rot="10800000" flipH="1">
            <a:off x="6695560" y="6986832"/>
            <a:ext cx="892646" cy="122988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6795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углом 42">
            <a:extLst>
              <a:ext uri="{FF2B5EF4-FFF2-40B4-BE49-F238E27FC236}">
                <a16:creationId xmlns:a16="http://schemas.microsoft.com/office/drawing/2014/main" id="{5374237A-6EE0-BC48-8CAB-26C792DF6295}"/>
              </a:ext>
            </a:extLst>
          </p:cNvPr>
          <p:cNvSpPr/>
          <p:nvPr/>
        </p:nvSpPr>
        <p:spPr>
          <a:xfrm rot="10800000" flipH="1">
            <a:off x="4561004" y="5225095"/>
            <a:ext cx="1078546" cy="13046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6795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">
            <a:extLst>
              <a:ext uri="{FF2B5EF4-FFF2-40B4-BE49-F238E27FC236}">
                <a16:creationId xmlns:a16="http://schemas.microsoft.com/office/drawing/2014/main" id="{F25D7530-D857-A848-AEB7-B4CA58264B3F}"/>
              </a:ext>
            </a:extLst>
          </p:cNvPr>
          <p:cNvSpPr/>
          <p:nvPr/>
        </p:nvSpPr>
        <p:spPr>
          <a:xfrm>
            <a:off x="7403" y="1"/>
            <a:ext cx="18280597" cy="864393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39" y="0"/>
            <a:ext cx="16671922" cy="86439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Картирование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280E16-D1D3-4B0C-8970-9DE4B6FB4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052" y="1039045"/>
            <a:ext cx="17065896" cy="92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7FA6B05-EECA-1949-B767-85940AB033B5}"/>
              </a:ext>
            </a:extLst>
          </p:cNvPr>
          <p:cNvSpPr txBox="1">
            <a:spLocks/>
          </p:cNvSpPr>
          <p:nvPr/>
        </p:nvSpPr>
        <p:spPr>
          <a:xfrm>
            <a:off x="2280322" y="7231732"/>
            <a:ext cx="9872133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Телефон: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+7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989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8242019</a:t>
            </a:r>
          </a:p>
          <a:p>
            <a:pPr algn="l"/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E-mail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radionov@rcckk.ru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11DB3-6CFF-F04C-8000-7B546058EA67}"/>
              </a:ext>
            </a:extLst>
          </p:cNvPr>
          <p:cNvSpPr txBox="1"/>
          <p:nvPr/>
        </p:nvSpPr>
        <p:spPr>
          <a:xfrm>
            <a:off x="1136112" y="3695467"/>
            <a:ext cx="9144000" cy="2996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spcBef>
                <a:spcPts val="1500"/>
              </a:spcBef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defTabSz="1371600">
              <a:lnSpc>
                <a:spcPct val="90000"/>
              </a:lnSpc>
              <a:spcBef>
                <a:spcPts val="1500"/>
              </a:spcBef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АНО «РЕГИОНАЛЬНЫЙ ЦЕНТР КОМПЕТЕНЦИЙ»</a:t>
            </a:r>
          </a:p>
          <a:p>
            <a:pPr defTabSz="1371600">
              <a:lnSpc>
                <a:spcPct val="90000"/>
              </a:lnSpc>
              <a:spcBef>
                <a:spcPts val="1500"/>
              </a:spcBef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1371600">
              <a:lnSpc>
                <a:spcPct val="90000"/>
              </a:lnSpc>
              <a:spcBef>
                <a:spcPts val="1500"/>
              </a:spcBef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РАДИОНОВ ТАРАС</a:t>
            </a:r>
          </a:p>
        </p:txBody>
      </p:sp>
      <p:pic>
        <p:nvPicPr>
          <p:cNvPr id="8" name="Рисунок 7" descr="Телефон со сплошной заливкой">
            <a:extLst>
              <a:ext uri="{FF2B5EF4-FFF2-40B4-BE49-F238E27FC236}">
                <a16:creationId xmlns:a16="http://schemas.microsoft.com/office/drawing/2014/main" id="{127173C6-5522-E442-9F6A-A8525D70F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6112" y="6871692"/>
            <a:ext cx="1144210" cy="1144210"/>
          </a:xfrm>
          <a:prstGeom prst="rect">
            <a:avLst/>
          </a:prstGeom>
        </p:spPr>
      </p:pic>
      <p:pic>
        <p:nvPicPr>
          <p:cNvPr id="10" name="Рисунок 9" descr="Электронная почта со сплошной заливкой">
            <a:extLst>
              <a:ext uri="{FF2B5EF4-FFF2-40B4-BE49-F238E27FC236}">
                <a16:creationId xmlns:a16="http://schemas.microsoft.com/office/drawing/2014/main" id="{C24D857C-12C4-3344-8990-A9A754A96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51017" y="8105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272976" y="4799991"/>
            <a:ext cx="1742049" cy="575126"/>
            <a:chOff x="0" y="0"/>
            <a:chExt cx="1538724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2729116" y="4799991"/>
            <a:ext cx="1742049" cy="575126"/>
            <a:chOff x="0" y="0"/>
            <a:chExt cx="1538724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3816835" y="4799991"/>
            <a:ext cx="1742049" cy="575126"/>
            <a:chOff x="0" y="0"/>
            <a:chExt cx="1538724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-73482" y="-13648"/>
            <a:ext cx="18434963" cy="4753489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A600C8B-8A2E-AA42-B246-AD8A33A5C430}"/>
              </a:ext>
            </a:extLst>
          </p:cNvPr>
          <p:cNvSpPr txBox="1"/>
          <p:nvPr/>
        </p:nvSpPr>
        <p:spPr>
          <a:xfrm>
            <a:off x="6749730" y="6454494"/>
            <a:ext cx="4788535" cy="1907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ru-RU" sz="2800" b="1" dirty="0">
                <a:solidFill>
                  <a:srgbClr val="1E3653"/>
                </a:solidFill>
                <a:latin typeface="Century Gothic" panose="020B0502020202020204" pitchFamily="34" charset="0"/>
              </a:rPr>
              <a:t>Региональный оператор </a:t>
            </a:r>
            <a:r>
              <a:rPr lang="ru-RU" sz="2800" dirty="0">
                <a:solidFill>
                  <a:srgbClr val="1E3653"/>
                </a:solidFill>
                <a:latin typeface="Century Gothic" panose="020B0502020202020204" pitchFamily="34" charset="0"/>
              </a:rPr>
              <a:t>национального проекта «Производительность труда» </a:t>
            </a:r>
            <a:endParaRPr lang="en-US" sz="2800" spc="25" dirty="0">
              <a:solidFill>
                <a:srgbClr val="1E365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44EF3-E362-4749-BD58-A5F00835161C}"/>
              </a:ext>
            </a:extLst>
          </p:cNvPr>
          <p:cNvSpPr txBox="1"/>
          <p:nvPr/>
        </p:nvSpPr>
        <p:spPr>
          <a:xfrm>
            <a:off x="1043855" y="6115364"/>
            <a:ext cx="511257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ctr"/>
            <a:r>
              <a:rPr lang="ru-RU" sz="2400" dirty="0">
                <a:solidFill>
                  <a:srgbClr val="1E3653"/>
                </a:solidFill>
                <a:latin typeface="Century Gothic" panose="020B0502020202020204" pitchFamily="34" charset="0"/>
              </a:rPr>
              <a:t>Единственный институт развития в Краснодарском крае, который обладает </a:t>
            </a:r>
            <a:r>
              <a:rPr lang="ru-RU" sz="2400" b="1" dirty="0">
                <a:solidFill>
                  <a:srgbClr val="1E3653"/>
                </a:solidFill>
                <a:latin typeface="Century Gothic" panose="020B0502020202020204" pitchFamily="34" charset="0"/>
              </a:rPr>
              <a:t>«портфелями» решений</a:t>
            </a:r>
            <a:r>
              <a:rPr lang="ru-RU" sz="2400" dirty="0">
                <a:solidFill>
                  <a:srgbClr val="1E3653"/>
                </a:solidFill>
                <a:latin typeface="Century Gothic" panose="020B0502020202020204" pitchFamily="34" charset="0"/>
              </a:rPr>
              <a:t>,</a:t>
            </a:r>
            <a:r>
              <a:rPr lang="ru-RU" sz="2400" b="1" dirty="0">
                <a:solidFill>
                  <a:srgbClr val="1E3653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rgbClr val="1E3653"/>
                </a:solidFill>
                <a:latin typeface="Century Gothic" panose="020B0502020202020204" pitchFamily="34" charset="0"/>
              </a:rPr>
              <a:t>направленных на рост производительности труда предприятий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B3685C-3B2A-4F45-B493-3F2E46643180}"/>
              </a:ext>
            </a:extLst>
          </p:cNvPr>
          <p:cNvSpPr txBox="1"/>
          <p:nvPr/>
        </p:nvSpPr>
        <p:spPr>
          <a:xfrm>
            <a:off x="12363063" y="6454494"/>
            <a:ext cx="5112570" cy="1408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ru-RU" sz="2400" b="1" spc="25" dirty="0">
                <a:solidFill>
                  <a:srgbClr val="1E3653"/>
                </a:solidFill>
                <a:latin typeface="Century Gothic" panose="020B0502020202020204" pitchFamily="34" charset="0"/>
              </a:rPr>
              <a:t>Ваш друг и помощник </a:t>
            </a:r>
            <a:r>
              <a:rPr lang="ru-RU" sz="2400" spc="25" dirty="0">
                <a:solidFill>
                  <a:srgbClr val="1E3653"/>
                </a:solidFill>
                <a:latin typeface="Century Gothic" panose="020B0502020202020204" pitchFamily="34" charset="0"/>
              </a:rPr>
              <a:t>в улучшении вашего бизнеса и увеличения прибыли!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8CE9AC7-90D0-C34B-B012-0DB3C6A461D0}"/>
              </a:ext>
            </a:extLst>
          </p:cNvPr>
          <p:cNvSpPr txBox="1">
            <a:spLocks/>
          </p:cNvSpPr>
          <p:nvPr/>
        </p:nvSpPr>
        <p:spPr>
          <a:xfrm>
            <a:off x="1439142" y="-22759"/>
            <a:ext cx="15409712" cy="27179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/>
              <a:t>КТО МЫ?</a:t>
            </a:r>
          </a:p>
          <a:p>
            <a:pPr algn="ctr"/>
            <a:r>
              <a:rPr lang="ru-RU" sz="8000" b="1" dirty="0"/>
              <a:t>АНО «РЦК»!</a:t>
            </a:r>
            <a:endParaRPr lang="ru-RU" sz="6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B4D29-B95F-47BD-8198-94DD8D8EFC66}"/>
              </a:ext>
            </a:extLst>
          </p:cNvPr>
          <p:cNvSpPr txBox="1"/>
          <p:nvPr/>
        </p:nvSpPr>
        <p:spPr>
          <a:xfrm>
            <a:off x="1439142" y="3100709"/>
            <a:ext cx="158049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Квалифицированная помощь экспертов по устранению неэффективности производственного процесса непосредственно на предприятиях-участниках национального проекта, обучение сотрудников методам повышения производительности труда</a:t>
            </a:r>
          </a:p>
        </p:txBody>
      </p:sp>
    </p:spTree>
    <p:extLst>
      <p:ext uri="{BB962C8B-B14F-4D97-AF65-F5344CB8AC3E}">
        <p14:creationId xmlns:p14="http://schemas.microsoft.com/office/powerpoint/2010/main" val="259146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">
            <a:extLst>
              <a:ext uri="{FF2B5EF4-FFF2-40B4-BE49-F238E27FC236}">
                <a16:creationId xmlns:a16="http://schemas.microsoft.com/office/drawing/2014/main" id="{B69A1E40-48E5-4314-A22E-03B624CF49CE}"/>
              </a:ext>
            </a:extLst>
          </p:cNvPr>
          <p:cNvSpPr/>
          <p:nvPr/>
        </p:nvSpPr>
        <p:spPr>
          <a:xfrm>
            <a:off x="7403" y="1"/>
            <a:ext cx="18280597" cy="1910410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2" name="Группа 1"/>
          <p:cNvGrpSpPr/>
          <p:nvPr/>
        </p:nvGrpSpPr>
        <p:grpSpPr>
          <a:xfrm>
            <a:off x="1475611" y="4107409"/>
            <a:ext cx="9036890" cy="5937583"/>
            <a:chOff x="1303900" y="2447764"/>
            <a:chExt cx="5434880" cy="3199705"/>
          </a:xfrm>
        </p:grpSpPr>
        <p:sp>
          <p:nvSpPr>
            <p:cNvPr id="103" name="CustomShape 3"/>
            <p:cNvSpPr/>
            <p:nvPr/>
          </p:nvSpPr>
          <p:spPr>
            <a:xfrm>
              <a:off x="2909500" y="3344580"/>
              <a:ext cx="2032560" cy="650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090" spc="-1" dirty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Сокращение затрат </a:t>
              </a:r>
              <a:endParaRPr lang="ru-RU" sz="2090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90" spc="-1" dirty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путем</a:t>
              </a:r>
              <a:endParaRPr lang="ru-RU" sz="2090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90" spc="-1" dirty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ликвидации потерь</a:t>
              </a:r>
              <a:endParaRPr lang="ru-RU" sz="2090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CustomShape 4"/>
            <p:cNvSpPr/>
            <p:nvPr/>
          </p:nvSpPr>
          <p:spPr>
            <a:xfrm>
              <a:off x="1565467" y="4256365"/>
              <a:ext cx="1102320" cy="1386000"/>
            </a:xfrm>
            <a:prstGeom prst="cube">
              <a:avLst>
                <a:gd name="adj" fmla="val 26051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566" b="1" spc="-1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Затраты, включая потери</a:t>
              </a:r>
              <a:endParaRPr lang="ru-RU" sz="1566" spc="-1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CustomShape 5"/>
            <p:cNvSpPr/>
            <p:nvPr/>
          </p:nvSpPr>
          <p:spPr>
            <a:xfrm>
              <a:off x="1560107" y="3623040"/>
              <a:ext cx="1115280" cy="853920"/>
            </a:xfrm>
            <a:prstGeom prst="cube">
              <a:avLst>
                <a:gd name="adj" fmla="val 33652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566" b="1" spc="-1" dirty="0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Зарплата</a:t>
              </a:r>
              <a:endParaRPr lang="ru-RU" sz="1566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CustomShape 6"/>
            <p:cNvSpPr/>
            <p:nvPr/>
          </p:nvSpPr>
          <p:spPr>
            <a:xfrm>
              <a:off x="1560107" y="3268019"/>
              <a:ext cx="1115280" cy="580320"/>
            </a:xfrm>
            <a:prstGeom prst="cube">
              <a:avLst>
                <a:gd name="adj" fmla="val 43351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641" b="1" spc="-1" dirty="0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Прибыль</a:t>
              </a:r>
              <a:endParaRPr lang="ru-RU" sz="1641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CustomShape 7"/>
            <p:cNvSpPr/>
            <p:nvPr/>
          </p:nvSpPr>
          <p:spPr>
            <a:xfrm>
              <a:off x="5231343" y="4797901"/>
              <a:ext cx="1094400" cy="813240"/>
            </a:xfrm>
            <a:prstGeom prst="cube">
              <a:avLst>
                <a:gd name="adj" fmla="val 26051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641" b="1" spc="-1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Затраты </a:t>
              </a:r>
              <a:endParaRPr lang="ru-RU" sz="1641" spc="-1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CustomShape 8"/>
            <p:cNvSpPr/>
            <p:nvPr/>
          </p:nvSpPr>
          <p:spPr>
            <a:xfrm>
              <a:off x="5241905" y="3942085"/>
              <a:ext cx="1094400" cy="1007280"/>
            </a:xfrm>
            <a:prstGeom prst="cube">
              <a:avLst>
                <a:gd name="adj" fmla="val 1839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566" b="1" spc="-1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Зарплата</a:t>
              </a:r>
              <a:endParaRPr lang="ru-RU" sz="1566" spc="-1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ru-RU" sz="1566" spc="-1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CustomShape 9"/>
            <p:cNvSpPr/>
            <p:nvPr/>
          </p:nvSpPr>
          <p:spPr>
            <a:xfrm>
              <a:off x="5255760" y="3205120"/>
              <a:ext cx="1098360" cy="865080"/>
            </a:xfrm>
            <a:prstGeom prst="cube">
              <a:avLst>
                <a:gd name="adj" fmla="val 24146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641" b="1" spc="-1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Прибыль</a:t>
              </a:r>
              <a:endParaRPr lang="ru-RU" sz="1641" spc="-1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CustomShape 10"/>
            <p:cNvSpPr/>
            <p:nvPr/>
          </p:nvSpPr>
          <p:spPr>
            <a:xfrm>
              <a:off x="3295648" y="4719240"/>
              <a:ext cx="1222200" cy="918000"/>
            </a:xfrm>
            <a:prstGeom prst="cube">
              <a:avLst>
                <a:gd name="adj" fmla="val 26051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134303" tIns="67151" rIns="134303" bIns="67151" anchor="ctr"/>
            <a:lstStyle/>
            <a:p>
              <a:pPr algn="ctr">
                <a:lnSpc>
                  <a:spcPct val="100000"/>
                </a:lnSpc>
              </a:pPr>
              <a:r>
                <a:rPr lang="ru-RU" sz="1641" b="1" spc="-1">
                  <a:solidFill>
                    <a:srgbClr val="FFFFF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Потери</a:t>
              </a:r>
              <a:endParaRPr lang="ru-RU" sz="1641" spc="-1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CustomShape 11"/>
            <p:cNvSpPr/>
            <p:nvPr/>
          </p:nvSpPr>
          <p:spPr>
            <a:xfrm rot="21414000">
              <a:off x="3365274" y="4576491"/>
              <a:ext cx="1161360" cy="270720"/>
            </a:xfrm>
            <a:prstGeom prst="flowChartInputOutpu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2" name="CustomShape 12"/>
            <p:cNvSpPr/>
            <p:nvPr/>
          </p:nvSpPr>
          <p:spPr>
            <a:xfrm rot="21012000">
              <a:off x="3362449" y="4466241"/>
              <a:ext cx="1155960" cy="271800"/>
            </a:xfrm>
            <a:prstGeom prst="flowChartInputOutpu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3" name="CustomShape 13"/>
            <p:cNvSpPr/>
            <p:nvPr/>
          </p:nvSpPr>
          <p:spPr>
            <a:xfrm rot="20639400">
              <a:off x="3339702" y="4371184"/>
              <a:ext cx="1146240" cy="273960"/>
            </a:xfrm>
            <a:prstGeom prst="flowChartInputOutpu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114" name="Line 14"/>
            <p:cNvSpPr/>
            <p:nvPr/>
          </p:nvSpPr>
          <p:spPr>
            <a:xfrm>
              <a:off x="3028214" y="4156436"/>
              <a:ext cx="1840320" cy="1443960"/>
            </a:xfrm>
            <a:prstGeom prst="line">
              <a:avLst/>
            </a:prstGeom>
            <a:ln w="2844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15" name="Line 15"/>
            <p:cNvSpPr/>
            <p:nvPr/>
          </p:nvSpPr>
          <p:spPr>
            <a:xfrm flipH="1">
              <a:off x="2925284" y="4177589"/>
              <a:ext cx="1844280" cy="1469880"/>
            </a:xfrm>
            <a:prstGeom prst="line">
              <a:avLst/>
            </a:prstGeom>
            <a:ln w="2844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CustomShape 16"/>
            <p:cNvSpPr/>
            <p:nvPr/>
          </p:nvSpPr>
          <p:spPr>
            <a:xfrm>
              <a:off x="1303900" y="2484881"/>
              <a:ext cx="1605600" cy="785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>
                <a:spcBef>
                  <a:spcPts val="1494"/>
                </a:spcBef>
              </a:pPr>
              <a:r>
                <a:rPr lang="ru-RU" sz="2090" b="1" spc="-1" dirty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МАССОВОЕ ПРОИЗВОДСТВО</a:t>
              </a:r>
              <a:endParaRPr lang="ru-RU" sz="2090" b="1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CustomShape 17"/>
            <p:cNvSpPr/>
            <p:nvPr/>
          </p:nvSpPr>
          <p:spPr>
            <a:xfrm>
              <a:off x="4871100" y="2447764"/>
              <a:ext cx="1867680" cy="735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>
                <a:spcBef>
                  <a:spcPts val="1494"/>
                </a:spcBef>
              </a:pPr>
              <a:r>
                <a:rPr lang="ru-RU" sz="2090" b="1" spc="-1" dirty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БЕРЕЖЛИВОЕ ПРОИЗВОДСТВО</a:t>
              </a:r>
              <a:endParaRPr lang="ru-RU" sz="2090" spc="-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CustomShape 18"/>
            <p:cNvSpPr/>
            <p:nvPr/>
          </p:nvSpPr>
          <p:spPr>
            <a:xfrm>
              <a:off x="3537860" y="2516884"/>
              <a:ext cx="901800" cy="298800"/>
            </a:xfrm>
            <a:prstGeom prst="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</p:sp>
      </p:grpSp>
      <p:sp>
        <p:nvSpPr>
          <p:cNvPr id="120" name="CustomShape 20"/>
          <p:cNvSpPr/>
          <p:nvPr/>
        </p:nvSpPr>
        <p:spPr>
          <a:xfrm>
            <a:off x="2790775" y="3448662"/>
            <a:ext cx="5828200" cy="5441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4303" tIns="67151" rIns="134303" bIns="67151"/>
          <a:lstStyle/>
          <a:p>
            <a:pPr algn="ctr">
              <a:lnSpc>
                <a:spcPct val="100000"/>
              </a:lnSpc>
            </a:pPr>
            <a:r>
              <a:rPr lang="ru-RU" sz="2687" b="1" spc="-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2. Устранение всех видов потерь </a:t>
            </a:r>
            <a:endParaRPr lang="ru-RU" sz="2687" b="1" spc="-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ustomShape 21"/>
          <p:cNvSpPr/>
          <p:nvPr/>
        </p:nvSpPr>
        <p:spPr>
          <a:xfrm>
            <a:off x="11711738" y="3474166"/>
            <a:ext cx="5689108" cy="611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4303" tIns="67151" rIns="134303" bIns="67151"/>
          <a:lstStyle/>
          <a:p>
            <a:pPr algn="ctr">
              <a:lnSpc>
                <a:spcPct val="100000"/>
              </a:lnSpc>
            </a:pPr>
            <a:r>
              <a:rPr lang="ru-RU" sz="2687" b="1" spc="-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3. Вовлечение работников</a:t>
            </a:r>
            <a:endParaRPr lang="ru-RU" sz="2687" spc="-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ustomShape 19"/>
          <p:cNvSpPr/>
          <p:nvPr/>
        </p:nvSpPr>
        <p:spPr>
          <a:xfrm>
            <a:off x="12496076" y="4458127"/>
            <a:ext cx="5480247" cy="6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4303" tIns="67151" rIns="134303" bIns="67151"/>
          <a:lstStyle/>
          <a:p>
            <a:pPr marL="398609">
              <a:spcAft>
                <a:spcPts val="897"/>
              </a:spcAft>
              <a:buClr>
                <a:srgbClr val="000000"/>
              </a:buClr>
            </a:pPr>
            <a:r>
              <a:rPr lang="ru-RU" sz="2687" spc="-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повышение эргономики рабочего места</a:t>
            </a:r>
          </a:p>
          <a:p>
            <a:pPr marL="398609">
              <a:spcAft>
                <a:spcPts val="897"/>
              </a:spcAft>
              <a:buClr>
                <a:srgbClr val="000000"/>
              </a:buClr>
            </a:pPr>
            <a:endParaRPr lang="ru-RU" sz="2687" spc="-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609">
              <a:spcAft>
                <a:spcPts val="897"/>
              </a:spcAft>
              <a:buClr>
                <a:srgbClr val="000000"/>
              </a:buClr>
            </a:pPr>
            <a:endParaRPr lang="ru-RU" sz="2687" spc="-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609">
              <a:spcAft>
                <a:spcPts val="897"/>
              </a:spcAft>
              <a:buClr>
                <a:srgbClr val="000000"/>
              </a:buClr>
            </a:pPr>
            <a:r>
              <a:rPr lang="ru-RU" sz="2687" spc="-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внедрение системы постоянных улучшений по предложениям работников</a:t>
            </a:r>
          </a:p>
          <a:p>
            <a:pPr marL="398609">
              <a:spcAft>
                <a:spcPts val="897"/>
              </a:spcAft>
              <a:buClr>
                <a:srgbClr val="000000"/>
              </a:buClr>
            </a:pPr>
            <a:endParaRPr lang="ru-RU" sz="2687" spc="-1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609">
              <a:spcAft>
                <a:spcPts val="897"/>
              </a:spcAft>
              <a:buClr>
                <a:srgbClr val="000000"/>
              </a:buClr>
            </a:pPr>
            <a:endParaRPr lang="ru-RU" sz="2687" spc="-1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609">
              <a:spcAft>
                <a:spcPts val="897"/>
              </a:spcAft>
              <a:buClr>
                <a:srgbClr val="000000"/>
              </a:buClr>
            </a:pPr>
            <a:r>
              <a:rPr lang="ru-RU" sz="2687" spc="-1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внедрение системы мотивации сотрудников</a:t>
            </a:r>
            <a:endParaRPr lang="ru-RU" sz="2687" spc="-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s://static.thenounproject.com/png/2111366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352" y="6288328"/>
            <a:ext cx="1615629" cy="1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thenounproject.com/png/1871549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368" y="8641467"/>
            <a:ext cx="1360223" cy="13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.thenounproject.com/png/1859422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353" y="4350230"/>
            <a:ext cx="1421370" cy="14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66545" y="2329350"/>
            <a:ext cx="10881162" cy="91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87" b="1" dirty="0">
                <a:solidFill>
                  <a:srgbClr val="000000"/>
                </a:solidFill>
                <a:latin typeface="+mj-lt"/>
              </a:rPr>
              <a:t>1. Прирост производительности труда предприятий по результатам третьего года участия в проекте не менее чем 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92267" y="2093840"/>
            <a:ext cx="2253759" cy="1332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58" b="1" spc="-1" dirty="0">
                <a:solidFill>
                  <a:srgbClr val="0087FF"/>
                </a:solidFill>
                <a:latin typeface="Rubik" panose="02000604000000020004" pitchFamily="2" charset="-79"/>
                <a:ea typeface="DejaVu Serif" panose="02060603050605020204" pitchFamily="18" charset="0"/>
                <a:cs typeface="Rubik" panose="02000604000000020004" pitchFamily="2" charset="-79"/>
              </a:rPr>
              <a:t>15%</a:t>
            </a:r>
            <a:endParaRPr lang="ru-RU" sz="2687" b="1" dirty="0">
              <a:solidFill>
                <a:srgbClr val="00000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6903816" y="761188"/>
            <a:ext cx="9776901" cy="680319"/>
          </a:xfrm>
          <a:prstGeom prst="rect">
            <a:avLst/>
          </a:prstGeom>
        </p:spPr>
        <p:txBody>
          <a:bodyPr vert="horz" wrap="square" lIns="0" tIns="184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4169">
              <a:spcBef>
                <a:spcPts val="145"/>
              </a:spcBef>
            </a:pPr>
            <a:r>
              <a:rPr lang="ru-RU" sz="4300" dirty="0">
                <a:solidFill>
                  <a:schemeClr val="bg1"/>
                </a:solidFill>
                <a:latin typeface="Century Gothic" panose="020B0502020202020204" pitchFamily="34" charset="0"/>
              </a:rPr>
              <a:t>ЦЕЛИ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175149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47656" cy="10287000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6B3540A-8680-A743-BB17-55CD0F560AB2}"/>
              </a:ext>
            </a:extLst>
          </p:cNvPr>
          <p:cNvSpPr txBox="1">
            <a:spLocks/>
          </p:cNvSpPr>
          <p:nvPr/>
        </p:nvSpPr>
        <p:spPr>
          <a:xfrm>
            <a:off x="575145" y="874191"/>
            <a:ext cx="5023238" cy="11684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6600" dirty="0"/>
              <a:t>ПОТЕРИ </a:t>
            </a:r>
            <a:endParaRPr lang="ru-RU" sz="44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E1E9A82-C848-244A-8E33-283DF57407F5}"/>
              </a:ext>
            </a:extLst>
          </p:cNvPr>
          <p:cNvSpPr txBox="1"/>
          <p:nvPr/>
        </p:nvSpPr>
        <p:spPr>
          <a:xfrm>
            <a:off x="9030125" y="1374213"/>
            <a:ext cx="7290722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Перепроизводство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528939F-5C24-4835-ADB4-19E8AC6FC949}"/>
              </a:ext>
            </a:extLst>
          </p:cNvPr>
          <p:cNvSpPr txBox="1"/>
          <p:nvPr/>
        </p:nvSpPr>
        <p:spPr>
          <a:xfrm>
            <a:off x="9030125" y="2412015"/>
            <a:ext cx="691744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Лишние движения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BB385740-A65F-49D7-9F09-BBD7486004DF}"/>
              </a:ext>
            </a:extLst>
          </p:cNvPr>
          <p:cNvSpPr txBox="1"/>
          <p:nvPr/>
        </p:nvSpPr>
        <p:spPr>
          <a:xfrm>
            <a:off x="9030912" y="3662675"/>
            <a:ext cx="691744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Ненужная транспортировка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9173192-FBF5-4759-B162-4C345F18B0AE}"/>
              </a:ext>
            </a:extLst>
          </p:cNvPr>
          <p:cNvSpPr txBox="1"/>
          <p:nvPr/>
        </p:nvSpPr>
        <p:spPr>
          <a:xfrm>
            <a:off x="9030913" y="4907225"/>
            <a:ext cx="694827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Излишние запасы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9A8474E1-EC33-40C7-A81F-7755D367655F}"/>
              </a:ext>
            </a:extLst>
          </p:cNvPr>
          <p:cNvSpPr txBox="1"/>
          <p:nvPr/>
        </p:nvSpPr>
        <p:spPr>
          <a:xfrm>
            <a:off x="9030912" y="6238331"/>
            <a:ext cx="694827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Избыточная обработка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FF2D545A-8248-46E7-B29A-35F5C50B2E56}"/>
              </a:ext>
            </a:extLst>
          </p:cNvPr>
          <p:cNvSpPr txBox="1"/>
          <p:nvPr/>
        </p:nvSpPr>
        <p:spPr>
          <a:xfrm>
            <a:off x="8940702" y="8712416"/>
            <a:ext cx="709786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Переделки/брак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951AF3A-ACD3-4370-89CE-D06E671A1F7F}"/>
              </a:ext>
            </a:extLst>
          </p:cNvPr>
          <p:cNvSpPr txBox="1"/>
          <p:nvPr/>
        </p:nvSpPr>
        <p:spPr>
          <a:xfrm>
            <a:off x="8977106" y="7396326"/>
            <a:ext cx="709786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875" algn="just"/>
            <a:r>
              <a:rPr lang="ru-RU" sz="3200" dirty="0">
                <a:solidFill>
                  <a:srgbClr val="1E3653"/>
                </a:solidFill>
                <a:latin typeface="Century Gothic" panose="020B0502020202020204" pitchFamily="34" charset="0"/>
              </a:rPr>
              <a:t>Ожидание </a:t>
            </a:r>
          </a:p>
        </p:txBody>
      </p:sp>
      <p:sp>
        <p:nvSpPr>
          <p:cNvPr id="21" name="Пятно 1 515">
            <a:extLst>
              <a:ext uri="{FF2B5EF4-FFF2-40B4-BE49-F238E27FC236}">
                <a16:creationId xmlns:a16="http://schemas.microsoft.com/office/drawing/2014/main" id="{00000000-0008-0000-0000-000004020000}"/>
              </a:ext>
            </a:extLst>
          </p:cNvPr>
          <p:cNvSpPr/>
          <p:nvPr/>
        </p:nvSpPr>
        <p:spPr>
          <a:xfrm flipV="1">
            <a:off x="7450389" y="2322217"/>
            <a:ext cx="854639" cy="714958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Пятно 1 515">
            <a:extLst>
              <a:ext uri="{FF2B5EF4-FFF2-40B4-BE49-F238E27FC236}">
                <a16:creationId xmlns:a16="http://schemas.microsoft.com/office/drawing/2014/main" id="{00000000-0008-0000-0000-000004020000}"/>
              </a:ext>
            </a:extLst>
          </p:cNvPr>
          <p:cNvSpPr/>
          <p:nvPr/>
        </p:nvSpPr>
        <p:spPr>
          <a:xfrm flipV="1">
            <a:off x="7450389" y="7249824"/>
            <a:ext cx="854638" cy="714959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Пятно 1 515">
            <a:extLst>
              <a:ext uri="{FF2B5EF4-FFF2-40B4-BE49-F238E27FC236}">
                <a16:creationId xmlns:a16="http://schemas.microsoft.com/office/drawing/2014/main" id="{00000000-0008-0000-0000-000004020000}"/>
              </a:ext>
            </a:extLst>
          </p:cNvPr>
          <p:cNvSpPr/>
          <p:nvPr/>
        </p:nvSpPr>
        <p:spPr>
          <a:xfrm flipV="1">
            <a:off x="7390628" y="1183058"/>
            <a:ext cx="914400" cy="859541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Пятно 1 515">
            <a:extLst>
              <a:ext uri="{FF2B5EF4-FFF2-40B4-BE49-F238E27FC236}">
                <a16:creationId xmlns:a16="http://schemas.microsoft.com/office/drawing/2014/main" id="{83090AC4-6259-48AC-8A88-1CE1A96DDA9C}"/>
              </a:ext>
            </a:extLst>
          </p:cNvPr>
          <p:cNvSpPr/>
          <p:nvPr/>
        </p:nvSpPr>
        <p:spPr>
          <a:xfrm flipV="1">
            <a:off x="7450389" y="3504826"/>
            <a:ext cx="854638" cy="714959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Пятно 1 515">
            <a:extLst>
              <a:ext uri="{FF2B5EF4-FFF2-40B4-BE49-F238E27FC236}">
                <a16:creationId xmlns:a16="http://schemas.microsoft.com/office/drawing/2014/main" id="{5D633FCB-4601-4D04-AEA1-1A78F2839954}"/>
              </a:ext>
            </a:extLst>
          </p:cNvPr>
          <p:cNvSpPr/>
          <p:nvPr/>
        </p:nvSpPr>
        <p:spPr>
          <a:xfrm flipV="1">
            <a:off x="7483276" y="6127072"/>
            <a:ext cx="854638" cy="714959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Пятно 1 515">
            <a:extLst>
              <a:ext uri="{FF2B5EF4-FFF2-40B4-BE49-F238E27FC236}">
                <a16:creationId xmlns:a16="http://schemas.microsoft.com/office/drawing/2014/main" id="{CCFDA032-D3A5-456A-ADBD-76D605E05E61}"/>
              </a:ext>
            </a:extLst>
          </p:cNvPr>
          <p:cNvSpPr/>
          <p:nvPr/>
        </p:nvSpPr>
        <p:spPr>
          <a:xfrm flipV="1">
            <a:off x="7450389" y="4815949"/>
            <a:ext cx="854638" cy="714959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Пятно 1 515">
            <a:extLst>
              <a:ext uri="{FF2B5EF4-FFF2-40B4-BE49-F238E27FC236}">
                <a16:creationId xmlns:a16="http://schemas.microsoft.com/office/drawing/2014/main" id="{AE38BCFC-2621-47C3-9AD2-76D4286E1CB3}"/>
              </a:ext>
            </a:extLst>
          </p:cNvPr>
          <p:cNvSpPr/>
          <p:nvPr/>
        </p:nvSpPr>
        <p:spPr>
          <a:xfrm flipV="1">
            <a:off x="7516163" y="8601157"/>
            <a:ext cx="854638" cy="714959"/>
          </a:xfrm>
          <a:prstGeom prst="irregularSeal1">
            <a:avLst/>
          </a:prstGeom>
          <a:noFill/>
          <a:ln>
            <a:solidFill>
              <a:srgbClr val="1A3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78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4CE3C48-B42D-4827-86F2-400DF015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073" t="4809" r="10366" b="6999"/>
          <a:stretch/>
        </p:blipFill>
        <p:spPr>
          <a:xfrm>
            <a:off x="12575567" y="4084720"/>
            <a:ext cx="2168867" cy="24052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466FD09-ED0B-2B41-A217-4EBEC35E1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073" t="4809" r="10366" b="6999"/>
          <a:stretch/>
        </p:blipFill>
        <p:spPr>
          <a:xfrm>
            <a:off x="7640737" y="4098377"/>
            <a:ext cx="2168867" cy="24052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9EEF225-9F26-7347-8460-EC4F2CAC6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073" t="4809" r="10366" b="6999"/>
          <a:stretch/>
        </p:blipFill>
        <p:spPr>
          <a:xfrm>
            <a:off x="2505866" y="4172479"/>
            <a:ext cx="2168867" cy="2405208"/>
          </a:xfrm>
          <a:prstGeom prst="rect">
            <a:avLst/>
          </a:prstGeom>
        </p:spPr>
      </p:pic>
      <p:sp>
        <p:nvSpPr>
          <p:cNvPr id="51" name="AutoShape 8">
            <a:extLst>
              <a:ext uri="{FF2B5EF4-FFF2-40B4-BE49-F238E27FC236}">
                <a16:creationId xmlns:a16="http://schemas.microsoft.com/office/drawing/2014/main" id="{E43890E4-9B6D-814A-830E-C58853298A34}"/>
              </a:ext>
            </a:extLst>
          </p:cNvPr>
          <p:cNvSpPr/>
          <p:nvPr/>
        </p:nvSpPr>
        <p:spPr>
          <a:xfrm>
            <a:off x="7403" y="0"/>
            <a:ext cx="18280597" cy="2179965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3" name="object 3"/>
          <p:cNvSpPr/>
          <p:nvPr/>
        </p:nvSpPr>
        <p:spPr>
          <a:xfrm>
            <a:off x="0" y="9986525"/>
            <a:ext cx="18288000" cy="300475"/>
          </a:xfrm>
          <a:prstGeom prst="rect">
            <a:avLst/>
          </a:prstGeom>
          <a:solidFill>
            <a:srgbClr val="1E3653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1559" y="224141"/>
            <a:ext cx="15451140" cy="1688410"/>
          </a:xfrm>
          <a:prstGeom prst="rect">
            <a:avLst/>
          </a:prstGeom>
        </p:spPr>
        <p:txBody>
          <a:bodyPr vert="horz" wrap="square" lIns="0" tIns="13461" rIns="0" bIns="0" rtlCol="0" anchor="ctr">
            <a:spAutoFit/>
          </a:bodyPr>
          <a:lstStyle/>
          <a:p>
            <a:pPr marL="14169" marR="5668">
              <a:lnSpc>
                <a:spcPct val="119000"/>
              </a:lnSpc>
              <a:spcBef>
                <a:spcPts val="106"/>
              </a:spcBef>
            </a:pPr>
            <a:r>
              <a:rPr sz="4800" spc="145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</a:t>
            </a:r>
            <a:r>
              <a:rPr sz="4800" spc="167" dirty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РЕАЛИЗАЦИИ</a:t>
            </a:r>
            <a:r>
              <a:rPr sz="4800" spc="-653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sz="4800" spc="134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ПРОЕКТА </a:t>
            </a:r>
            <a:r>
              <a:rPr lang="ru-RU" sz="4800" spc="134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4800" spc="134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sz="4800" spc="218" dirty="0">
                <a:solidFill>
                  <a:schemeClr val="bg1"/>
                </a:solidFill>
                <a:latin typeface="Century Gothic" panose="020B0502020202020204" pitchFamily="34" charset="0"/>
              </a:rPr>
              <a:t>НА</a:t>
            </a:r>
            <a:r>
              <a:rPr sz="4800" spc="-273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sz="4800" spc="167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ПРЕДПРИЯТИИ-УЧАСТНИКЕ</a:t>
            </a:r>
            <a:endParaRPr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8387" y="4309867"/>
            <a:ext cx="728308" cy="1730537"/>
          </a:xfrm>
          <a:prstGeom prst="rect">
            <a:avLst/>
          </a:prstGeom>
        </p:spPr>
        <p:txBody>
          <a:bodyPr vert="horz" wrap="square" lIns="0" tIns="13461" rIns="0" bIns="0" rtlCol="0">
            <a:spAutoFit/>
          </a:bodyPr>
          <a:lstStyle/>
          <a:p>
            <a:pPr marL="14169">
              <a:spcBef>
                <a:spcPts val="106"/>
              </a:spcBef>
            </a:pPr>
            <a:r>
              <a:rPr sz="11157" spc="-1411" dirty="0">
                <a:solidFill>
                  <a:srgbClr val="FEFEFE"/>
                </a:solidFill>
                <a:latin typeface="Bookman Old Style"/>
                <a:cs typeface="Bookman Old Style"/>
              </a:rPr>
              <a:t>1</a:t>
            </a:r>
            <a:endParaRPr sz="11157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0380" y="9652599"/>
            <a:ext cx="70847" cy="70139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30781" y="0"/>
                </a:moveTo>
                <a:lnTo>
                  <a:pt x="7695" y="9743"/>
                </a:lnTo>
                <a:lnTo>
                  <a:pt x="0" y="31179"/>
                </a:lnTo>
                <a:lnTo>
                  <a:pt x="7695" y="52615"/>
                </a:lnTo>
                <a:lnTo>
                  <a:pt x="30781" y="62359"/>
                </a:lnTo>
                <a:lnTo>
                  <a:pt x="33428" y="62359"/>
                </a:lnTo>
                <a:lnTo>
                  <a:pt x="45344" y="59965"/>
                </a:lnTo>
                <a:lnTo>
                  <a:pt x="54777" y="53282"/>
                </a:lnTo>
                <a:lnTo>
                  <a:pt x="60983" y="43360"/>
                </a:lnTo>
                <a:lnTo>
                  <a:pt x="63217" y="31248"/>
                </a:lnTo>
                <a:lnTo>
                  <a:pt x="60663" y="19103"/>
                </a:lnTo>
                <a:lnTo>
                  <a:pt x="53702" y="9168"/>
                </a:lnTo>
                <a:lnTo>
                  <a:pt x="43390" y="2461"/>
                </a:lnTo>
                <a:lnTo>
                  <a:pt x="30781" y="0"/>
                </a:lnTo>
                <a:close/>
              </a:path>
            </a:pathLst>
          </a:custGeom>
          <a:solidFill>
            <a:srgbClr val="AFBBCE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24" name="object 24"/>
          <p:cNvSpPr txBox="1"/>
          <p:nvPr/>
        </p:nvSpPr>
        <p:spPr>
          <a:xfrm>
            <a:off x="1873082" y="6716841"/>
            <a:ext cx="2995591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Информирование сотрудников  </a:t>
            </a:r>
            <a:r>
              <a:rPr sz="1339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предприятия </a:t>
            </a:r>
            <a:r>
              <a:rPr sz="1339" spc="8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</a:t>
            </a:r>
            <a:r>
              <a:rPr sz="1339" spc="-25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запуске 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проекта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9490" y="8553563"/>
            <a:ext cx="2825761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Анализ </a:t>
            </a:r>
            <a:r>
              <a:rPr sz="1339" spc="-33" dirty="0" err="1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текущего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</a:t>
            </a:r>
            <a:r>
              <a:rPr lang="ru-RU" sz="1339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26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определение  целевого </a:t>
            </a:r>
            <a:r>
              <a:rPr sz="1339" spc="-2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состояния</a:t>
            </a:r>
            <a:r>
              <a:rPr sz="1339" spc="-21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потока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38692" y="8021173"/>
            <a:ext cx="2913942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Разработка программы</a:t>
            </a:r>
            <a:r>
              <a:rPr sz="1339" spc="-15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повышения  </a:t>
            </a:r>
            <a:r>
              <a:rPr sz="1339" spc="-2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производительности</a:t>
            </a:r>
            <a:r>
              <a:rPr sz="1339" spc="-10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труда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98913" y="7279869"/>
            <a:ext cx="3034382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17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Обучение </a:t>
            </a: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вовлеченных</a:t>
            </a:r>
            <a:r>
              <a:rPr sz="1339" spc="-19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сотрудников  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проекта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8692" y="6662806"/>
            <a:ext cx="2772956" cy="632554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Реализация </a:t>
            </a: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мероприятий </a:t>
            </a:r>
            <a:r>
              <a:rPr sz="1339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  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достижению </a:t>
            </a:r>
            <a:r>
              <a:rPr sz="1339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целевого</a:t>
            </a:r>
            <a:r>
              <a:rPr sz="1339" spc="-234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2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состояния  </a:t>
            </a:r>
            <a:r>
              <a:rPr sz="1339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потоков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6606" y="7929046"/>
            <a:ext cx="2803853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Передача 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методик</a:t>
            </a:r>
            <a:r>
              <a:rPr sz="1339" spc="-17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1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бережливого  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производства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97246" y="6715415"/>
            <a:ext cx="3085392" cy="22038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Выбор </a:t>
            </a:r>
            <a:r>
              <a:rPr sz="1339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 </a:t>
            </a:r>
            <a:r>
              <a:rPr sz="1339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оптимизация </a:t>
            </a:r>
            <a:r>
              <a:rPr sz="1339" spc="-6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новых</a:t>
            </a:r>
            <a:r>
              <a:rPr sz="1339" spc="-2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2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потоков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97246" y="7161291"/>
            <a:ext cx="3085392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Внедрение системы </a:t>
            </a:r>
            <a:r>
              <a:rPr sz="1339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</a:t>
            </a:r>
            <a:r>
              <a:rPr sz="1339" spc="-234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работе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  <a:p>
            <a:pPr marL="55969"/>
            <a:r>
              <a:rPr sz="1339" spc="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 </a:t>
            </a:r>
            <a:r>
              <a:rPr sz="1339" spc="-3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предложениями </a:t>
            </a:r>
            <a:r>
              <a:rPr sz="1339" spc="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</a:t>
            </a:r>
            <a:r>
              <a:rPr sz="1339" spc="-33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5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улучшению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097246" y="7889747"/>
            <a:ext cx="1927750" cy="22038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sz="1339" spc="-17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Обучение</a:t>
            </a:r>
            <a:r>
              <a:rPr sz="1339" spc="-15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сотрудников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072862" y="8358660"/>
            <a:ext cx="3231337" cy="426471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 marR="5668">
              <a:spcBef>
                <a:spcPts val="112"/>
              </a:spcBef>
            </a:pPr>
            <a:r>
              <a:rPr sz="1339" spc="-6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Дальнейшая </a:t>
            </a: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реализация программы  </a:t>
            </a:r>
            <a:r>
              <a:rPr sz="1339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повышения </a:t>
            </a:r>
            <a:r>
              <a:rPr sz="1339" spc="-2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производительности</a:t>
            </a:r>
            <a:r>
              <a:rPr sz="1339" spc="-11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труда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54101" y="8149390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36" name="object 36"/>
          <p:cNvSpPr/>
          <p:nvPr/>
        </p:nvSpPr>
        <p:spPr>
          <a:xfrm>
            <a:off x="1532148" y="6874475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37" name="object 37"/>
          <p:cNvSpPr/>
          <p:nvPr/>
        </p:nvSpPr>
        <p:spPr>
          <a:xfrm>
            <a:off x="11707872" y="7250805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39" name="object 39"/>
          <p:cNvSpPr txBox="1"/>
          <p:nvPr/>
        </p:nvSpPr>
        <p:spPr>
          <a:xfrm>
            <a:off x="2354386" y="3377946"/>
            <a:ext cx="2306073" cy="601763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14169" algn="ctr">
              <a:spcBef>
                <a:spcPts val="139"/>
              </a:spcBef>
            </a:pPr>
            <a:r>
              <a:rPr sz="1897" spc="-6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ДИАГНОСТИКА</a:t>
            </a:r>
            <a:endParaRPr sz="1897" dirty="0">
              <a:latin typeface="Century Gothic" panose="020B0502020202020204" pitchFamily="34" charset="0"/>
              <a:cs typeface="Bookman Old Style"/>
            </a:endParaRPr>
          </a:p>
          <a:p>
            <a:pPr marL="14169" algn="ctr">
              <a:spcBef>
                <a:spcPts val="33"/>
              </a:spcBef>
            </a:pPr>
            <a:r>
              <a:rPr sz="1897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</a:t>
            </a:r>
            <a:r>
              <a:rPr sz="1897" spc="-19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97" spc="-78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ПЛАНИРОВАНИЕ</a:t>
            </a:r>
            <a:endParaRPr sz="1897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19928" y="3352428"/>
            <a:ext cx="1567846" cy="593944"/>
          </a:xfrm>
          <a:prstGeom prst="rect">
            <a:avLst/>
          </a:prstGeom>
        </p:spPr>
        <p:txBody>
          <a:bodyPr vert="horz" wrap="square" lIns="0" tIns="13461" rIns="0" bIns="0" rtlCol="0">
            <a:spAutoFit/>
          </a:bodyPr>
          <a:lstStyle/>
          <a:p>
            <a:pPr marL="14169" marR="5668" algn="ctr">
              <a:lnSpc>
                <a:spcPct val="101499"/>
              </a:lnSpc>
              <a:spcBef>
                <a:spcPts val="106"/>
              </a:spcBef>
            </a:pPr>
            <a:r>
              <a:rPr sz="1897" spc="-151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ВНЕДРЕНИЕ  </a:t>
            </a:r>
            <a:r>
              <a:rPr sz="1897" spc="-184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У</a:t>
            </a:r>
            <a:r>
              <a:rPr sz="1897" spc="-10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ЛУЧШЕНИЙ</a:t>
            </a:r>
            <a:endParaRPr sz="1897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94682" y="3178820"/>
            <a:ext cx="3587698" cy="601763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14169" algn="ctr">
              <a:spcBef>
                <a:spcPts val="139"/>
              </a:spcBef>
            </a:pPr>
            <a:r>
              <a:rPr sz="1897" spc="-8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ТИРАЖИРОВАНИЕ</a:t>
            </a:r>
            <a:endParaRPr sz="1897" dirty="0">
              <a:latin typeface="Century Gothic" panose="020B0502020202020204" pitchFamily="34" charset="0"/>
              <a:cs typeface="Bookman Old Style"/>
            </a:endParaRPr>
          </a:p>
          <a:p>
            <a:pPr marL="14169" algn="ctr">
              <a:spcBef>
                <a:spcPts val="33"/>
              </a:spcBef>
            </a:pPr>
            <a:r>
              <a:rPr sz="1897" spc="-73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И </a:t>
            </a:r>
            <a:r>
              <a:rPr sz="1897" spc="-56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ПОСТОЯННОЕ</a:t>
            </a:r>
            <a:r>
              <a:rPr sz="1897" spc="-2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897" spc="-134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УЛУЧШЕНИЕ</a:t>
            </a:r>
            <a:endParaRPr sz="1897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07904" y="2718278"/>
            <a:ext cx="4464076" cy="254694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sz="1562" spc="-39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ПОДДЕРЖКА </a:t>
            </a:r>
            <a:r>
              <a:rPr sz="1562" spc="-106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И </a:t>
            </a:r>
            <a:r>
              <a:rPr sz="1562" spc="-22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САМОСТОЯТЕЛЬНАЯ</a:t>
            </a:r>
            <a:r>
              <a:rPr sz="1562" spc="-17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 </a:t>
            </a:r>
            <a:r>
              <a:rPr sz="1562" spc="-33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РАБОТА</a:t>
            </a:r>
            <a:endParaRPr sz="1562" dirty="0">
              <a:latin typeface="Century Gothic" panose="020B0502020202020204" pitchFamily="34" charset="0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78631" y="2731711"/>
            <a:ext cx="4092129" cy="254694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sz="1562" spc="-22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СОВМЕСТНАЯ </a:t>
            </a:r>
            <a:r>
              <a:rPr sz="1562" spc="-33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РАБОТА </a:t>
            </a:r>
            <a:r>
              <a:rPr sz="1562" spc="112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С</a:t>
            </a:r>
            <a:r>
              <a:rPr sz="1562" spc="73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 </a:t>
            </a:r>
            <a:r>
              <a:rPr sz="1562" spc="-73" dirty="0">
                <a:solidFill>
                  <a:srgbClr val="4C5A74"/>
                </a:solidFill>
                <a:latin typeface="Century Gothic" panose="020B0502020202020204" pitchFamily="34" charset="0"/>
                <a:cs typeface="Georgia"/>
              </a:rPr>
              <a:t>ПРЕДПРИЯТИЕМ</a:t>
            </a:r>
            <a:endParaRPr sz="1562" dirty="0">
              <a:latin typeface="Century Gothic" panose="020B0502020202020204" pitchFamily="34" charset="0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71871" y="3080947"/>
            <a:ext cx="8611532" cy="445628"/>
          </a:xfrm>
          <a:custGeom>
            <a:avLst/>
            <a:gdLst/>
            <a:ahLst/>
            <a:cxnLst/>
            <a:rect l="l" t="t" r="r" b="b"/>
            <a:pathLst>
              <a:path w="9354185" h="399414">
                <a:moveTo>
                  <a:pt x="9125394" y="0"/>
                </a:moveTo>
                <a:lnTo>
                  <a:pt x="228506" y="0"/>
                </a:lnTo>
                <a:lnTo>
                  <a:pt x="182599" y="4662"/>
                </a:lnTo>
                <a:lnTo>
                  <a:pt x="139774" y="18024"/>
                </a:lnTo>
                <a:lnTo>
                  <a:pt x="100968" y="39151"/>
                </a:lnTo>
                <a:lnTo>
                  <a:pt x="67117" y="67107"/>
                </a:lnTo>
                <a:lnTo>
                  <a:pt x="39158" y="100956"/>
                </a:lnTo>
                <a:lnTo>
                  <a:pt x="18028" y="139763"/>
                </a:lnTo>
                <a:lnTo>
                  <a:pt x="4663" y="182592"/>
                </a:lnTo>
                <a:lnTo>
                  <a:pt x="0" y="228507"/>
                </a:lnTo>
                <a:lnTo>
                  <a:pt x="0" y="399398"/>
                </a:lnTo>
                <a:lnTo>
                  <a:pt x="30452" y="399398"/>
                </a:lnTo>
                <a:lnTo>
                  <a:pt x="30452" y="228507"/>
                </a:lnTo>
                <a:lnTo>
                  <a:pt x="35708" y="183250"/>
                </a:lnTo>
                <a:lnTo>
                  <a:pt x="50668" y="141626"/>
                </a:lnTo>
                <a:lnTo>
                  <a:pt x="74117" y="104848"/>
                </a:lnTo>
                <a:lnTo>
                  <a:pt x="104840" y="74130"/>
                </a:lnTo>
                <a:lnTo>
                  <a:pt x="141622" y="50686"/>
                </a:lnTo>
                <a:lnTo>
                  <a:pt x="183249" y="35730"/>
                </a:lnTo>
                <a:lnTo>
                  <a:pt x="228506" y="30474"/>
                </a:lnTo>
                <a:lnTo>
                  <a:pt x="9237012" y="30474"/>
                </a:lnTo>
                <a:lnTo>
                  <a:pt x="9214140" y="18024"/>
                </a:lnTo>
                <a:lnTo>
                  <a:pt x="9171309" y="4662"/>
                </a:lnTo>
                <a:lnTo>
                  <a:pt x="9125394" y="0"/>
                </a:lnTo>
                <a:close/>
              </a:path>
              <a:path w="9354185" h="399414">
                <a:moveTo>
                  <a:pt x="9237012" y="30474"/>
                </a:moveTo>
                <a:lnTo>
                  <a:pt x="9125394" y="30474"/>
                </a:lnTo>
                <a:lnTo>
                  <a:pt x="9170651" y="35730"/>
                </a:lnTo>
                <a:lnTo>
                  <a:pt x="9212279" y="50686"/>
                </a:lnTo>
                <a:lnTo>
                  <a:pt x="9249061" y="74130"/>
                </a:lnTo>
                <a:lnTo>
                  <a:pt x="9279785" y="104848"/>
                </a:lnTo>
                <a:lnTo>
                  <a:pt x="9303234" y="141626"/>
                </a:lnTo>
                <a:lnTo>
                  <a:pt x="9318195" y="183250"/>
                </a:lnTo>
                <a:lnTo>
                  <a:pt x="9323452" y="228507"/>
                </a:lnTo>
                <a:lnTo>
                  <a:pt x="9323452" y="399398"/>
                </a:lnTo>
                <a:lnTo>
                  <a:pt x="9353927" y="399398"/>
                </a:lnTo>
                <a:lnTo>
                  <a:pt x="9353927" y="228507"/>
                </a:lnTo>
                <a:lnTo>
                  <a:pt x="9349263" y="182592"/>
                </a:lnTo>
                <a:lnTo>
                  <a:pt x="9335898" y="139763"/>
                </a:lnTo>
                <a:lnTo>
                  <a:pt x="9314766" y="100956"/>
                </a:lnTo>
                <a:lnTo>
                  <a:pt x="9286805" y="67107"/>
                </a:lnTo>
                <a:lnTo>
                  <a:pt x="9252951" y="39151"/>
                </a:lnTo>
                <a:lnTo>
                  <a:pt x="9237012" y="30474"/>
                </a:lnTo>
                <a:close/>
              </a:path>
            </a:pathLst>
          </a:custGeom>
          <a:solidFill>
            <a:srgbClr val="4C5A74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45" name="object 45"/>
          <p:cNvSpPr/>
          <p:nvPr/>
        </p:nvSpPr>
        <p:spPr>
          <a:xfrm>
            <a:off x="10083403" y="3045785"/>
            <a:ext cx="6837461" cy="445628"/>
          </a:xfrm>
          <a:custGeom>
            <a:avLst/>
            <a:gdLst/>
            <a:ahLst/>
            <a:cxnLst/>
            <a:rect l="l" t="t" r="r" b="b"/>
            <a:pathLst>
              <a:path w="4177665" h="399414">
                <a:moveTo>
                  <a:pt x="3948912" y="0"/>
                </a:moveTo>
                <a:lnTo>
                  <a:pt x="228531" y="0"/>
                </a:lnTo>
                <a:lnTo>
                  <a:pt x="182616" y="4662"/>
                </a:lnTo>
                <a:lnTo>
                  <a:pt x="139785" y="18024"/>
                </a:lnTo>
                <a:lnTo>
                  <a:pt x="100975" y="39151"/>
                </a:lnTo>
                <a:lnTo>
                  <a:pt x="67121" y="67107"/>
                </a:lnTo>
                <a:lnTo>
                  <a:pt x="39160" y="100956"/>
                </a:lnTo>
                <a:lnTo>
                  <a:pt x="18028" y="139763"/>
                </a:lnTo>
                <a:lnTo>
                  <a:pt x="4663" y="182592"/>
                </a:lnTo>
                <a:lnTo>
                  <a:pt x="0" y="228507"/>
                </a:lnTo>
                <a:lnTo>
                  <a:pt x="0" y="399398"/>
                </a:lnTo>
                <a:lnTo>
                  <a:pt x="30474" y="399398"/>
                </a:lnTo>
                <a:lnTo>
                  <a:pt x="30474" y="228507"/>
                </a:lnTo>
                <a:lnTo>
                  <a:pt x="35731" y="183250"/>
                </a:lnTo>
                <a:lnTo>
                  <a:pt x="50692" y="141626"/>
                </a:lnTo>
                <a:lnTo>
                  <a:pt x="74141" y="104848"/>
                </a:lnTo>
                <a:lnTo>
                  <a:pt x="104865" y="74130"/>
                </a:lnTo>
                <a:lnTo>
                  <a:pt x="141647" y="50686"/>
                </a:lnTo>
                <a:lnTo>
                  <a:pt x="183274" y="35730"/>
                </a:lnTo>
                <a:lnTo>
                  <a:pt x="228531" y="30474"/>
                </a:lnTo>
                <a:lnTo>
                  <a:pt x="4060512" y="30474"/>
                </a:lnTo>
                <a:lnTo>
                  <a:pt x="4037643" y="18024"/>
                </a:lnTo>
                <a:lnTo>
                  <a:pt x="3994819" y="4662"/>
                </a:lnTo>
                <a:lnTo>
                  <a:pt x="3948912" y="0"/>
                </a:lnTo>
                <a:close/>
              </a:path>
              <a:path w="4177665" h="399414">
                <a:moveTo>
                  <a:pt x="4060512" y="30474"/>
                </a:moveTo>
                <a:lnTo>
                  <a:pt x="3948912" y="30474"/>
                </a:lnTo>
                <a:lnTo>
                  <a:pt x="3994169" y="35730"/>
                </a:lnTo>
                <a:lnTo>
                  <a:pt x="4035795" y="50686"/>
                </a:lnTo>
                <a:lnTo>
                  <a:pt x="4072578" y="74130"/>
                </a:lnTo>
                <a:lnTo>
                  <a:pt x="4103300" y="104848"/>
                </a:lnTo>
                <a:lnTo>
                  <a:pt x="4126749" y="141626"/>
                </a:lnTo>
                <a:lnTo>
                  <a:pt x="4141709" y="183250"/>
                </a:lnTo>
                <a:lnTo>
                  <a:pt x="4146966" y="228507"/>
                </a:lnTo>
                <a:lnTo>
                  <a:pt x="4146966" y="399398"/>
                </a:lnTo>
                <a:lnTo>
                  <a:pt x="4177414" y="399398"/>
                </a:lnTo>
                <a:lnTo>
                  <a:pt x="4177414" y="228507"/>
                </a:lnTo>
                <a:lnTo>
                  <a:pt x="4172751" y="182592"/>
                </a:lnTo>
                <a:lnTo>
                  <a:pt x="4159387" y="139763"/>
                </a:lnTo>
                <a:lnTo>
                  <a:pt x="4138257" y="100956"/>
                </a:lnTo>
                <a:lnTo>
                  <a:pt x="4110299" y="67107"/>
                </a:lnTo>
                <a:lnTo>
                  <a:pt x="4076448" y="39151"/>
                </a:lnTo>
                <a:lnTo>
                  <a:pt x="4060512" y="30474"/>
                </a:lnTo>
                <a:close/>
              </a:path>
            </a:pathLst>
          </a:custGeom>
          <a:solidFill>
            <a:srgbClr val="4C5A74"/>
          </a:solid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33CF1CA6-F8A3-44F0-B0EB-D93C32B02E7C}"/>
              </a:ext>
            </a:extLst>
          </p:cNvPr>
          <p:cNvSpPr txBox="1"/>
          <p:nvPr/>
        </p:nvSpPr>
        <p:spPr>
          <a:xfrm>
            <a:off x="3232170" y="4555957"/>
            <a:ext cx="841475" cy="138788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lang="en-US" sz="8926" spc="-22" dirty="0">
                <a:solidFill>
                  <a:srgbClr val="4C5A74"/>
                </a:solidFill>
                <a:latin typeface="Museo Sans Cyrl 700" panose="02000000000000000000" pitchFamily="50" charset="-52"/>
                <a:cs typeface="Georgia"/>
              </a:rPr>
              <a:t>1</a:t>
            </a:r>
            <a:endParaRPr sz="8926" dirty="0">
              <a:latin typeface="Museo Sans Cyrl 700" panose="02000000000000000000" pitchFamily="50" charset="-52"/>
              <a:cs typeface="Georgia"/>
            </a:endParaRPr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92B6BE32-3664-46AF-B7CE-48440A30FCE4}"/>
              </a:ext>
            </a:extLst>
          </p:cNvPr>
          <p:cNvSpPr txBox="1"/>
          <p:nvPr/>
        </p:nvSpPr>
        <p:spPr>
          <a:xfrm>
            <a:off x="8330243" y="4424634"/>
            <a:ext cx="841475" cy="138788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lang="en-US" sz="8926" spc="-22" dirty="0">
                <a:solidFill>
                  <a:srgbClr val="4C5A74"/>
                </a:solidFill>
                <a:latin typeface="Museo Sans Cyrl 700" panose="02000000000000000000" pitchFamily="50" charset="-52"/>
                <a:cs typeface="Georgia"/>
              </a:rPr>
              <a:t>2</a:t>
            </a:r>
            <a:endParaRPr sz="8926" dirty="0">
              <a:latin typeface="Museo Sans Cyrl 700" panose="02000000000000000000" pitchFamily="50" charset="-52"/>
              <a:cs typeface="Georgia"/>
            </a:endParaRPr>
          </a:p>
        </p:txBody>
      </p:sp>
      <p:sp>
        <p:nvSpPr>
          <p:cNvPr id="50" name="object 43">
            <a:extLst>
              <a:ext uri="{FF2B5EF4-FFF2-40B4-BE49-F238E27FC236}">
                <a16:creationId xmlns:a16="http://schemas.microsoft.com/office/drawing/2014/main" id="{9706B433-1E03-4F61-AD7E-5C4C43FA9EAA}"/>
              </a:ext>
            </a:extLst>
          </p:cNvPr>
          <p:cNvSpPr txBox="1"/>
          <p:nvPr/>
        </p:nvSpPr>
        <p:spPr>
          <a:xfrm>
            <a:off x="13374866" y="4456572"/>
            <a:ext cx="841475" cy="138788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lang="ru-RU" sz="8926" spc="-22" dirty="0">
                <a:solidFill>
                  <a:srgbClr val="4C5A74"/>
                </a:solidFill>
                <a:latin typeface="Museo Sans Cyrl 700" panose="02000000000000000000" pitchFamily="50" charset="-52"/>
                <a:cs typeface="Georgia"/>
              </a:rPr>
              <a:t>3</a:t>
            </a:r>
            <a:endParaRPr sz="8926" dirty="0">
              <a:latin typeface="Museo Sans Cyrl 700" panose="02000000000000000000" pitchFamily="50" charset="-52"/>
              <a:cs typeface="Georgia"/>
            </a:endParaRPr>
          </a:p>
        </p:txBody>
      </p:sp>
      <p:sp>
        <p:nvSpPr>
          <p:cNvPr id="57" name="object 36">
            <a:extLst>
              <a:ext uri="{FF2B5EF4-FFF2-40B4-BE49-F238E27FC236}">
                <a16:creationId xmlns:a16="http://schemas.microsoft.com/office/drawing/2014/main" id="{06511F83-6792-4D15-A2D1-2C0C073A46C3}"/>
              </a:ext>
            </a:extLst>
          </p:cNvPr>
          <p:cNvSpPr/>
          <p:nvPr/>
        </p:nvSpPr>
        <p:spPr>
          <a:xfrm>
            <a:off x="1532149" y="7999942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58" name="object 36">
            <a:extLst>
              <a:ext uri="{FF2B5EF4-FFF2-40B4-BE49-F238E27FC236}">
                <a16:creationId xmlns:a16="http://schemas.microsoft.com/office/drawing/2014/main" id="{81EAB04F-0FC0-43C1-948D-1774DCB137D7}"/>
              </a:ext>
            </a:extLst>
          </p:cNvPr>
          <p:cNvSpPr/>
          <p:nvPr/>
        </p:nvSpPr>
        <p:spPr>
          <a:xfrm>
            <a:off x="1532149" y="7483582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9310BDE6-0D01-49E6-9649-3CC82C715923}"/>
              </a:ext>
            </a:extLst>
          </p:cNvPr>
          <p:cNvSpPr/>
          <p:nvPr/>
        </p:nvSpPr>
        <p:spPr>
          <a:xfrm>
            <a:off x="6854101" y="7564291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1E70097D-7F76-41FB-820E-B9840B05D548}"/>
              </a:ext>
            </a:extLst>
          </p:cNvPr>
          <p:cNvSpPr/>
          <p:nvPr/>
        </p:nvSpPr>
        <p:spPr>
          <a:xfrm>
            <a:off x="6854271" y="6874475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61" name="object 30">
            <a:extLst>
              <a:ext uri="{FF2B5EF4-FFF2-40B4-BE49-F238E27FC236}">
                <a16:creationId xmlns:a16="http://schemas.microsoft.com/office/drawing/2014/main" id="{81B87830-9311-4D36-9BA8-CE3BB7C1DAB6}"/>
              </a:ext>
            </a:extLst>
          </p:cNvPr>
          <p:cNvSpPr txBox="1"/>
          <p:nvPr/>
        </p:nvSpPr>
        <p:spPr>
          <a:xfrm>
            <a:off x="7338692" y="7557486"/>
            <a:ext cx="2736115" cy="220389"/>
          </a:xfrm>
          <a:prstGeom prst="rect">
            <a:avLst/>
          </a:prstGeom>
        </p:spPr>
        <p:txBody>
          <a:bodyPr vert="horz" wrap="square" lIns="0" tIns="14169" rIns="0" bIns="0" rtlCol="0">
            <a:spAutoFit/>
          </a:bodyPr>
          <a:lstStyle/>
          <a:p>
            <a:pPr marL="14169">
              <a:spcBef>
                <a:spcPts val="112"/>
              </a:spcBef>
            </a:pPr>
            <a:r>
              <a:rPr sz="1339" spc="-50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Оценка </a:t>
            </a:r>
            <a:r>
              <a:rPr sz="1339" spc="-45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достигнутых</a:t>
            </a:r>
            <a:r>
              <a:rPr sz="1339" spc="-162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 </a:t>
            </a:r>
            <a:r>
              <a:rPr sz="1339" spc="-39" dirty="0">
                <a:solidFill>
                  <a:srgbClr val="373435"/>
                </a:solidFill>
                <a:latin typeface="Century Gothic" panose="020B0502020202020204" pitchFamily="34" charset="0"/>
                <a:cs typeface="Bookman Old Style"/>
              </a:rPr>
              <a:t>результатов</a:t>
            </a:r>
            <a:endParaRPr sz="1339" dirty="0">
              <a:latin typeface="Century Gothic" panose="020B0502020202020204" pitchFamily="34" charset="0"/>
              <a:cs typeface="Bookman Old Style"/>
            </a:endParaRPr>
          </a:p>
        </p:txBody>
      </p:sp>
      <p:sp>
        <p:nvSpPr>
          <p:cNvPr id="62" name="object 36">
            <a:extLst>
              <a:ext uri="{FF2B5EF4-FFF2-40B4-BE49-F238E27FC236}">
                <a16:creationId xmlns:a16="http://schemas.microsoft.com/office/drawing/2014/main" id="{98A382A9-28EF-490F-8218-3656C6EF27E7}"/>
              </a:ext>
            </a:extLst>
          </p:cNvPr>
          <p:cNvSpPr/>
          <p:nvPr/>
        </p:nvSpPr>
        <p:spPr>
          <a:xfrm>
            <a:off x="1532148" y="8743158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64" name="object 37">
            <a:extLst>
              <a:ext uri="{FF2B5EF4-FFF2-40B4-BE49-F238E27FC236}">
                <a16:creationId xmlns:a16="http://schemas.microsoft.com/office/drawing/2014/main" id="{784A2CFF-4889-45CF-87C8-8F50A1535AB2}"/>
              </a:ext>
            </a:extLst>
          </p:cNvPr>
          <p:cNvSpPr/>
          <p:nvPr/>
        </p:nvSpPr>
        <p:spPr>
          <a:xfrm>
            <a:off x="11707873" y="7957506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65" name="object 37">
            <a:extLst>
              <a:ext uri="{FF2B5EF4-FFF2-40B4-BE49-F238E27FC236}">
                <a16:creationId xmlns:a16="http://schemas.microsoft.com/office/drawing/2014/main" id="{EE5234B1-DEDF-4765-8AA3-F570833B4A43}"/>
              </a:ext>
            </a:extLst>
          </p:cNvPr>
          <p:cNvSpPr/>
          <p:nvPr/>
        </p:nvSpPr>
        <p:spPr>
          <a:xfrm>
            <a:off x="11718919" y="8509805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  <p:sp>
        <p:nvSpPr>
          <p:cNvPr id="66" name="object 37">
            <a:extLst>
              <a:ext uri="{FF2B5EF4-FFF2-40B4-BE49-F238E27FC236}">
                <a16:creationId xmlns:a16="http://schemas.microsoft.com/office/drawing/2014/main" id="{3B668DBD-A86B-47F4-93FC-7558C7474203}"/>
              </a:ext>
            </a:extLst>
          </p:cNvPr>
          <p:cNvSpPr/>
          <p:nvPr/>
        </p:nvSpPr>
        <p:spPr>
          <a:xfrm>
            <a:off x="11718919" y="6740591"/>
            <a:ext cx="170035" cy="17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8"/>
          </a:p>
        </p:txBody>
      </p:sp>
    </p:spTree>
    <p:extLst>
      <p:ext uri="{BB962C8B-B14F-4D97-AF65-F5344CB8AC3E}">
        <p14:creationId xmlns:p14="http://schemas.microsoft.com/office/powerpoint/2010/main" val="409599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">
            <a:extLst>
              <a:ext uri="{FF2B5EF4-FFF2-40B4-BE49-F238E27FC236}">
                <a16:creationId xmlns:a16="http://schemas.microsoft.com/office/drawing/2014/main" id="{F25D7530-D857-A848-AEB7-B4CA58264B3F}"/>
              </a:ext>
            </a:extLst>
          </p:cNvPr>
          <p:cNvSpPr/>
          <p:nvPr/>
        </p:nvSpPr>
        <p:spPr>
          <a:xfrm>
            <a:off x="7403" y="1"/>
            <a:ext cx="18280597" cy="864393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39" y="0"/>
            <a:ext cx="16671922" cy="86439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Картирование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0AE94-975F-4AC4-9013-D3D25F3FC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0" y="864395"/>
            <a:ext cx="18002000" cy="72751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B24029-047D-4C92-AAED-8C94FB9E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1287" y="864394"/>
            <a:ext cx="1705213" cy="247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5C585-A9A4-4118-A6D9-C337B7EC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1" y="8159231"/>
            <a:ext cx="3834176" cy="13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>
            <a:extLst>
              <a:ext uri="{FF2B5EF4-FFF2-40B4-BE49-F238E27FC236}">
                <a16:creationId xmlns:a16="http://schemas.microsoft.com/office/drawing/2014/main" id="{D4AADB55-2FC0-C340-913F-79BCC248C1FE}"/>
              </a:ext>
            </a:extLst>
          </p:cNvPr>
          <p:cNvSpPr/>
          <p:nvPr/>
        </p:nvSpPr>
        <p:spPr>
          <a:xfrm>
            <a:off x="-13757" y="0"/>
            <a:ext cx="18280597" cy="1831131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EADEFBC-56C5-144F-BCD1-1FC4B1F9CE56}"/>
              </a:ext>
            </a:extLst>
          </p:cNvPr>
          <p:cNvSpPr txBox="1">
            <a:spLocks/>
          </p:cNvSpPr>
          <p:nvPr/>
        </p:nvSpPr>
        <p:spPr>
          <a:xfrm>
            <a:off x="628783" y="510871"/>
            <a:ext cx="17030434" cy="809388"/>
          </a:xfrm>
          <a:prstGeom prst="rect">
            <a:avLst/>
          </a:prstGeom>
        </p:spPr>
        <p:txBody>
          <a:bodyPr vert="horz" wrap="square" lIns="0" tIns="1346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69" marR="5668">
              <a:lnSpc>
                <a:spcPct val="119000"/>
              </a:lnSpc>
              <a:spcBef>
                <a:spcPts val="106"/>
              </a:spcBef>
            </a:pPr>
            <a:r>
              <a:rPr lang="ru-RU" sz="4800" spc="145" dirty="0">
                <a:solidFill>
                  <a:schemeClr val="bg1"/>
                </a:solidFill>
                <a:latin typeface="Century Gothic" panose="020B0502020202020204" pitchFamily="34" charset="0"/>
              </a:rPr>
              <a:t>План мероприятий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9A833-7915-4FD7-8E6B-D527A89A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2" y="2866707"/>
            <a:ext cx="17497944" cy="61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">
            <a:extLst>
              <a:ext uri="{FF2B5EF4-FFF2-40B4-BE49-F238E27FC236}">
                <a16:creationId xmlns:a16="http://schemas.microsoft.com/office/drawing/2014/main" id="{F25D7530-D857-A848-AEB7-B4CA58264B3F}"/>
              </a:ext>
            </a:extLst>
          </p:cNvPr>
          <p:cNvSpPr/>
          <p:nvPr/>
        </p:nvSpPr>
        <p:spPr>
          <a:xfrm>
            <a:off x="7403" y="1"/>
            <a:ext cx="18280597" cy="864393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39" y="0"/>
            <a:ext cx="16671922" cy="86439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Картирование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FE316-C34C-4BA8-9B89-6EB8ADC4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" y="864395"/>
            <a:ext cx="18280597" cy="78562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1020A-D814-4A41-B01A-4823D3A5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475" y="967036"/>
            <a:ext cx="1705213" cy="247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BCE3B9-934E-4B3E-B47C-EBA4508F5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" y="8832949"/>
            <a:ext cx="4422420" cy="11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">
            <a:extLst>
              <a:ext uri="{FF2B5EF4-FFF2-40B4-BE49-F238E27FC236}">
                <a16:creationId xmlns:a16="http://schemas.microsoft.com/office/drawing/2014/main" id="{F25D7530-D857-A848-AEB7-B4CA58264B3F}"/>
              </a:ext>
            </a:extLst>
          </p:cNvPr>
          <p:cNvSpPr/>
          <p:nvPr/>
        </p:nvSpPr>
        <p:spPr>
          <a:xfrm>
            <a:off x="7403" y="1"/>
            <a:ext cx="18280597" cy="864393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39" y="0"/>
            <a:ext cx="16671922" cy="86439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Картирование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403C5-4A62-4D24-A98E-531B817B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" y="864394"/>
            <a:ext cx="18280597" cy="79276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C7EBB6-C3FA-4A88-B7C0-F9FFB609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475" y="967036"/>
            <a:ext cx="1705213" cy="247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E00A1B-6772-454A-8BD9-9EC229B4E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3" y="8774831"/>
            <a:ext cx="453650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0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0" id="{7B296425-5EE9-C741-8F47-0BA40E42B094}" vid="{DB734702-6A3B-574C-BD11-26D18521966C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" id="{4177B9E7-0F1A-7A4F-B61D-6AE940C26777}" vid="{F1D04691-9F3B-4243-842C-5B9BF0752B1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РЦК 3</Template>
  <TotalTime>2459</TotalTime>
  <Words>439</Words>
  <Application>Microsoft Office PowerPoint</Application>
  <PresentationFormat>Произвольный</PresentationFormat>
  <Paragraphs>111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.Hiragino Kaku Gothic Interface W3</vt:lpstr>
      <vt:lpstr>Century Gothic</vt:lpstr>
      <vt:lpstr>Rubik</vt:lpstr>
      <vt:lpstr>Georgia</vt:lpstr>
      <vt:lpstr>Museo Sans Cyrl 700</vt:lpstr>
      <vt:lpstr>Calibri Light</vt:lpstr>
      <vt:lpstr>Times New Roman</vt:lpstr>
      <vt:lpstr>Tahoma</vt:lpstr>
      <vt:lpstr>Calibri</vt:lpstr>
      <vt:lpstr>DejaVu Serif</vt:lpstr>
      <vt:lpstr>Verdana</vt:lpstr>
      <vt:lpstr>Arial</vt:lpstr>
      <vt:lpstr>Bookman Old Style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  НА ПРЕДПРИЯТИИ-УЧАСТНИКЕ</vt:lpstr>
      <vt:lpstr>Картирование</vt:lpstr>
      <vt:lpstr>Презентация PowerPoint</vt:lpstr>
      <vt:lpstr>Картирование</vt:lpstr>
      <vt:lpstr>Картирование</vt:lpstr>
      <vt:lpstr>Презентация PowerPoint</vt:lpstr>
      <vt:lpstr>Презентация PowerPoint</vt:lpstr>
      <vt:lpstr>Презентация PowerPoint</vt:lpstr>
      <vt:lpstr>Картирование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Привезенцева</dc:creator>
  <cp:lastModifiedBy>Жибуль Светлана Сергеевна</cp:lastModifiedBy>
  <cp:revision>140</cp:revision>
  <cp:lastPrinted>2021-05-25T07:00:20Z</cp:lastPrinted>
  <dcterms:created xsi:type="dcterms:W3CDTF">2021-01-25T16:06:47Z</dcterms:created>
  <dcterms:modified xsi:type="dcterms:W3CDTF">2021-08-05T12:35:39Z</dcterms:modified>
  <dc:identifier>DAEUPiVs0c0</dc:identifier>
</cp:coreProperties>
</file>