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8"/>
  </p:notesMasterIdLst>
  <p:sldIdLst>
    <p:sldId id="482" r:id="rId2"/>
    <p:sldId id="492" r:id="rId3"/>
    <p:sldId id="493" r:id="rId4"/>
    <p:sldId id="388" r:id="rId5"/>
    <p:sldId id="360" r:id="rId6"/>
    <p:sldId id="494" r:id="rId7"/>
  </p:sldIdLst>
  <p:sldSz cx="12192000" cy="6858000"/>
  <p:notesSz cx="6797675" cy="9928225"/>
  <p:embeddedFontLst>
    <p:embeddedFont>
      <p:font typeface="Calibri Light" panose="020F0302020204030204" pitchFamily="34" charset="0"/>
      <p:regular r:id="rId9"/>
      <p:italic r:id="rId10"/>
    </p:embeddedFont>
    <p:embeddedFont>
      <p:font typeface="Montserrat ExtraBold" panose="020B0604020202020204" charset="-52"/>
      <p:bold r:id="rId11"/>
      <p:italic r:id="rId12"/>
      <p:boldItalic r:id="rId13"/>
    </p:embeddedFont>
    <p:embeddedFont>
      <p:font typeface="Montserrat Black" panose="020B0604020202020204" charset="0"/>
      <p:bold r:id="rId14"/>
      <p:italic r:id="rId15"/>
      <p:boldItalic r:id="rId16"/>
    </p:embeddedFont>
    <p:embeddedFont>
      <p:font typeface="Montserrat" panose="020B0604020202020204" charset="-52"/>
      <p:regular r:id="rId17"/>
      <p:bold r:id="rId18"/>
      <p:italic r:id="rId19"/>
      <p:boldItalic r:id="rId20"/>
    </p:embeddedFont>
    <p:embeddedFont>
      <p:font typeface="Rostelecom Basis" panose="020B060402020202020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  <a:srgbClr val="41586B"/>
    <a:srgbClr val="001A3D"/>
    <a:srgbClr val="004EAA"/>
    <a:srgbClr val="0050A9"/>
    <a:srgbClr val="002D82"/>
    <a:srgbClr val="0F3D63"/>
    <a:srgbClr val="11517C"/>
    <a:srgbClr val="2C76AE"/>
    <a:srgbClr val="225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21" autoAdjust="0"/>
    <p:restoredTop sz="91943" autoAdjust="0"/>
  </p:normalViewPr>
  <p:slideViewPr>
    <p:cSldViewPr snapToGrid="0">
      <p:cViewPr varScale="1">
        <p:scale>
          <a:sx n="104" d="100"/>
          <a:sy n="104" d="100"/>
        </p:scale>
        <p:origin x="792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28" Type="http://schemas.openxmlformats.org/officeDocument/2006/relationships/viewProps" Target="viewProp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13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710B9D-9B7B-4DC0-A9B0-8FCF610B59D7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605C-08FC-4448-BF3B-B8AB9D29B6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818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800" b="0" i="0" dirty="0">
                <a:solidFill>
                  <a:srgbClr val="3C485D"/>
                </a:solidFill>
                <a:effectLst/>
                <a:latin typeface="GOSTUI2 Regular"/>
              </a:rPr>
              <a:t>Администрация Адлерского внутригородского района муниципального образования городской округ город-курорт Сочи Краснодарского края</a:t>
            </a:r>
            <a:endParaRPr lang="ru-RU" sz="4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3605C-08FC-4448-BF3B-B8AB9D29B60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275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800" b="0" i="0" dirty="0">
                <a:solidFill>
                  <a:srgbClr val="3C485D"/>
                </a:solidFill>
                <a:effectLst/>
                <a:latin typeface="GOSTUI2 Regular"/>
              </a:rPr>
              <a:t>Администрация Адлерского внутригородского района муниципального образования городской округ город-курорт Сочи Краснодарского края</a:t>
            </a:r>
            <a:endParaRPr lang="ru-RU" sz="4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3605C-08FC-4448-BF3B-B8AB9D29B604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3342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3605C-08FC-4448-BF3B-B8AB9D29B604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703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3605C-08FC-4448-BF3B-B8AB9D29B604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428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33605C-08FC-4448-BF3B-B8AB9D29B60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7406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4800" b="0" i="0" dirty="0">
                <a:solidFill>
                  <a:srgbClr val="3C485D"/>
                </a:solidFill>
                <a:effectLst/>
                <a:latin typeface="GOSTUI2 Regular"/>
              </a:rPr>
              <a:t>Администрация Адлерского внутригородского района муниципального образования городской округ город-курорт Сочи Краснодарского края</a:t>
            </a:r>
            <a:endParaRPr lang="ru-RU" sz="4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33605C-08FC-4448-BF3B-B8AB9D29B60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69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28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309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048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4232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10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409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765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55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0432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798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2922D-ACBF-4906-AC91-E07103DA99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7B23F-E239-49F9-9A42-DBAAC3247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419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2922D-ACBF-4906-AC91-E07103DA993B}" type="datetimeFigureOut">
              <a:rPr lang="ru-RU" smtClean="0"/>
              <a:pPr/>
              <a:t>06.03.2023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7B23F-E239-49F9-9A42-DBAAC32472F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454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5.png"/><Relationship Id="rId5" Type="http://schemas.openxmlformats.org/officeDocument/2006/relationships/image" Target="../media/image3.jpeg"/><Relationship Id="rId10" Type="http://schemas.openxmlformats.org/officeDocument/2006/relationships/image" Target="../media/image14.png"/><Relationship Id="rId4" Type="http://schemas.openxmlformats.org/officeDocument/2006/relationships/image" Target="../media/image2.emf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90FDE7-1484-4DFB-9F3D-89E88A0A5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62" y="0"/>
            <a:ext cx="7661737" cy="4864342"/>
          </a:xfrm>
          <a:prstGeom prst="rect">
            <a:avLst/>
          </a:prstGeom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93E4228A-12B6-4AB3-A0E1-7F65E370F308}"/>
              </a:ext>
            </a:extLst>
          </p:cNvPr>
          <p:cNvSpPr/>
          <p:nvPr/>
        </p:nvSpPr>
        <p:spPr>
          <a:xfrm>
            <a:off x="0" y="1"/>
            <a:ext cx="6238240" cy="4211656"/>
          </a:xfrm>
          <a:custGeom>
            <a:avLst/>
            <a:gdLst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7688613 w 7688613"/>
              <a:gd name="connsiteY2" fmla="*/ 66799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5745513 w 7688613"/>
              <a:gd name="connsiteY2" fmla="*/ 66672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613" h="6679972">
                <a:moveTo>
                  <a:pt x="0" y="0"/>
                </a:moveTo>
                <a:lnTo>
                  <a:pt x="7688613" y="0"/>
                </a:lnTo>
                <a:lnTo>
                  <a:pt x="5745513" y="6667272"/>
                </a:lnTo>
                <a:lnTo>
                  <a:pt x="0" y="6679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4766747"/>
            <a:ext cx="1602461" cy="2003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C4E421-69F1-41D6-8E71-1C4D8A28E2FE}"/>
              </a:ext>
            </a:extLst>
          </p:cNvPr>
          <p:cNvSpPr txBox="1"/>
          <p:nvPr/>
        </p:nvSpPr>
        <p:spPr>
          <a:xfrm>
            <a:off x="283809" y="1177528"/>
            <a:ext cx="5001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Администрация Лазаревского внутригородского района города Сочи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" y="4386333"/>
            <a:ext cx="12192000" cy="26416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0" y="4211657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9FA7AC-C7EF-4856-91DC-6E4A978F49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7478636">
            <a:off x="2986566" y="2041522"/>
            <a:ext cx="4843881" cy="149455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1" y="56117"/>
            <a:ext cx="837452" cy="10468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C4E421-69F1-41D6-8E71-1C4D8A28E2FE}"/>
              </a:ext>
            </a:extLst>
          </p:cNvPr>
          <p:cNvSpPr txBox="1"/>
          <p:nvPr/>
        </p:nvSpPr>
        <p:spPr>
          <a:xfrm>
            <a:off x="35767" y="4709001"/>
            <a:ext cx="121562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</a:rPr>
              <a:t>ИНИЦИАТИВНЫЙ ПРОЕКТ </a:t>
            </a:r>
          </a:p>
          <a:p>
            <a:pPr algn="ctr"/>
            <a:r>
              <a:rPr lang="ru-RU" sz="2600" b="1" dirty="0">
                <a:solidFill>
                  <a:schemeClr val="bg1"/>
                </a:solidFill>
              </a:rPr>
              <a:t>«Обустройство территории общего пользования </a:t>
            </a:r>
          </a:p>
          <a:p>
            <a:pPr algn="ctr"/>
            <a:r>
              <a:rPr lang="ru-RU" sz="2600" b="1" dirty="0">
                <a:solidFill>
                  <a:schemeClr val="bg1"/>
                </a:solidFill>
              </a:rPr>
              <a:t>«Аллея с зонами отдыха» вдоль ул. Репина </a:t>
            </a:r>
            <a:r>
              <a:rPr lang="ru-RU" sz="2600" b="1" dirty="0" err="1">
                <a:solidFill>
                  <a:schemeClr val="bg1"/>
                </a:solidFill>
              </a:rPr>
              <a:t>мкр</a:t>
            </a:r>
            <a:r>
              <a:rPr lang="ru-RU" sz="2600" b="1" dirty="0">
                <a:solidFill>
                  <a:schemeClr val="bg1"/>
                </a:solidFill>
              </a:rPr>
              <a:t>. Аше»</a:t>
            </a:r>
          </a:p>
        </p:txBody>
      </p:sp>
    </p:spTree>
    <p:extLst>
      <p:ext uri="{BB962C8B-B14F-4D97-AF65-F5344CB8AC3E}">
        <p14:creationId xmlns:p14="http://schemas.microsoft.com/office/powerpoint/2010/main" val="2599315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A08482B-DA0E-4B05-BEA3-1A5B23D514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04" y="-130629"/>
            <a:ext cx="8070321" cy="620060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96" y="209529"/>
            <a:ext cx="837452" cy="104681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-2" y="4909553"/>
            <a:ext cx="12192003" cy="211838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2400" b="1" dirty="0"/>
              <a:t>ИНИЦИАТИВНЫЙ ПРОЕКТ </a:t>
            </a:r>
          </a:p>
          <a:p>
            <a:pPr algn="ctr"/>
            <a:r>
              <a:rPr lang="ru-RU" sz="2600" b="1" dirty="0"/>
              <a:t>«Обустройство территории общего пользования </a:t>
            </a:r>
          </a:p>
          <a:p>
            <a:pPr algn="ctr"/>
            <a:r>
              <a:rPr lang="ru-RU" sz="2600" b="1" dirty="0"/>
              <a:t>«Аллея с зонами отдыха» вдоль ул. Репина </a:t>
            </a:r>
            <a:r>
              <a:rPr lang="ru-RU" sz="2600" b="1" dirty="0" err="1"/>
              <a:t>мкр</a:t>
            </a:r>
            <a:r>
              <a:rPr lang="ru-RU" sz="2600" b="1" dirty="0"/>
              <a:t>. Аше»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0" y="4858237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5956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;p3">
            <a:extLst>
              <a:ext uri="{FF2B5EF4-FFF2-40B4-BE49-F238E27FC236}">
                <a16:creationId xmlns:a16="http://schemas.microsoft.com/office/drawing/2014/main" id="{E218D511-1D35-1465-DED6-972A01AD7762}"/>
              </a:ext>
            </a:extLst>
          </p:cNvPr>
          <p:cNvSpPr txBox="1">
            <a:spLocks/>
          </p:cNvSpPr>
          <p:nvPr/>
        </p:nvSpPr>
        <p:spPr>
          <a:xfrm flipH="1">
            <a:off x="212352" y="1131931"/>
            <a:ext cx="922911" cy="7009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ru-RU"/>
            </a:defPPr>
            <a:lvl1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 b="1" i="0" u="none" strike="noStrike" kern="1200" cap="small" baseline="0" dirty="0">
                <a:solidFill>
                  <a:schemeClr val="bg1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Encode Sans Semi Condensed"/>
              </a:defRPr>
            </a:lvl1pPr>
            <a:lvl2pPr marL="457200" lvl="1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spcBef>
                <a:spcPts val="1600"/>
              </a:spcBef>
              <a:spcAft>
                <a:spcPts val="160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SzTx/>
            </a:pPr>
            <a:endParaRPr lang="ru-RU" sz="1800" b="0" cap="none" dirty="0">
              <a:solidFill>
                <a:srgbClr val="FF0000"/>
              </a:solidFill>
              <a:latin typeface="Montserrat ExtraBold" panose="00000900000000000000" pitchFamily="2" charset="-52"/>
              <a:ea typeface="+mn-ea"/>
              <a:cs typeface="+mn-cs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62E4837-470D-F5BF-B309-2A7CA0FAB13E}"/>
              </a:ext>
            </a:extLst>
          </p:cNvPr>
          <p:cNvSpPr txBox="1">
            <a:spLocks/>
          </p:cNvSpPr>
          <p:nvPr/>
        </p:nvSpPr>
        <p:spPr>
          <a:xfrm>
            <a:off x="1676400" y="-1078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Rostelecom Basis" panose="020B0503030604040103" pitchFamily="34" charset="0"/>
              </a:rPr>
              <a:t>Обустройство территории общего пользования 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Rostelecom Basis" panose="020B0503030604040103" pitchFamily="34" charset="0"/>
              </a:rPr>
              <a:t>«Аллея с зонами отдыха вдоль ул. Репина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Rostelecom Basis" panose="020B0503030604040103" pitchFamily="34" charset="0"/>
              </a:rPr>
              <a:t>мкр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Rostelecom Basis" panose="020B0503030604040103" pitchFamily="34" charset="0"/>
              </a:rPr>
              <a:t>. Аше»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Rostelecom Basis" panose="020B05030306040401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E360136-9CCC-FCF7-9C0B-F8F2E8E42FAD}"/>
              </a:ext>
            </a:extLst>
          </p:cNvPr>
          <p:cNvCxnSpPr>
            <a:cxnSpLocks/>
          </p:cNvCxnSpPr>
          <p:nvPr/>
        </p:nvCxnSpPr>
        <p:spPr>
          <a:xfrm flipV="1">
            <a:off x="1509205" y="835280"/>
            <a:ext cx="10549289" cy="19251"/>
          </a:xfrm>
          <a:prstGeom prst="line">
            <a:avLst/>
          </a:prstGeom>
          <a:ln>
            <a:solidFill>
              <a:srgbClr val="415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31E934-A093-2ECA-15A0-55DC3190F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5172" b="45483"/>
          <a:stretch/>
        </p:blipFill>
        <p:spPr>
          <a:xfrm>
            <a:off x="-17985" y="-15409"/>
            <a:ext cx="1527190" cy="69175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D95BCB-57DD-67A8-8400-B4C4AE6E3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96" y="209529"/>
            <a:ext cx="837452" cy="1046816"/>
          </a:xfrm>
          <a:prstGeom prst="rect">
            <a:avLst/>
          </a:prstGeom>
        </p:spPr>
      </p:pic>
      <p:sp>
        <p:nvSpPr>
          <p:cNvPr id="19" name="Прямоугольник 13">
            <a:extLst>
              <a:ext uri="{FF2B5EF4-FFF2-40B4-BE49-F238E27FC236}">
                <a16:creationId xmlns:a16="http://schemas.microsoft.com/office/drawing/2014/main" id="{D30658D0-892C-4510-9BB1-39CE4AC23FC1}"/>
              </a:ext>
            </a:extLst>
          </p:cNvPr>
          <p:cNvSpPr/>
          <p:nvPr/>
        </p:nvSpPr>
        <p:spPr>
          <a:xfrm flipH="1">
            <a:off x="0" y="-8327"/>
            <a:ext cx="1558212" cy="687421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bg1"/>
              </a:solidFill>
              <a:latin typeface="Montserrat Black" panose="00000A00000000000000" pitchFamily="2" charset="-52"/>
              <a:ea typeface="+mj-ea"/>
              <a:cs typeface="+mj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1938858" y="3353940"/>
            <a:ext cx="6858000" cy="14411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450215-422E-0059-F299-E32C5DFC5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90167"/>
            <a:ext cx="748308" cy="9353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A40156-1ED5-4819-9A79-04571657FF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197" y="1508759"/>
            <a:ext cx="4981651" cy="51039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8F2F4D-8F32-41A2-BF3A-3ED5800A5B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0845" y="1508759"/>
            <a:ext cx="5447650" cy="5103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48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;p3">
            <a:extLst>
              <a:ext uri="{FF2B5EF4-FFF2-40B4-BE49-F238E27FC236}">
                <a16:creationId xmlns:a16="http://schemas.microsoft.com/office/drawing/2014/main" id="{E218D511-1D35-1465-DED6-972A01AD7762}"/>
              </a:ext>
            </a:extLst>
          </p:cNvPr>
          <p:cNvSpPr txBox="1">
            <a:spLocks/>
          </p:cNvSpPr>
          <p:nvPr/>
        </p:nvSpPr>
        <p:spPr>
          <a:xfrm flipH="1">
            <a:off x="212352" y="1131931"/>
            <a:ext cx="922911" cy="70092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defPPr>
              <a:defRPr lang="ru-RU"/>
            </a:defPPr>
            <a:lvl1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400" b="1" i="0" u="none" strike="noStrike" kern="1200" cap="small" baseline="0" dirty="0">
                <a:solidFill>
                  <a:schemeClr val="bg1"/>
                </a:solidFill>
                <a:latin typeface="Montserrat" panose="00000500000000000000" pitchFamily="2" charset="-52"/>
                <a:ea typeface="Montserrat" panose="00000500000000000000" pitchFamily="2" charset="-52"/>
                <a:cs typeface="Montserrat" panose="00000500000000000000" pitchFamily="2" charset="-52"/>
                <a:sym typeface="Encode Sans Semi Condensed"/>
              </a:defRPr>
            </a:lvl1pPr>
            <a:lvl2pPr marL="457200" lvl="1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spcBef>
                <a:spcPts val="1600"/>
              </a:spcBef>
              <a:spcAft>
                <a:spcPts val="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spcBef>
                <a:spcPts val="1600"/>
              </a:spcBef>
              <a:spcAft>
                <a:spcPts val="1600"/>
              </a:spcAft>
              <a:buSzPts val="15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SzTx/>
            </a:pPr>
            <a:endParaRPr lang="ru-RU" sz="1800" b="0" cap="none" dirty="0">
              <a:solidFill>
                <a:srgbClr val="FF0000"/>
              </a:solidFill>
              <a:latin typeface="Montserrat ExtraBold" panose="00000900000000000000" pitchFamily="2" charset="-52"/>
              <a:ea typeface="+mn-ea"/>
              <a:cs typeface="+mn-cs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E62E4837-470D-F5BF-B309-2A7CA0FAB13E}"/>
              </a:ext>
            </a:extLst>
          </p:cNvPr>
          <p:cNvSpPr txBox="1">
            <a:spLocks/>
          </p:cNvSpPr>
          <p:nvPr/>
        </p:nvSpPr>
        <p:spPr>
          <a:xfrm>
            <a:off x="1676400" y="-10789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Rostelecom Basis" panose="020B0503030604040103" pitchFamily="34" charset="0"/>
              </a:rPr>
              <a:t>Обустройство территории общего пользования 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Rostelecom Basis" panose="020B0503030604040103" pitchFamily="34" charset="0"/>
              </a:rPr>
              <a:t>«Аллея с зонами отдыха вдоль ул. Репина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Rostelecom Basis" panose="020B0503030604040103" pitchFamily="34" charset="0"/>
              </a:rPr>
              <a:t>мкр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Rostelecom Basis" panose="020B0503030604040103" pitchFamily="34" charset="0"/>
              </a:rPr>
              <a:t>. Аше»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Rostelecom Basis" panose="020B0503030604040103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AE360136-9CCC-FCF7-9C0B-F8F2E8E42FAD}"/>
              </a:ext>
            </a:extLst>
          </p:cNvPr>
          <p:cNvCxnSpPr>
            <a:cxnSpLocks/>
          </p:cNvCxnSpPr>
          <p:nvPr/>
        </p:nvCxnSpPr>
        <p:spPr>
          <a:xfrm flipV="1">
            <a:off x="1509205" y="835280"/>
            <a:ext cx="10549289" cy="19251"/>
          </a:xfrm>
          <a:prstGeom prst="line">
            <a:avLst/>
          </a:prstGeom>
          <a:ln>
            <a:solidFill>
              <a:srgbClr val="415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731E934-A093-2ECA-15A0-55DC3190F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5172" b="45483"/>
          <a:stretch/>
        </p:blipFill>
        <p:spPr>
          <a:xfrm>
            <a:off x="-17985" y="-15409"/>
            <a:ext cx="1527190" cy="691757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D95BCB-57DD-67A8-8400-B4C4AE6E3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96" y="209529"/>
            <a:ext cx="837452" cy="1046816"/>
          </a:xfrm>
          <a:prstGeom prst="rect">
            <a:avLst/>
          </a:prstGeom>
        </p:spPr>
      </p:pic>
      <p:sp>
        <p:nvSpPr>
          <p:cNvPr id="19" name="Прямоугольник 13">
            <a:extLst>
              <a:ext uri="{FF2B5EF4-FFF2-40B4-BE49-F238E27FC236}">
                <a16:creationId xmlns:a16="http://schemas.microsoft.com/office/drawing/2014/main" id="{D30658D0-892C-4510-9BB1-39CE4AC23FC1}"/>
              </a:ext>
            </a:extLst>
          </p:cNvPr>
          <p:cNvSpPr/>
          <p:nvPr/>
        </p:nvSpPr>
        <p:spPr>
          <a:xfrm flipH="1">
            <a:off x="0" y="-8327"/>
            <a:ext cx="1558212" cy="687421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bg1"/>
              </a:solidFill>
              <a:latin typeface="Montserrat Black" panose="00000A00000000000000" pitchFamily="2" charset="-52"/>
              <a:ea typeface="+mj-ea"/>
              <a:cs typeface="+mj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1938858" y="3353940"/>
            <a:ext cx="6858000" cy="14411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B450215-422E-0059-F299-E32C5DFC5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90167"/>
            <a:ext cx="748308" cy="93538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8C3317-368B-43DC-98E7-B8466DA8D3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8408" y="835280"/>
            <a:ext cx="3145688" cy="290664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A60A1C-1344-4229-B122-86349D7CDE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31682" y="854531"/>
            <a:ext cx="3031842" cy="28681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B3B337-9CB8-4699-A277-18D3BF3B65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44697" y="835280"/>
            <a:ext cx="3382863" cy="288739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B01B451-33FB-4080-9568-2C45772048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48408" y="3930555"/>
            <a:ext cx="3145688" cy="28211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62A26B-E843-45D5-B353-77E5055ADA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3475" y="3930555"/>
            <a:ext cx="3031842" cy="28211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2A0AF9-A601-459C-BD82-EA6FD5ADB8D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44697" y="3907136"/>
            <a:ext cx="3382863" cy="284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3685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69557C0-58A8-E92F-964D-EFEC3D6AF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5172" b="45483"/>
          <a:stretch/>
        </p:blipFill>
        <p:spPr bwMode="auto">
          <a:xfrm>
            <a:off x="-17985" y="-15409"/>
            <a:ext cx="1527190" cy="691757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8EE999-0073-0E0A-10CE-BEE2CD17F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96" y="209529"/>
            <a:ext cx="837452" cy="1046816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E62E4837-470D-F5BF-B309-2A7CA0FAB13E}"/>
              </a:ext>
            </a:extLst>
          </p:cNvPr>
          <p:cNvSpPr txBox="1">
            <a:spLocks/>
          </p:cNvSpPr>
          <p:nvPr/>
        </p:nvSpPr>
        <p:spPr>
          <a:xfrm>
            <a:off x="1866745" y="-17048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Rostelecom Basis" panose="020B0503030604040103" pitchFamily="34" charset="0"/>
                <a:cs typeface="Times New Roman" panose="02020603050405020304" pitchFamily="18" charset="0"/>
              </a:rPr>
              <a:t>Обустройство территории общего пользования </a:t>
            </a:r>
          </a:p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Rostelecom Basis" panose="020B0503030604040103" pitchFamily="34" charset="0"/>
                <a:cs typeface="Times New Roman" panose="02020603050405020304" pitchFamily="18" charset="0"/>
              </a:rPr>
              <a:t>«Аллея с зонами отдыха вдоль ул. Репина </a:t>
            </a:r>
            <a:r>
              <a:rPr lang="ru-RU" sz="2400" b="1" dirty="0" err="1">
                <a:solidFill>
                  <a:schemeClr val="accent5">
                    <a:lumMod val="50000"/>
                  </a:schemeClr>
                </a:solidFill>
                <a:latin typeface="Rostelecom Basis" panose="020B0503030604040103" pitchFamily="34" charset="0"/>
                <a:cs typeface="Times New Roman" panose="02020603050405020304" pitchFamily="18" charset="0"/>
              </a:rPr>
              <a:t>мкр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Rostelecom Basis" panose="020B0503030604040103" pitchFamily="34" charset="0"/>
                <a:cs typeface="Times New Roman" panose="02020603050405020304" pitchFamily="18" charset="0"/>
              </a:rPr>
              <a:t>. Аше»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E360136-9CCC-FCF7-9C0B-F8F2E8E42FAD}"/>
              </a:ext>
            </a:extLst>
          </p:cNvPr>
          <p:cNvCxnSpPr>
            <a:cxnSpLocks/>
          </p:cNvCxnSpPr>
          <p:nvPr/>
        </p:nvCxnSpPr>
        <p:spPr>
          <a:xfrm flipV="1">
            <a:off x="1518663" y="749898"/>
            <a:ext cx="10549289" cy="19251"/>
          </a:xfrm>
          <a:prstGeom prst="line">
            <a:avLst/>
          </a:prstGeom>
          <a:ln>
            <a:solidFill>
              <a:srgbClr val="4158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3">
            <a:extLst>
              <a:ext uri="{FF2B5EF4-FFF2-40B4-BE49-F238E27FC236}">
                <a16:creationId xmlns:a16="http://schemas.microsoft.com/office/drawing/2014/main" id="{D30658D0-892C-4510-9BB1-39CE4AC23FC1}"/>
              </a:ext>
            </a:extLst>
          </p:cNvPr>
          <p:cNvSpPr/>
          <p:nvPr/>
        </p:nvSpPr>
        <p:spPr>
          <a:xfrm flipH="1">
            <a:off x="0" y="-16210"/>
            <a:ext cx="1558212" cy="687421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b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cap="all" dirty="0">
              <a:solidFill>
                <a:schemeClr val="bg1"/>
              </a:solidFill>
              <a:latin typeface="Montserrat Black" panose="00000A00000000000000" pitchFamily="2" charset="-52"/>
              <a:ea typeface="+mj-ea"/>
              <a:cs typeface="+mj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6200000" flipH="1" flipV="1">
            <a:off x="-1938858" y="3346057"/>
            <a:ext cx="6858000" cy="144117"/>
          </a:xfrm>
          <a:prstGeom prst="rect">
            <a:avLst/>
          </a:prstGeom>
          <a:effectLst>
            <a:outerShdw blurRad="203200" dist="38100" dir="10800000" sx="104000" sy="104000" algn="r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B450215-422E-0059-F299-E32C5DFC5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54" y="282284"/>
            <a:ext cx="748308" cy="9353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5A6D8A-F08F-48F6-9D28-41A709115F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6197" y="1430486"/>
            <a:ext cx="5226939" cy="47552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B08B3B-3D7B-4DB7-9F74-9107256F30D0}"/>
              </a:ext>
            </a:extLst>
          </p:cNvPr>
          <p:cNvSpPr txBox="1"/>
          <p:nvPr/>
        </p:nvSpPr>
        <p:spPr>
          <a:xfrm>
            <a:off x="6892120" y="2884802"/>
            <a:ext cx="517583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Rostelecom Basis" panose="020B0604020202020204" charset="0"/>
              </a:rPr>
              <a:t>Предварительный расчет необходимых расходов для реализации проекта – </a:t>
            </a:r>
          </a:p>
          <a:p>
            <a:pPr algn="ctr"/>
            <a:r>
              <a:rPr lang="ru-RU" b="1" dirty="0">
                <a:latin typeface="Rostelecom Basis" panose="020B0604020202020204" charset="0"/>
              </a:rPr>
              <a:t>27 500 00 рублей.</a:t>
            </a:r>
          </a:p>
          <a:p>
            <a:pPr algn="ctr"/>
            <a:r>
              <a:rPr lang="ru-RU" b="1" dirty="0">
                <a:latin typeface="Rostelecom Basis" panose="020B0604020202020204" charset="0"/>
              </a:rPr>
              <a:t>Финансовое участие жителей </a:t>
            </a:r>
            <a:r>
              <a:rPr lang="ru-RU" b="1">
                <a:latin typeface="Rostelecom Basis" panose="020B0604020202020204" charset="0"/>
              </a:rPr>
              <a:t>– </a:t>
            </a:r>
          </a:p>
          <a:p>
            <a:pPr algn="ctr"/>
            <a:r>
              <a:rPr lang="ru-RU" b="1">
                <a:latin typeface="Rostelecom Basis" panose="020B0604020202020204" charset="0"/>
              </a:rPr>
              <a:t>2 </a:t>
            </a:r>
            <a:r>
              <a:rPr lang="ru-RU" b="1" dirty="0">
                <a:latin typeface="Rostelecom Basis" panose="020B0604020202020204" charset="0"/>
              </a:rPr>
              <a:t>500 </a:t>
            </a:r>
            <a:r>
              <a:rPr lang="ru-RU" b="1">
                <a:latin typeface="Rostelecom Basis" panose="020B0604020202020204" charset="0"/>
              </a:rPr>
              <a:t>000 рублей.</a:t>
            </a:r>
            <a:endParaRPr lang="ru-RU" b="1" dirty="0">
              <a:latin typeface="Rostelecom Basis" panose="020B0604020202020204" charset="0"/>
            </a:endParaRPr>
          </a:p>
          <a:p>
            <a:pPr algn="ctr"/>
            <a:r>
              <a:rPr lang="ru-RU" b="1" dirty="0">
                <a:latin typeface="Rostelecom Basis" panose="020B0604020202020204" charset="0"/>
              </a:rPr>
              <a:t>Планируемые сроки реализации –</a:t>
            </a:r>
          </a:p>
          <a:p>
            <a:pPr algn="ctr"/>
            <a:r>
              <a:rPr lang="ru-RU" b="1" dirty="0">
                <a:latin typeface="Rostelecom Basis" panose="020B0604020202020204" charset="0"/>
              </a:rPr>
              <a:t>6 месяцев.</a:t>
            </a:r>
          </a:p>
        </p:txBody>
      </p:sp>
    </p:spTree>
    <p:extLst>
      <p:ext uri="{BB962C8B-B14F-4D97-AF65-F5344CB8AC3E}">
        <p14:creationId xmlns:p14="http://schemas.microsoft.com/office/powerpoint/2010/main" val="3381002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90FDE7-1484-4DFB-9F3D-89E88A0A51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262" y="0"/>
            <a:ext cx="7661737" cy="4864342"/>
          </a:xfrm>
          <a:prstGeom prst="rect">
            <a:avLst/>
          </a:prstGeom>
        </p:spPr>
      </p:pic>
      <p:sp>
        <p:nvSpPr>
          <p:cNvPr id="9" name="Прямоугольник 12">
            <a:extLst>
              <a:ext uri="{FF2B5EF4-FFF2-40B4-BE49-F238E27FC236}">
                <a16:creationId xmlns:a16="http://schemas.microsoft.com/office/drawing/2014/main" id="{93E4228A-12B6-4AB3-A0E1-7F65E370F308}"/>
              </a:ext>
            </a:extLst>
          </p:cNvPr>
          <p:cNvSpPr/>
          <p:nvPr/>
        </p:nvSpPr>
        <p:spPr>
          <a:xfrm>
            <a:off x="0" y="1"/>
            <a:ext cx="6238240" cy="4211656"/>
          </a:xfrm>
          <a:custGeom>
            <a:avLst/>
            <a:gdLst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7688613 w 7688613"/>
              <a:gd name="connsiteY2" fmla="*/ 66799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  <a:gd name="connsiteX0" fmla="*/ 0 w 7688613"/>
              <a:gd name="connsiteY0" fmla="*/ 0 h 6679972"/>
              <a:gd name="connsiteX1" fmla="*/ 7688613 w 7688613"/>
              <a:gd name="connsiteY1" fmla="*/ 0 h 6679972"/>
              <a:gd name="connsiteX2" fmla="*/ 5745513 w 7688613"/>
              <a:gd name="connsiteY2" fmla="*/ 6667272 h 6679972"/>
              <a:gd name="connsiteX3" fmla="*/ 0 w 7688613"/>
              <a:gd name="connsiteY3" fmla="*/ 6679972 h 6679972"/>
              <a:gd name="connsiteX4" fmla="*/ 0 w 7688613"/>
              <a:gd name="connsiteY4" fmla="*/ 0 h 6679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88613" h="6679972">
                <a:moveTo>
                  <a:pt x="0" y="0"/>
                </a:moveTo>
                <a:lnTo>
                  <a:pt x="7688613" y="0"/>
                </a:lnTo>
                <a:lnTo>
                  <a:pt x="5745513" y="6667272"/>
                </a:lnTo>
                <a:lnTo>
                  <a:pt x="0" y="6679972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0" y="4766747"/>
            <a:ext cx="1602461" cy="20030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C4E421-69F1-41D6-8E71-1C4D8A28E2FE}"/>
              </a:ext>
            </a:extLst>
          </p:cNvPr>
          <p:cNvSpPr txBox="1"/>
          <p:nvPr/>
        </p:nvSpPr>
        <p:spPr>
          <a:xfrm>
            <a:off x="283809" y="1177528"/>
            <a:ext cx="50017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Администрация Лазаревского внутригородского района города Сочи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" y="4386333"/>
            <a:ext cx="12192000" cy="26416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>
            <a:off x="0" y="4211657"/>
            <a:ext cx="12192001" cy="376176"/>
          </a:xfrm>
          <a:prstGeom prst="rect">
            <a:avLst/>
          </a:prstGeom>
          <a:effectLst>
            <a:outerShdw blurRad="190500" dist="38100" dir="5400000" sx="177000" sy="177000" algn="t" rotWithShape="0">
              <a:prstClr val="black">
                <a:alpha val="10000"/>
              </a:prst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9FA7AC-C7EF-4856-91DC-6E4A978F495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" r="2848" b="10204"/>
          <a:stretch/>
        </p:blipFill>
        <p:spPr>
          <a:xfrm rot="17478636">
            <a:off x="2866492" y="2229609"/>
            <a:ext cx="4843881" cy="149455"/>
          </a:xfrm>
          <a:prstGeom prst="rect">
            <a:avLst/>
          </a:prstGeom>
          <a:effectLst>
            <a:outerShdw blurRad="292100" dist="38100" sx="107000" sy="107000" algn="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AE150AC-3D29-D74C-B149-83F74CEBC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71" y="56117"/>
            <a:ext cx="837452" cy="10468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6C4E421-69F1-41D6-8E71-1C4D8A28E2FE}"/>
              </a:ext>
            </a:extLst>
          </p:cNvPr>
          <p:cNvSpPr txBox="1"/>
          <p:nvPr/>
        </p:nvSpPr>
        <p:spPr>
          <a:xfrm>
            <a:off x="35767" y="4709001"/>
            <a:ext cx="121562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</a:rPr>
              <a:t>ИНИЦИАТИВНЫЙ ПРОЕКТ </a:t>
            </a:r>
          </a:p>
          <a:p>
            <a:pPr algn="ctr"/>
            <a:r>
              <a:rPr lang="ru-RU" sz="2600" b="1" dirty="0">
                <a:solidFill>
                  <a:schemeClr val="bg1"/>
                </a:solidFill>
              </a:rPr>
              <a:t>«Обустройство территории общего пользования </a:t>
            </a:r>
          </a:p>
          <a:p>
            <a:pPr algn="ctr"/>
            <a:r>
              <a:rPr lang="ru-RU" sz="2600" b="1" dirty="0">
                <a:solidFill>
                  <a:schemeClr val="bg1"/>
                </a:solidFill>
              </a:rPr>
              <a:t>«Аллея с зонами отдыха» вдоль ул. Репина </a:t>
            </a:r>
            <a:r>
              <a:rPr lang="ru-RU" sz="2600" b="1" dirty="0" err="1">
                <a:solidFill>
                  <a:schemeClr val="bg1"/>
                </a:solidFill>
              </a:rPr>
              <a:t>мкр</a:t>
            </a:r>
            <a:r>
              <a:rPr lang="ru-RU" sz="2600" b="1" dirty="0">
                <a:solidFill>
                  <a:schemeClr val="bg1"/>
                </a:solidFill>
              </a:rPr>
              <a:t>. Аше»</a:t>
            </a:r>
          </a:p>
        </p:txBody>
      </p:sp>
    </p:spTree>
    <p:extLst>
      <p:ext uri="{BB962C8B-B14F-4D97-AF65-F5344CB8AC3E}">
        <p14:creationId xmlns:p14="http://schemas.microsoft.com/office/powerpoint/2010/main" val="2230408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7027</TotalTime>
  <Words>197</Words>
  <Application>Microsoft Office PowerPoint</Application>
  <PresentationFormat>Широкоэкранный</PresentationFormat>
  <Paragraphs>32</Paragraphs>
  <Slides>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7" baseType="lpstr">
      <vt:lpstr>GOSTUI2 Regular</vt:lpstr>
      <vt:lpstr>Calibri Light</vt:lpstr>
      <vt:lpstr>Montserrat ExtraBold</vt:lpstr>
      <vt:lpstr>Montserrat Black</vt:lpstr>
      <vt:lpstr>Montserrat</vt:lpstr>
      <vt:lpstr>Times New Roman</vt:lpstr>
      <vt:lpstr>Rostelecom Basis</vt:lpstr>
      <vt:lpstr>Encode Sans Semi Condensed</vt:lpstr>
      <vt:lpstr>Calibri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Тарасов Александр Сергеевич</cp:lastModifiedBy>
  <cp:revision>463</cp:revision>
  <cp:lastPrinted>2023-01-28T21:28:09Z</cp:lastPrinted>
  <dcterms:created xsi:type="dcterms:W3CDTF">2022-11-01T13:26:23Z</dcterms:created>
  <dcterms:modified xsi:type="dcterms:W3CDTF">2023-03-06T13:45:37Z</dcterms:modified>
</cp:coreProperties>
</file>