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физкультурно-оздоровительные мероприятия города Сочи Вам известны?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физкультурно-оздоровительные мероприятия города Сочи Вам известны?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67-4BCA-AA1B-A01F1000889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667-4BCA-AA1B-A01F1000889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67-4BCA-AA1B-A01F1000889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667-4BCA-AA1B-A01F10008897}"/>
              </c:ext>
            </c:extLst>
          </c:dPt>
          <c:dLbls>
            <c:dLbl>
              <c:idx val="0"/>
              <c:layout>
                <c:manualLayout>
                  <c:x val="-0.2281832479273424"/>
                  <c:y val="-0.1547952660682046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67-4BCA-AA1B-A01F10008897}"/>
                </c:ext>
              </c:extLst>
            </c:dLbl>
            <c:dLbl>
              <c:idx val="1"/>
              <c:layout>
                <c:manualLayout>
                  <c:x val="0.15366485439320085"/>
                  <c:y val="-0.20432276056085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67-4BCA-AA1B-A01F10008897}"/>
                </c:ext>
              </c:extLst>
            </c:dLbl>
            <c:dLbl>
              <c:idx val="2"/>
              <c:layout>
                <c:manualLayout>
                  <c:x val="0.19476575844686081"/>
                  <c:y val="0.113925435905177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67-4BCA-AA1B-A01F100088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7667-4BCA-AA1B-A01F100088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Сочинское долголетие</c:v>
                </c:pt>
                <c:pt idx="1">
                  <c:v>День физкультурника</c:v>
                </c:pt>
                <c:pt idx="2">
                  <c:v>Чемпионаты и первенства по видам спорта</c:v>
                </c:pt>
                <c:pt idx="3">
                  <c:v>Работа выездных бригад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0.2</c:v>
                </c:pt>
                <c:pt idx="2">
                  <c:v>0.18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7-4BCA-AA1B-A01F10008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7832383"/>
        <c:axId val="1100467567"/>
      </c:barChart>
      <c:valAx>
        <c:axId val="1100467567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87832383"/>
        <c:crosses val="autoZero"/>
        <c:crossBetween val="between"/>
      </c:valAx>
      <c:catAx>
        <c:axId val="1187832383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0467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38462855186582E-2"/>
          <c:y val="0.14633286495881215"/>
          <c:w val="0.92535227661759667"/>
          <c:h val="0.770424637748003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28F-48D2-B35C-DCAF3C35820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28F-48D2-B35C-DCAF3C35820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28F-48D2-B35C-DCAF3C35820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28F-48D2-B35C-DCAF3C3582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0.12</c:v>
                </c:pt>
                <c:pt idx="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F76-8BAA-9653A3456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02144768"/>
        <c:axId val="1002150592"/>
      </c:barChart>
      <c:valAx>
        <c:axId val="100215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144768"/>
        <c:crossBetween val="between"/>
      </c:valAx>
      <c:catAx>
        <c:axId val="1002144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150592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27455111404189"/>
          <c:y val="0.17475538412331301"/>
          <c:w val="0.37422307662216459"/>
          <c:h val="0.79800284191524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1BD-48BA-8A82-DF444D0049B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1BD-48BA-8A82-DF444D0049B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78E2E96-7BB8-468E-89B1-3B9978D41699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BD-48BA-8A82-DF444D0049B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3AAEDFF-3EEF-41F6-B3E5-6B54FDAEA30B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BD-48BA-8A82-DF444D004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Месячная оплата тренировочных занятий</c:v>
                </c:pt>
                <c:pt idx="1">
                  <c:v>НА покупку спортивного инвентаря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D-48BA-8A82-DF444D0049B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1CF-4B6E-A216-766F7D3BFBE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1CF-4B6E-A216-766F7D3BFBE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1CF-4B6E-A216-766F7D3BFB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A3-4FC1-AFE8-27DD3A1342AE}"/>
              </c:ext>
            </c:extLst>
          </c:dPt>
          <c:dLbls>
            <c:dLbl>
              <c:idx val="0"/>
              <c:layout>
                <c:manualLayout>
                  <c:x val="-5.4765260446063828E-2"/>
                  <c:y val="0.17442505080126083"/>
                </c:manualLayout>
              </c:layout>
              <c:tx>
                <c:rich>
                  <a:bodyPr/>
                  <a:lstStyle/>
                  <a:p>
                    <a:fld id="{DB761B2D-8FF3-4894-9743-3C39175C6D8B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CF-4B6E-A216-766F7D3BFBE2}"/>
                </c:ext>
              </c:extLst>
            </c:dLbl>
            <c:dLbl>
              <c:idx val="1"/>
              <c:layout>
                <c:manualLayout>
                  <c:x val="4.4594870992438883E-2"/>
                  <c:y val="-0.27133950877099333"/>
                </c:manualLayout>
              </c:layout>
              <c:tx>
                <c:rich>
                  <a:bodyPr/>
                  <a:lstStyle/>
                  <a:p>
                    <a:fld id="{FA981B3B-FE01-4EE5-97C4-5690E71BE406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CF-4B6E-A216-766F7D3BFBE2}"/>
                </c:ext>
              </c:extLst>
            </c:dLbl>
            <c:dLbl>
              <c:idx val="2"/>
              <c:layout>
                <c:manualLayout>
                  <c:x val="3.634308131639679E-2"/>
                  <c:y val="0.11548319470932812"/>
                </c:manualLayout>
              </c:layout>
              <c:tx>
                <c:rich>
                  <a:bodyPr/>
                  <a:lstStyle/>
                  <a:p>
                    <a:fld id="{DA9625C8-2CAB-4159-86F2-F5B8FF4688DE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CF-4B6E-A216-766F7D3BFB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0.13200000000000001</c:v>
                </c:pt>
                <c:pt idx="1">
                  <c:v>0.78200000000000003</c:v>
                </c:pt>
                <c:pt idx="2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F-4B6E-A216-766F7D3BFB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9.7939902650564709E-2"/>
          <c:y val="1.8161182640960092E-2"/>
          <c:w val="0.86515627881504154"/>
          <c:h val="6.1941549592183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89F-4064-8C49-F0EE00EB82CA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9F-4064-8C49-F0EE00EB82C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89F-4064-8C49-F0EE00EB82C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9F-4064-8C49-F0EE00EB82C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A618110-DD3C-40DC-9032-291585092F3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89F-4064-8C49-F0EE00EB82C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4D1EF0E-684F-42E6-B30B-3066CF821064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9F-4064-8C49-F0EE00EB82C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F602CCA-8E5F-4781-A7B4-B50A768CA111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89F-4064-8C49-F0EE00EB82C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1A87758-3950-4238-AEB9-01977FAB8554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9F-4064-8C49-F0EE00EB82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Объявления о наборе</c:v>
                </c:pt>
                <c:pt idx="1">
                  <c:v>Через СМИ</c:v>
                </c:pt>
                <c:pt idx="2">
                  <c:v>Через социальный сети</c:v>
                </c:pt>
                <c:pt idx="3">
                  <c:v>Никак,работа не ведется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0.22</c:v>
                </c:pt>
                <c:pt idx="2">
                  <c:v>0.5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F-4064-8C49-F0EE00EB82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1004379825194708E-2"/>
          <c:y val="1.8161182640960092E-2"/>
          <c:w val="0.96651734369992381"/>
          <c:h val="6.1941549592183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AB-4FD1-8C2C-D87F5F04711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AB-4FD1-8C2C-D87F5F04711A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09161017754257"/>
                      <c:h val="0.113840346521084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5AB-4FD1-8C2C-D87F5F04711A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707594038325051E-2"/>
                      <c:h val="0.132001529162044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AB-4FD1-8C2C-D87F5F047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8-4B78-9EBC-B042A84B6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4382480"/>
        <c:axId val="1034377072"/>
      </c:barChart>
      <c:valAx>
        <c:axId val="1034377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4382480"/>
        <c:crossBetween val="between"/>
      </c:valAx>
      <c:catAx>
        <c:axId val="103438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4377072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5651017363070938E-2"/>
          <c:y val="1.8161182640960092E-2"/>
          <c:w val="0.93270080416668999"/>
          <c:h val="6.1941549592183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МБУ ДО СШОР №3</c:v>
                </c:pt>
                <c:pt idx="1">
                  <c:v>МБУ ДО СШ №11</c:v>
                </c:pt>
                <c:pt idx="2">
                  <c:v>МБУ ДО СШ №12</c:v>
                </c:pt>
                <c:pt idx="3">
                  <c:v>МБУ ДО СШ №13</c:v>
                </c:pt>
                <c:pt idx="4">
                  <c:v>МБУ ДО СШ №14</c:v>
                </c:pt>
                <c:pt idx="5">
                  <c:v>МБУ ДО СШ №15</c:v>
                </c:pt>
                <c:pt idx="6">
                  <c:v>МБУ ДО СШ №16</c:v>
                </c:pt>
                <c:pt idx="7">
                  <c:v>МБУ ДО СШ №18</c:v>
                </c:pt>
                <c:pt idx="8">
                  <c:v>МБУ ДО СШ №19</c:v>
                </c:pt>
                <c:pt idx="9">
                  <c:v>МБУ ДО СШ по футболу</c:v>
                </c:pt>
                <c:pt idx="10">
                  <c:v>МБУ ДО СШОР №21</c:v>
                </c:pt>
                <c:pt idx="11">
                  <c:v>МБУ ДО СШ №22</c:v>
                </c:pt>
                <c:pt idx="12">
                  <c:v>МБУ ДО СШ №23</c:v>
                </c:pt>
                <c:pt idx="13">
                  <c:v>МБУ ДО СШОР №24</c:v>
                </c:pt>
                <c:pt idx="14">
                  <c:v>МБУ ДО СШ  № 25</c:v>
                </c:pt>
                <c:pt idx="15">
                  <c:v>МБУ ДО СШОР №26</c:v>
                </c:pt>
                <c:pt idx="16">
                  <c:v>МБУ ДО СШОР №27</c:v>
                </c:pt>
                <c:pt idx="17">
                  <c:v>ФЦ для людей с ОВЗ </c:v>
                </c:pt>
              </c:strCache>
            </c:strRef>
          </c:cat>
          <c:val>
            <c:numRef>
              <c:f>Лист1!$B$2:$B$19</c:f>
              <c:numCache>
                <c:formatCode>0%</c:formatCode>
                <c:ptCount val="18"/>
                <c:pt idx="0">
                  <c:v>0.15</c:v>
                </c:pt>
                <c:pt idx="1">
                  <c:v>0.11</c:v>
                </c:pt>
                <c:pt idx="2" formatCode="0.00%">
                  <c:v>0.16</c:v>
                </c:pt>
                <c:pt idx="3">
                  <c:v>0.16</c:v>
                </c:pt>
                <c:pt idx="4" formatCode="0.00%">
                  <c:v>0.1</c:v>
                </c:pt>
                <c:pt idx="5">
                  <c:v>0.09</c:v>
                </c:pt>
                <c:pt idx="6">
                  <c:v>0.09</c:v>
                </c:pt>
                <c:pt idx="7">
                  <c:v>0.105</c:v>
                </c:pt>
                <c:pt idx="8">
                  <c:v>0.09</c:v>
                </c:pt>
                <c:pt idx="9">
                  <c:v>0.13500000000000001</c:v>
                </c:pt>
                <c:pt idx="10">
                  <c:v>0.12</c:v>
                </c:pt>
                <c:pt idx="11" formatCode="0.00%">
                  <c:v>0.14000000000000001</c:v>
                </c:pt>
                <c:pt idx="12">
                  <c:v>0.14000000000000001</c:v>
                </c:pt>
                <c:pt idx="13">
                  <c:v>0.1</c:v>
                </c:pt>
                <c:pt idx="14">
                  <c:v>0.09</c:v>
                </c:pt>
                <c:pt idx="15">
                  <c:v>7.0000000000000007E-2</c:v>
                </c:pt>
                <c:pt idx="16">
                  <c:v>0.09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403-B733-23C1F16A34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35760256"/>
        <c:axId val="235757568"/>
      </c:barChart>
      <c:valAx>
        <c:axId val="23575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760256"/>
        <c:crosses val="autoZero"/>
        <c:crossBetween val="between"/>
      </c:valAx>
      <c:catAx>
        <c:axId val="23576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757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66CC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89-4611-8CC9-C20E5F68E0BD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89-4611-8CC9-C20E5F68E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F-44E9-B5DD-238A2DE10B8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8178134936823492E-3"/>
          <c:y val="1.8161182640960092E-2"/>
          <c:w val="0.98210603376494188"/>
          <c:h val="6.1941549592183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24-416F-8C1A-D8671541725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24-416F-8C1A-D8671541725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024-416F-8C1A-D8671541725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024-416F-8C1A-D8671541725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024-416F-8C1A-D8671541725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024-416F-8C1A-D867154172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18-25</c:v>
                </c:pt>
                <c:pt idx="1">
                  <c:v>26-34</c:v>
                </c:pt>
                <c:pt idx="2">
                  <c:v>35-39</c:v>
                </c:pt>
                <c:pt idx="3">
                  <c:v>40-49</c:v>
                </c:pt>
                <c:pt idx="4">
                  <c:v>50-59</c:v>
                </c:pt>
                <c:pt idx="5">
                  <c:v>60 и старше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</c:v>
                </c:pt>
                <c:pt idx="1">
                  <c:v>0.23</c:v>
                </c:pt>
                <c:pt idx="2">
                  <c:v>0.36</c:v>
                </c:pt>
                <c:pt idx="3">
                  <c:v>0.19</c:v>
                </c:pt>
                <c:pt idx="4">
                  <c:v>0.06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B-4AC5-83BC-A92A8C5BF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0282880"/>
        <c:axId val="1150283712"/>
      </c:barChart>
      <c:catAx>
        <c:axId val="11502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0283712"/>
        <c:auto val="1"/>
        <c:lblAlgn val="ctr"/>
        <c:lblOffset val="100"/>
        <c:noMultiLvlLbl val="0"/>
      </c:catAx>
      <c:valAx>
        <c:axId val="115028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0282880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3981267778007527E-2"/>
          <c:y val="1.8161182640960092E-2"/>
          <c:w val="0.96357045304875766"/>
          <c:h val="6.1941549592183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41-45D3-BD5F-A5B3DCF19A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41-45D3-BD5F-A5B3DCF19A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41-45D3-BD5F-A5B3DCF19A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341-45D3-BD5F-A5B3DCF19AD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341-45D3-BD5F-A5B3DCF19A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высшее</c:v>
                </c:pt>
                <c:pt idx="1">
                  <c:v>незаконченное высшее</c:v>
                </c:pt>
                <c:pt idx="2">
                  <c:v>среднее</c:v>
                </c:pt>
                <c:pt idx="3">
                  <c:v>среднее профессиональное</c:v>
                </c:pt>
                <c:pt idx="4">
                  <c:v>неполное среднее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0.88</c:v>
                </c:pt>
                <c:pt idx="1">
                  <c:v>0.06</c:v>
                </c:pt>
                <c:pt idx="2">
                  <c:v>0.02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C-4CE3-AEC5-1379F4ADE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7975216"/>
        <c:axId val="1157975632"/>
      </c:barChart>
      <c:catAx>
        <c:axId val="115797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975632"/>
        <c:auto val="1"/>
        <c:lblAlgn val="ctr"/>
        <c:lblOffset val="100"/>
        <c:noMultiLvlLbl val="0"/>
      </c:catAx>
      <c:valAx>
        <c:axId val="115797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975216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1498688607175893E-2"/>
          <c:y val="1.6613925085587879E-2"/>
          <c:w val="0.9770025407646441"/>
          <c:h val="5.6664386067501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38100" dist="25400" dir="5400000" sx="111000" sy="111000" rotWithShape="0">
                <a:schemeClr val="bg1">
                  <a:lumMod val="75000"/>
                  <a:lumOff val="25000"/>
                  <a:alpha val="43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4FE-4D65-A961-EA411B353F8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1C-4EA2-90D5-2F2BEDD3DE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1C-4EA2-90D5-2F2BEDD3DE08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91C-4EA2-90D5-2F2BEDD3DE08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91C-4EA2-90D5-2F2BEDD3DE08}"/>
              </c:ext>
            </c:extLst>
          </c:dPt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18515269683965"/>
                      <c:h val="0.169991901763774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91C-4EA2-90D5-2F2BEDD3DE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0.05</c:v>
                </c:pt>
                <c:pt idx="3">
                  <c:v>0.25</c:v>
                </c:pt>
                <c:pt idx="4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E-4D65-A961-EA411B353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9653567"/>
        <c:axId val="1189646495"/>
      </c:barChart>
      <c:valAx>
        <c:axId val="11896464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653567"/>
        <c:crosses val="autoZero"/>
        <c:crossBetween val="between"/>
      </c:valAx>
      <c:catAx>
        <c:axId val="118965356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6464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Лист1!$A$4:$A$21</c:f>
              <c:strCache>
                <c:ptCount val="18"/>
                <c:pt idx="0">
                  <c:v>МБУ ДО СШОР №3</c:v>
                </c:pt>
                <c:pt idx="1">
                  <c:v>МБУ ДО СШ №11</c:v>
                </c:pt>
                <c:pt idx="2">
                  <c:v>МБУ ДО СШ №12</c:v>
                </c:pt>
                <c:pt idx="3">
                  <c:v>МБУ ДО СШ №13</c:v>
                </c:pt>
                <c:pt idx="4">
                  <c:v>МБУ ДО СШ №14</c:v>
                </c:pt>
                <c:pt idx="5">
                  <c:v>МБУ ДО СШ №15</c:v>
                </c:pt>
                <c:pt idx="6">
                  <c:v>МБУ ДО СШ №16</c:v>
                </c:pt>
                <c:pt idx="7">
                  <c:v>МБУ ДО СШ №18</c:v>
                </c:pt>
                <c:pt idx="8">
                  <c:v>МБУ ДО СШ №19</c:v>
                </c:pt>
                <c:pt idx="9">
                  <c:v>МБУ ДО СШ по футболу</c:v>
                </c:pt>
                <c:pt idx="10">
                  <c:v>МБУ ДО СШОР №21</c:v>
                </c:pt>
                <c:pt idx="11">
                  <c:v>МБУ ДО СШ №22</c:v>
                </c:pt>
                <c:pt idx="12">
                  <c:v>МБУ ДО СШ №23</c:v>
                </c:pt>
                <c:pt idx="13">
                  <c:v>МБУ ДО СШОР №24</c:v>
                </c:pt>
                <c:pt idx="14">
                  <c:v>МБУ ДО СШ  № 25</c:v>
                </c:pt>
                <c:pt idx="15">
                  <c:v>МБУ ДО СШОР №26</c:v>
                </c:pt>
                <c:pt idx="16">
                  <c:v>МБУ ДО СШОР №27</c:v>
                </c:pt>
                <c:pt idx="17">
                  <c:v>ФЦ для людей с ОВЗ </c:v>
                </c:pt>
              </c:strCache>
            </c:strRef>
          </c:cat>
          <c:val>
            <c:numRef>
              <c:f>Лист1!$B$4:$B$21</c:f>
              <c:numCache>
                <c:formatCode>0%</c:formatCode>
                <c:ptCount val="18"/>
                <c:pt idx="0" formatCode="0.00%">
                  <c:v>0.14000000000000001</c:v>
                </c:pt>
                <c:pt idx="1">
                  <c:v>0.12</c:v>
                </c:pt>
                <c:pt idx="2" formatCode="0.00%">
                  <c:v>0.08</c:v>
                </c:pt>
                <c:pt idx="3">
                  <c:v>0.13</c:v>
                </c:pt>
                <c:pt idx="4">
                  <c:v>0.1</c:v>
                </c:pt>
                <c:pt idx="5">
                  <c:v>0.09</c:v>
                </c:pt>
                <c:pt idx="6">
                  <c:v>0.09</c:v>
                </c:pt>
                <c:pt idx="7">
                  <c:v>0.11</c:v>
                </c:pt>
                <c:pt idx="8">
                  <c:v>0.11</c:v>
                </c:pt>
                <c:pt idx="9">
                  <c:v>0.13500000000000001</c:v>
                </c:pt>
                <c:pt idx="10">
                  <c:v>0.15</c:v>
                </c:pt>
                <c:pt idx="11">
                  <c:v>0.11</c:v>
                </c:pt>
                <c:pt idx="12">
                  <c:v>0.14000000000000001</c:v>
                </c:pt>
                <c:pt idx="13">
                  <c:v>0.14000000000000001</c:v>
                </c:pt>
                <c:pt idx="14" formatCode="0.00%">
                  <c:v>0.1</c:v>
                </c:pt>
                <c:pt idx="15">
                  <c:v>0.1</c:v>
                </c:pt>
                <c:pt idx="16">
                  <c:v>0.12</c:v>
                </c:pt>
                <c:pt idx="1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403-B733-23C1F16A34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06595968"/>
        <c:axId val="206580736"/>
      </c:barChart>
      <c:valAx>
        <c:axId val="20658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95968"/>
        <c:crosses val="autoZero"/>
        <c:crossBetween val="between"/>
      </c:valAx>
      <c:catAx>
        <c:axId val="20659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80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tint val="65000"/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tint val="65000"/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tint val="6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5509-4FD8-9473-561EEC9E1FB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9-4FD8-9473-561EEC9E1F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tint val="65000"/>
                      <a:shade val="92000"/>
                      <a:satMod val="130000"/>
                    </a:schemeClr>
                  </a:gs>
                  <a:gs pos="45000">
                    <a:schemeClr val="accent1">
                      <a:shade val="65000"/>
                      <a:tint val="60000"/>
                      <a:shade val="99000"/>
                      <a:satMod val="120000"/>
                    </a:schemeClr>
                  </a:gs>
                  <a:gs pos="100000">
                    <a:schemeClr val="accent1">
                      <a:shade val="65000"/>
                      <a:tint val="55000"/>
                      <a:satMod val="14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flat" cmpd="sng" algn="ctr">
                <a:solidFill>
                  <a:schemeClr val="accent1">
                    <a:shade val="6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09-4FD8-9473-561EEC9E1FB5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Социальные сети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49%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09-4FD8-9473-561EEC9E1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Лист1!$A$3:$A$5</c:f>
              <c:strCache>
                <c:ptCount val="3"/>
                <c:pt idx="0">
                  <c:v>Информация была предоставлена на сайте администрации </c:v>
                </c:pt>
                <c:pt idx="1">
                  <c:v>СМИ</c:v>
                </c:pt>
                <c:pt idx="2">
                  <c:v>Социальные сети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0.36</c:v>
                </c:pt>
                <c:pt idx="1">
                  <c:v>0.14000000000000001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9-4FD8-9473-561EEC9E1FB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26468036834375E-2"/>
          <c:y val="1.6773164521631329E-2"/>
          <c:w val="0.93631531095689313"/>
          <c:h val="0.888998631072045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E7-4340-8B10-769F1E4C85D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E7-4340-8B10-769F1E4C85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4E7-4340-8B10-769F1E4C85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4E7-4340-8B10-769F1E4C85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0.97699999999999998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9-4584-939A-F2BBD1416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1181075583"/>
        <c:axId val="1181073919"/>
      </c:barChart>
      <c:valAx>
        <c:axId val="118107391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1075583"/>
        <c:crosses val="autoZero"/>
        <c:crossBetween val="between"/>
      </c:valAx>
      <c:catAx>
        <c:axId val="11810755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1073919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26-4A4B-9A2E-3D97C1655D5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93-4350-873C-563B41A7F4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93-4350-873C-563B41A7F4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93-4350-873C-563B41A7F4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0.95</c:v>
                </c:pt>
                <c:pt idx="1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6-4A4B-9A2E-3D97C1655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9645456"/>
        <c:axId val="999648784"/>
      </c:barChart>
      <c:valAx>
        <c:axId val="999648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645456"/>
        <c:crossBetween val="between"/>
      </c:valAx>
      <c:catAx>
        <c:axId val="99964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64878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2.1226940952867708E-2"/>
          <c:y val="3.4598753218944046E-2"/>
          <c:w val="7.509137139107612E-2"/>
          <c:h val="5.90022255352874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47-4E48-B932-7E77BE9463B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47-4E48-B932-7E77BE9463B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47-4E48-B932-7E77BE9463B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47-4E48-B932-7E77BE9463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0.93500000000000005</c:v>
                </c:pt>
                <c:pt idx="1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E-4285-81B4-1F766F8C2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2493984"/>
        <c:axId val="992481088"/>
      </c:barChart>
      <c:valAx>
        <c:axId val="99248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493984"/>
        <c:crossBetween val="between"/>
      </c:valAx>
      <c:catAx>
        <c:axId val="992493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248108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plosion val="8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B0-4E98-998F-EB75D3AADCB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B0-4E98-998F-EB75D3AADCB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B0-4E98-998F-EB75D3AADCB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B0-4E98-998F-EB75D3AADC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2-4EF6-AE47-8660D1C3F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00946832"/>
        <c:axId val="1000952240"/>
      </c:barChart>
      <c:valAx>
        <c:axId val="100095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946832"/>
        <c:crossBetween val="between"/>
      </c:valAx>
      <c:catAx>
        <c:axId val="100094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95224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0E0C-4198-958F-E1583080786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0E0C-4198-958F-E1583080786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5-0E0C-4198-958F-E1583080786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7-0E0C-4198-958F-E158308078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Возраст получателя муниципальной услуги</c:v>
                </c:pt>
                <c:pt idx="1">
                  <c:v>Отсутствие необходимых документов </c:v>
                </c:pt>
                <c:pt idx="2">
                  <c:v>Нет свободных мест</c:v>
                </c:pt>
                <c:pt idx="3">
                  <c:v>Не сталкивался(ась) с такой проблемой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0.09</c:v>
                </c:pt>
                <c:pt idx="2">
                  <c:v>0.03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E-4A19-B8E9-26143F189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9643167"/>
        <c:axId val="1189642335"/>
      </c:barChart>
      <c:valAx>
        <c:axId val="118964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643167"/>
        <c:crosses val="autoZero"/>
        <c:crossBetween val="between"/>
      </c:valAx>
      <c:catAx>
        <c:axId val="118964316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6423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67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96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4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5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1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8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5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BEAFAB-75CF-4574-AEAE-DEFF5CD42F2A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47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286" y="275772"/>
            <a:ext cx="11524343" cy="4064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Monotype Corsiva" panose="03010101010201010101" pitchFamily="66" charset="0"/>
              </a:rPr>
              <a:t>Исследование качества предоставления </a:t>
            </a:r>
            <a:br>
              <a:rPr lang="ru-RU" sz="4000" b="1" i="1" dirty="0">
                <a:latin typeface="Monotype Corsiva" panose="03010101010201010101" pitchFamily="66" charset="0"/>
              </a:rPr>
            </a:br>
            <a:r>
              <a:rPr lang="ru-RU" sz="4000" b="1" i="1" dirty="0">
                <a:latin typeface="Monotype Corsiva" panose="03010101010201010101" pitchFamily="66" charset="0"/>
              </a:rPr>
              <a:t>муниципальных услуг (работ) муниципальными </a:t>
            </a:r>
            <a:br>
              <a:rPr lang="ru-RU" sz="4000" b="1" i="1" dirty="0">
                <a:latin typeface="Monotype Corsiva" panose="03010101010201010101" pitchFamily="66" charset="0"/>
              </a:rPr>
            </a:br>
            <a:r>
              <a:rPr lang="ru-RU" sz="4000" b="1" i="1" dirty="0">
                <a:latin typeface="Monotype Corsiva" panose="03010101010201010101" pitchFamily="66" charset="0"/>
              </a:rPr>
              <a:t>учреждениями, подведомственными </a:t>
            </a:r>
            <a:br>
              <a:rPr lang="ru-RU" sz="4000" b="1" i="1" dirty="0">
                <a:latin typeface="Monotype Corsiva" panose="03010101010201010101" pitchFamily="66" charset="0"/>
              </a:rPr>
            </a:br>
            <a:r>
              <a:rPr lang="ru-RU" sz="4000" b="1" i="1" dirty="0">
                <a:latin typeface="Monotype Corsiva" panose="03010101010201010101" pitchFamily="66" charset="0"/>
              </a:rPr>
              <a:t>департаменту физической культуры и спорта </a:t>
            </a:r>
            <a:br>
              <a:rPr lang="ru-RU" sz="4000" b="1" i="1" dirty="0">
                <a:latin typeface="Monotype Corsiva" panose="03010101010201010101" pitchFamily="66" charset="0"/>
              </a:rPr>
            </a:br>
            <a:r>
              <a:rPr lang="ru-RU" sz="4000" b="1" i="1" dirty="0">
                <a:latin typeface="Monotype Corsiva" panose="03010101010201010101" pitchFamily="66" charset="0"/>
              </a:rPr>
              <a:t>администрации муниципального образования городской округ город-курорт Сочи Краснодарского края</a:t>
            </a:r>
            <a:br>
              <a:rPr lang="ru-RU" sz="4000" b="1" i="1" dirty="0">
                <a:latin typeface="Monotype Corsiva" panose="03010101010201010101" pitchFamily="66" charset="0"/>
              </a:rPr>
            </a:br>
            <a:r>
              <a:rPr lang="ru-RU" sz="4000" b="1" i="1" dirty="0">
                <a:latin typeface="Monotype Corsiva" panose="03010101010201010101" pitchFamily="66" charset="0"/>
              </a:rPr>
              <a:t>по итогам </a:t>
            </a:r>
            <a:r>
              <a:rPr lang="ru-RU" sz="4000" b="1" i="1" dirty="0" smtClean="0">
                <a:latin typeface="Monotype Corsiva" panose="03010101010201010101" pitchFamily="66" charset="0"/>
              </a:rPr>
              <a:t>2023 </a:t>
            </a:r>
            <a:r>
              <a:rPr lang="ru-RU" sz="4000" b="1" i="1" dirty="0">
                <a:latin typeface="Monotype Corsiva" panose="03010101010201010101" pitchFamily="66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020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355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да, то какие основания для отказа в приеме документов или в оказании спортивной подготовки были названы?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08673"/>
              </p:ext>
            </p:extLst>
          </p:nvPr>
        </p:nvGraphicFramePr>
        <p:xfrm>
          <a:off x="711201" y="1735592"/>
          <a:ext cx="11001828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3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179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с необходимостью оплаты занятий в спортивных секциях учреждений, подведомственных департаменту физической культуры и спорта администрации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городской округ город-курорт Сочи Краснодарского края?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42451794"/>
              </p:ext>
            </p:extLst>
          </p:nvPr>
        </p:nvGraphicFramePr>
        <p:xfrm>
          <a:off x="290286" y="1817913"/>
          <a:ext cx="11684000" cy="4147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0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да, то на какие цели шла данная финансовая поддержка?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485021"/>
              </p:ext>
            </p:extLst>
          </p:nvPr>
        </p:nvGraphicFramePr>
        <p:xfrm>
          <a:off x="2489611" y="1737859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1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062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Заключались ли с Вами договоры на оказание платных услуг?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47328"/>
              </p:ext>
            </p:extLst>
          </p:nvPr>
        </p:nvGraphicFramePr>
        <p:xfrm>
          <a:off x="1782492" y="1892981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4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562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каким способом жители города Сочи могут получить информацию о деятельности спортивных учреждений города Сочи?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33793"/>
              </p:ext>
            </p:extLst>
          </p:nvPr>
        </p:nvGraphicFramePr>
        <p:xfrm>
          <a:off x="174171" y="1932442"/>
          <a:ext cx="11916229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4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836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предоставления муниципальных услуг муниципальными учреждениями, подведомственными департаменту физической культуры и спорта администрации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городской округ город-курорт Сочи краснодарского края?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164959"/>
              </p:ext>
            </p:extLst>
          </p:nvPr>
        </p:nvGraphicFramePr>
        <p:xfrm>
          <a:off x="1674996" y="1851252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1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335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у Вас была возможность проголосовать за лучшее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спортивной направленности города Сочи, какое бы учреждение из предложенного списка Вы бы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выбрали?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72526545"/>
              </p:ext>
            </p:extLst>
          </p:nvPr>
        </p:nvGraphicFramePr>
        <p:xfrm>
          <a:off x="0" y="1533525"/>
          <a:ext cx="12192000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3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3201"/>
            <a:ext cx="12192000" cy="13498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Сообщите, пожалуйста, Ваш пол?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138916"/>
              </p:ext>
            </p:extLst>
          </p:nvPr>
        </p:nvGraphicFramePr>
        <p:xfrm>
          <a:off x="2036760" y="1903643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56754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возраст?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789064"/>
              </p:ext>
            </p:extLst>
          </p:nvPr>
        </p:nvGraphicFramePr>
        <p:xfrm>
          <a:off x="1" y="1727200"/>
          <a:ext cx="12191999" cy="429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8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401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867852"/>
              </p:ext>
            </p:extLst>
          </p:nvPr>
        </p:nvGraphicFramePr>
        <p:xfrm>
          <a:off x="0" y="1756229"/>
          <a:ext cx="12191999" cy="4586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8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74209557"/>
              </p:ext>
            </p:extLst>
          </p:nvPr>
        </p:nvGraphicFramePr>
        <p:xfrm>
          <a:off x="0" y="0"/>
          <a:ext cx="12192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0"/>
            <a:ext cx="12090400" cy="12881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организацию физкультурно-оздоровительных  мероприятий?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(5-наибольшая удовлетворенность,1- наименьшая)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48637406"/>
              </p:ext>
            </p:extLst>
          </p:nvPr>
        </p:nvGraphicFramePr>
        <p:xfrm>
          <a:off x="261257" y="1897673"/>
          <a:ext cx="11771085" cy="429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1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142240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учреждения, подведомственные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 физической культуры и спорта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городской округ город-курорт Сочи Краснодарского края,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известны?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36072290"/>
              </p:ext>
            </p:extLst>
          </p:nvPr>
        </p:nvGraphicFramePr>
        <p:xfrm>
          <a:off x="0" y="1422401"/>
          <a:ext cx="121920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8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443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узнали об этом учреждении?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47718606"/>
              </p:ext>
            </p:extLst>
          </p:nvPr>
        </p:nvGraphicFramePr>
        <p:xfrm>
          <a:off x="1930400" y="1349830"/>
          <a:ext cx="7794171" cy="492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0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05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проведения тренировочных занятий в учреждений спортивной направленности?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30541224"/>
              </p:ext>
            </p:extLst>
          </p:nvPr>
        </p:nvGraphicFramePr>
        <p:xfrm>
          <a:off x="203200" y="1727200"/>
          <a:ext cx="11988800" cy="454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1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05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предоставляемой информации о деятельности учреждения спортивной направленности?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61408723"/>
              </p:ext>
            </p:extLst>
          </p:nvPr>
        </p:nvGraphicFramePr>
        <p:xfrm>
          <a:off x="0" y="1680028"/>
          <a:ext cx="12192000" cy="440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4171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ли предоставлена дополнительная информация по интересующим Вас вопросам?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307324"/>
              </p:ext>
            </p:extLst>
          </p:nvPr>
        </p:nvGraphicFramePr>
        <p:xfrm>
          <a:off x="725713" y="1853520"/>
          <a:ext cx="11190515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4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7417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 ли Вам случаи отказа в приеме документов для зачисления  в учреждение спортивной направленности или отказа в осуществлении спортивной подготовки?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269847"/>
              </p:ext>
            </p:extLst>
          </p:nvPr>
        </p:nvGraphicFramePr>
        <p:xfrm>
          <a:off x="682172" y="1926771"/>
          <a:ext cx="1110342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0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765</TotalTime>
  <Words>246</Words>
  <Application>Microsoft Office PowerPoint</Application>
  <PresentationFormat>Широкоэкранный</PresentationFormat>
  <Paragraphs>36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Monotype Corsiva</vt:lpstr>
      <vt:lpstr>Times New Roman</vt:lpstr>
      <vt:lpstr>Ретро</vt:lpstr>
      <vt:lpstr>Исследование качества предоставления  муниципальных услуг (работ) муниципальными  учреждениями, подведомственными  департаменту физической культуры и спорта  администрации муниципального образования городской округ город-курорт Сочи Краснодарского края по итогам 2023 года</vt:lpstr>
      <vt:lpstr>Презентация PowerPoint</vt:lpstr>
      <vt:lpstr>Как Вы оцениваете организацию физкультурно-оздоровительных  мероприятий?  (5-наибольшая удовлетворенность,1- наименьшая)</vt:lpstr>
      <vt:lpstr>Какие учреждения, подведомственные  департаменту физической культуры и спорта муниципального образования городской округ город-курорт Сочи Краснодарского края, Вам известны?</vt:lpstr>
      <vt:lpstr>Как Вы узнали об этом учреждении?</vt:lpstr>
      <vt:lpstr>Удовлетворены ли Вы качеством проведения тренировочных занятий в учреждений спортивной направленности?</vt:lpstr>
      <vt:lpstr>Удовлетворены ли Вы качеством предоставляемой информации о деятельности учреждения спортивной направленности?</vt:lpstr>
      <vt:lpstr>Была ли предоставлена дополнительная информация по интересующим Вас вопросам?</vt:lpstr>
      <vt:lpstr>Известны ли Вам случаи отказа в приеме документов для зачисления  в учреждение спортивной направленности или отказа в осуществлении спортивной подготовки?</vt:lpstr>
      <vt:lpstr>Если да, то какие основания для отказа в приеме документов или в оказании спортивной подготовки были названы?</vt:lpstr>
      <vt:lpstr>Сталкивались ли Вы с необходимостью оплаты занятий в спортивных секциях учреждений, подведомственных департаменту физической культуры и спорта администрации муниципального образования городской округ город-курорт Сочи Краснодарского края?</vt:lpstr>
      <vt:lpstr>Если да, то на какие цели шла данная финансовая поддержка?</vt:lpstr>
      <vt:lpstr>Заключались ли с Вами договоры на оказание платных услуг?</vt:lpstr>
      <vt:lpstr>Как Вы считаете, каким способом жители города Сочи могут получить информацию о деятельности спортивных учреждений города Сочи?</vt:lpstr>
      <vt:lpstr>Удовлетворены ли Вы качеством предоставления муниципальных услуг муниципальными учреждениями, подведомственными департаменту физической культуры и спорта администрации муниципального образования городской округ город-курорт Сочи краснодарского края?</vt:lpstr>
      <vt:lpstr>Если бы у Вас была возможность проголосовать за лучшее  учреждение спортивной направленности города Сочи, какое бы учреждение из предложенного списка Вы бы выбрали?</vt:lpstr>
      <vt:lpstr>Сообщите, пожалуйста, Ваш пол?</vt:lpstr>
      <vt:lpstr>Ваш возраст?</vt:lpstr>
      <vt:lpstr>Образование?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качества предоставления  муниципальных услуг (работ) муниципальными  учреждениями, подведомственными  департаменту физической культуры и спорта  администрации муниципального образования городской округ город-округ Сочи Краснодарского края</dc:title>
  <dc:creator>user</dc:creator>
  <cp:lastModifiedBy>user</cp:lastModifiedBy>
  <cp:revision>44</cp:revision>
  <dcterms:created xsi:type="dcterms:W3CDTF">2022-05-04T08:41:18Z</dcterms:created>
  <dcterms:modified xsi:type="dcterms:W3CDTF">2024-04-24T13:45:21Z</dcterms:modified>
</cp:coreProperties>
</file>