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89" r:id="rId4"/>
    <p:sldId id="282" r:id="rId5"/>
    <p:sldId id="278" r:id="rId6"/>
    <p:sldId id="280" r:id="rId7"/>
    <p:sldId id="291" r:id="rId8"/>
    <p:sldId id="29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10026878978351E-2"/>
          <c:y val="0.29912136460193228"/>
          <c:w val="0.37709136438321539"/>
          <c:h val="0.539029054955291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1A-4B84-96CD-DCC223BFBB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1A-4B84-96CD-DCC223BFBB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1A-4B84-96CD-DCC223BFBB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1A-4B84-96CD-DCC223BFBBCB}"/>
              </c:ext>
            </c:extLst>
          </c:dPt>
          <c:dLbls>
            <c:dLbl>
              <c:idx val="0"/>
              <c:layout>
                <c:manualLayout>
                  <c:x val="-0.18904280371678223"/>
                  <c:y val="0.11248103347283288"/>
                </c:manualLayout>
              </c:layout>
              <c:tx>
                <c:rich>
                  <a:bodyPr/>
                  <a:lstStyle/>
                  <a:p>
                    <a:fld id="{5A77DFFD-8517-49A0-8C4A-0985F9DD235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1A-4B84-96CD-DCC223BFBBCB}"/>
                </c:ext>
              </c:extLst>
            </c:dLbl>
            <c:dLbl>
              <c:idx val="1"/>
              <c:layout>
                <c:manualLayout>
                  <c:x val="6.0181601845410909E-2"/>
                  <c:y val="-8.22924860102423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2060"/>
                        </a:solidFill>
                        <a:latin typeface="Montserrat" panose="00000800000000000000" pitchFamily="2" charset="-52"/>
                        <a:ea typeface="+mn-ea"/>
                        <a:cs typeface="+mn-cs"/>
                      </a:defRPr>
                    </a:pPr>
                    <a:fld id="{44A180C6-F901-4A15-B0CB-DD006F7C524C}" type="VALUE">
                      <a:rPr lang="en-US" sz="2000" b="0" baseline="0" smtClean="0">
                        <a:solidFill>
                          <a:srgbClr val="002060"/>
                        </a:solidFill>
                        <a:latin typeface="Montserrat" panose="00000800000000000000" pitchFamily="2" charset="-52"/>
                      </a:rPr>
                      <a:pPr>
                        <a:defRPr sz="2000" b="0">
                          <a:solidFill>
                            <a:srgbClr val="002060"/>
                          </a:solidFill>
                          <a:latin typeface="Montserrat" panose="00000800000000000000" pitchFamily="2" charset="-5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Montserrat" panose="000008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88762610180894"/>
                      <c:h val="6.90039695341758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1A-4B84-96CD-DCC223BFBBCB}"/>
                </c:ext>
              </c:extLst>
            </c:dLbl>
            <c:dLbl>
              <c:idx val="2"/>
              <c:layout>
                <c:manualLayout>
                  <c:x val="-5.8502008820716406E-2"/>
                  <c:y val="-7.6580485119656705E-2"/>
                </c:manualLayout>
              </c:layout>
              <c:tx>
                <c:rich>
                  <a:bodyPr/>
                  <a:lstStyle/>
                  <a:p>
                    <a:fld id="{484EECFF-A996-419B-B846-BDFFE1D5147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1A-4B84-96CD-DCC223BFBBCB}"/>
                </c:ext>
              </c:extLst>
            </c:dLbl>
            <c:dLbl>
              <c:idx val="3"/>
              <c:layout>
                <c:manualLayout>
                  <c:x val="8.5983748248993006E-2"/>
                  <c:y val="-4.7484137936210667E-2"/>
                </c:manualLayout>
              </c:layout>
              <c:tx>
                <c:rich>
                  <a:bodyPr/>
                  <a:lstStyle/>
                  <a:p>
                    <a:fld id="{E6A77925-55A6-4E40-BC98-713E9509E84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1A-4B84-96CD-DCC223BFBBC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Montserrat" panose="000008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Количество пенсионеров  - 139 855 человек</c:v>
                </c:pt>
                <c:pt idx="1">
                  <c:v>Количество инвалидов - 35 581 человек</c:v>
                </c:pt>
                <c:pt idx="2">
                  <c:v>Многодетные семьи - 8 694 семей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139855</c:v>
                </c:pt>
                <c:pt idx="1">
                  <c:v>35581</c:v>
                </c:pt>
                <c:pt idx="2">
                  <c:v>8694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1A-4B84-96CD-DCC223BFBB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1F41-370C-4604-BE2D-38A197FD6971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C024-3581-4F76-BDE9-E9D2F609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6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дминистрация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355578" y="6374584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56" y="2565174"/>
            <a:ext cx="10929644" cy="34229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620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4.emf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478636">
            <a:off x="3143969" y="2187056"/>
            <a:ext cx="4843881" cy="149455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16400"/>
            <a:ext cx="12192000" cy="2641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4041724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545280"/>
            <a:ext cx="11372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Муниципальный проект </a:t>
            </a:r>
          </a:p>
          <a:p>
            <a:pPr algn="ctr"/>
            <a:r>
              <a:rPr lang="ru-RU" sz="4800" kern="1200" dirty="0" smtClean="0">
                <a:solidFill>
                  <a:schemeClr val="bg1">
                    <a:lumMod val="85000"/>
                  </a:schemeClr>
                </a:solidFill>
                <a:latin typeface="Montserrat Black" panose="00000A00000000000000" pitchFamily="2" charset="-52"/>
              </a:rPr>
              <a:t>«Социальный Сочи»</a:t>
            </a:r>
            <a:endParaRPr lang="ru-RU" sz="4800" kern="1200" dirty="0">
              <a:solidFill>
                <a:schemeClr val="bg1">
                  <a:lumMod val="8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138739" y="18678"/>
            <a:ext cx="6238240" cy="3997835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368158" y="1513101"/>
            <a:ext cx="4829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tserrat Black" panose="00000A00000000000000" pitchFamily="2" charset="-52"/>
              </a:rPr>
              <a:t>УПРАВЛЕНИЕ </a:t>
            </a:r>
            <a:r>
              <a:rPr lang="ru-RU" sz="3600" b="1" dirty="0" smtClean="0">
                <a:latin typeface="Montserrat Black" panose="00000A00000000000000" pitchFamily="2" charset="-52"/>
              </a:rPr>
              <a:t>СОЦИАЛЬНОЙ ПОЛИТИКИ</a:t>
            </a:r>
            <a:endParaRPr lang="ru-RU" sz="3600" b="1" dirty="0">
              <a:latin typeface="Montserrat Black" panose="00000A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126" y="11088"/>
            <a:ext cx="4365712" cy="3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7" y="124445"/>
            <a:ext cx="837452" cy="1046816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quarter" idx="12"/>
          </p:nvPr>
        </p:nvSpPr>
        <p:spPr>
          <a:xfrm>
            <a:off x="1207139" y="1064028"/>
            <a:ext cx="10581186" cy="549311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Продвижение культурных, спортивных и семейных ценностей, развитие и общедоступность социальных активностей для населения города Сочи.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           Увеличение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заинтересованности в сохранении собственного здоровья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           Вовлечение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детей и взрослых в совместную творческую деятельность, обучение их организации рационального совместного досуга.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Срок реализации: </a:t>
            </a: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2" charset="-52"/>
                <a:cs typeface="Times New Roman" panose="02020603050405020304" pitchFamily="18" charset="0"/>
              </a:rPr>
              <a:t>2023 год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Montserrat" panose="00000800000000000000" pitchFamily="2" charset="-52"/>
              <a:cs typeface="Times New Roman" panose="02020603050405020304" pitchFamily="18" charset="0"/>
            </a:endParaRPr>
          </a:p>
          <a:p>
            <a:pPr algn="l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82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90395965"/>
              </p:ext>
            </p:extLst>
          </p:nvPr>
        </p:nvGraphicFramePr>
        <p:xfrm>
          <a:off x="1091219" y="980570"/>
          <a:ext cx="8101888" cy="56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3"/>
          <p:cNvSpPr/>
          <p:nvPr/>
        </p:nvSpPr>
        <p:spPr>
          <a:xfrm rot="10800000" flipH="1">
            <a:off x="-14514" y="0"/>
            <a:ext cx="1700701" cy="6858000"/>
          </a:xfrm>
          <a:custGeom>
            <a:avLst/>
            <a:gdLst>
              <a:gd name="connsiteX0" fmla="*/ 0 w 2772031"/>
              <a:gd name="connsiteY0" fmla="*/ 0 h 6858000"/>
              <a:gd name="connsiteX1" fmla="*/ 27720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  <a:gd name="connsiteX0" fmla="*/ 0 w 2772031"/>
              <a:gd name="connsiteY0" fmla="*/ 0 h 6858000"/>
              <a:gd name="connsiteX1" fmla="*/ 8416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031" h="6858000">
                <a:moveTo>
                  <a:pt x="0" y="0"/>
                </a:moveTo>
                <a:lnTo>
                  <a:pt x="841631" y="0"/>
                </a:lnTo>
                <a:lnTo>
                  <a:pt x="27720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5" y="67927"/>
            <a:ext cx="748308" cy="93538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783239" flipH="1" flipV="1">
            <a:off x="-2317563" y="3355906"/>
            <a:ext cx="6969359" cy="14645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694714" y="3371219"/>
            <a:ext cx="7137743" cy="149996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23509" y="90667"/>
            <a:ext cx="9292790" cy="889903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SzPts val="3000"/>
            </a:pPr>
            <a:r>
              <a:rPr lang="ru-RU" sz="2400" b="1" dirty="0">
                <a:solidFill>
                  <a:srgbClr val="002060"/>
                </a:solidFill>
                <a:latin typeface="Montserrat" panose="00000500000000000000"/>
              </a:rPr>
              <a:t>Лица, требующие особого внимания 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500000000000000"/>
              </a:rPr>
              <a:t>государства</a:t>
            </a:r>
            <a:br>
              <a:rPr lang="ru-RU" sz="2400" b="1" dirty="0" smtClean="0">
                <a:solidFill>
                  <a:srgbClr val="002060"/>
                </a:solidFill>
                <a:latin typeface="Montserrat" panose="0000050000000000000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tserrat" panose="00000500000000000000"/>
              </a:rPr>
              <a:t>(целевая аудитория)</a:t>
            </a:r>
            <a:endParaRPr lang="ru-RU" sz="2400" b="1" cap="all" dirty="0">
              <a:solidFill>
                <a:srgbClr val="002060"/>
              </a:solidFill>
              <a:latin typeface="Montserrat" panose="0000050000000000000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339" y="1154433"/>
            <a:ext cx="8190203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Всего в городе Сочи проживает – </a:t>
            </a:r>
            <a:r>
              <a:rPr lang="ru-RU" sz="36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56</a:t>
            </a:r>
            <a:r>
              <a:rPr lang="en-US" sz="36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793</a:t>
            </a:r>
            <a:r>
              <a:rPr lang="ru-RU" sz="28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человека/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 том числе в сельской местности </a:t>
            </a:r>
            <a:r>
              <a:rPr lang="ru-RU" sz="2000" b="1" dirty="0" smtClean="0">
                <a:solidFill>
                  <a:srgbClr val="002060"/>
                </a:solidFill>
                <a:latin typeface="Montserrat" panose="0000050000000000000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89 564 </a:t>
            </a:r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человека</a:t>
            </a:r>
            <a:endParaRPr lang="ru-RU" sz="240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54140"/>
            <a:ext cx="61829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Количество пенсионеров – </a:t>
            </a:r>
            <a:r>
              <a:rPr lang="ru-RU" sz="44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139 855</a:t>
            </a:r>
            <a:r>
              <a:rPr lang="ru-RU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в том числе на социальном обслуживании </a:t>
            </a:r>
            <a:r>
              <a:rPr lang="ru-RU" sz="3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3048</a:t>
            </a:r>
            <a:endParaRPr lang="ru-RU" sz="1600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780365"/>
            <a:ext cx="599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Количество инвалидов – </a:t>
            </a:r>
            <a:r>
              <a:rPr lang="ru-RU" sz="44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35 581</a:t>
            </a:r>
            <a:r>
              <a:rPr lang="ru-RU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/</a:t>
            </a:r>
          </a:p>
          <a:p>
            <a:r>
              <a:rPr lang="ru-RU" sz="1600" dirty="0">
                <a:solidFill>
                  <a:srgbClr val="002060"/>
                </a:solidFill>
                <a:latin typeface="Montserrat Medium" panose="00000600000000000000" pitchFamily="2" charset="-52"/>
              </a:rPr>
              <a:t>в том числе </a:t>
            </a:r>
            <a:r>
              <a:rPr lang="ru-RU" sz="16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Montserrat Medium" panose="00000600000000000000" pitchFamily="2" charset="-52"/>
              </a:rPr>
              <a:t>социальном обслуживании </a:t>
            </a:r>
            <a:r>
              <a:rPr lang="ru-RU" sz="36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1079</a:t>
            </a:r>
            <a:endParaRPr lang="ru-RU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511936"/>
            <a:ext cx="59912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Многодетные семьи – </a:t>
            </a:r>
            <a:r>
              <a:rPr lang="ru-RU" sz="44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8 694</a:t>
            </a:r>
            <a:r>
              <a:rPr lang="ru-RU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/</a:t>
            </a:r>
            <a:endParaRPr lang="ru-RU" sz="3600" dirty="0" smtClean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в том числе малоимущие </a:t>
            </a:r>
            <a:r>
              <a:rPr lang="ru-RU" sz="32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1159</a:t>
            </a:r>
            <a:endParaRPr lang="ru-RU" sz="1600" b="1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88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74088"/>
            <a:ext cx="12192000" cy="178391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5074089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6449" y="5663022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Montserrat" panose="00000800000000000000" pitchFamily="2" charset="-52"/>
              </a:rPr>
              <a:t>Охват населенных пунктов в 2022 году  </a:t>
            </a:r>
            <a:endParaRPr lang="ru-RU" sz="4000" kern="1200" dirty="0">
              <a:solidFill>
                <a:schemeClr val="bg1">
                  <a:lumMod val="85000"/>
                </a:schemeClr>
              </a:solidFill>
              <a:latin typeface="Montserrat" panose="000008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30" y="371474"/>
            <a:ext cx="7629645" cy="4003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0275" y="186808"/>
            <a:ext cx="22747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800000000000000" pitchFamily="2" charset="-52"/>
              </a:rPr>
              <a:t>с</a:t>
            </a:r>
            <a:r>
              <a:rPr lang="ru-RU" dirty="0" smtClean="0">
                <a:latin typeface="Montserrat" panose="00000800000000000000" pitchFamily="2" charset="-52"/>
              </a:rPr>
              <a:t>ело </a:t>
            </a:r>
            <a:r>
              <a:rPr lang="ru-RU" dirty="0" err="1" smtClean="0">
                <a:latin typeface="Montserrat" panose="00000800000000000000" pitchFamily="2" charset="-52"/>
              </a:rPr>
              <a:t>Эсто</a:t>
            </a:r>
            <a:r>
              <a:rPr lang="ru-RU" dirty="0" smtClean="0">
                <a:latin typeface="Montserrat" panose="00000800000000000000" pitchFamily="2" charset="-52"/>
              </a:rPr>
              <a:t>-Садок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15" name="Прямая соединительная линия 14"/>
          <p:cNvCxnSpPr>
            <a:endCxn id="12" idx="2"/>
          </p:cNvCxnSpPr>
          <p:nvPr/>
        </p:nvCxnSpPr>
        <p:spPr>
          <a:xfrm flipV="1">
            <a:off x="9258300" y="556140"/>
            <a:ext cx="1699362" cy="33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58350" y="2938949"/>
            <a:ext cx="21509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село </a:t>
            </a:r>
            <a:r>
              <a:rPr lang="ru-RU" dirty="0" err="1" smtClean="0">
                <a:latin typeface="Montserrat" panose="00000800000000000000" pitchFamily="2" charset="-52"/>
              </a:rPr>
              <a:t>Молдовка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21" name="Прямая соединительная линия 20"/>
          <p:cNvCxnSpPr>
            <a:stCxn id="32" idx="7"/>
            <a:endCxn id="19" idx="2"/>
          </p:cNvCxnSpPr>
          <p:nvPr/>
        </p:nvCxnSpPr>
        <p:spPr>
          <a:xfrm flipV="1">
            <a:off x="9112833" y="3308281"/>
            <a:ext cx="1620992" cy="318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58350" y="2029455"/>
            <a:ext cx="21509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село </a:t>
            </a:r>
            <a:r>
              <a:rPr lang="ru-RU" dirty="0" err="1" smtClean="0">
                <a:latin typeface="Montserrat" panose="00000800000000000000" pitchFamily="2" charset="-52"/>
              </a:rPr>
              <a:t>Галицыно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26" name="Прямая соединительная линия 25"/>
          <p:cNvCxnSpPr>
            <a:stCxn id="30" idx="7"/>
            <a:endCxn id="22" idx="2"/>
          </p:cNvCxnSpPr>
          <p:nvPr/>
        </p:nvCxnSpPr>
        <p:spPr>
          <a:xfrm flipV="1">
            <a:off x="8698644" y="2398787"/>
            <a:ext cx="2035181" cy="800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010650" y="790575"/>
            <a:ext cx="309562" cy="316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429624" y="3156480"/>
            <a:ext cx="315176" cy="2891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820150" y="3577363"/>
            <a:ext cx="342900" cy="337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010650" y="4406539"/>
            <a:ext cx="3084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800000000000000" pitchFamily="2" charset="-52"/>
              </a:rPr>
              <a:t>с</a:t>
            </a:r>
            <a:r>
              <a:rPr lang="ru-RU" dirty="0" smtClean="0">
                <a:latin typeface="Montserrat" panose="00000800000000000000" pitchFamily="2" charset="-52"/>
              </a:rPr>
              <a:t>ело Нижняя </a:t>
            </a:r>
            <a:r>
              <a:rPr lang="ru-RU" dirty="0" err="1" smtClean="0">
                <a:latin typeface="Montserrat" panose="00000800000000000000" pitchFamily="2" charset="-52"/>
              </a:rPr>
              <a:t>Шиловка</a:t>
            </a:r>
            <a:endParaRPr lang="ru-RU" dirty="0">
              <a:latin typeface="Montserrat" panose="000008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320212" y="4015140"/>
            <a:ext cx="223838" cy="2139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endCxn id="38" idx="0"/>
          </p:cNvCxnSpPr>
          <p:nvPr/>
        </p:nvCxnSpPr>
        <p:spPr>
          <a:xfrm>
            <a:off x="9563101" y="4115391"/>
            <a:ext cx="989749" cy="291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70907" y="635671"/>
            <a:ext cx="20580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800000000000000" pitchFamily="2" charset="-52"/>
              </a:rPr>
              <a:t>с</a:t>
            </a:r>
            <a:r>
              <a:rPr lang="ru-RU" dirty="0" smtClean="0">
                <a:latin typeface="Montserrat" panose="00000800000000000000" pitchFamily="2" charset="-52"/>
              </a:rPr>
              <a:t>ело Солохаул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stCxn id="45" idx="2"/>
            <a:endCxn id="48" idx="1"/>
          </p:cNvCxnSpPr>
          <p:nvPr/>
        </p:nvCxnSpPr>
        <p:spPr>
          <a:xfrm>
            <a:off x="4399942" y="1005003"/>
            <a:ext cx="2081443" cy="2780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441281" y="3746059"/>
            <a:ext cx="273844" cy="269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05276" y="2029455"/>
            <a:ext cx="22510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800000000000000" pitchFamily="2" charset="-52"/>
              </a:rPr>
              <a:t>с</a:t>
            </a:r>
            <a:r>
              <a:rPr lang="ru-RU" dirty="0" smtClean="0">
                <a:latin typeface="Montserrat" panose="00000800000000000000" pitchFamily="2" charset="-52"/>
              </a:rPr>
              <a:t>ело Головинка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54" name="Прямая соединительная линия 53"/>
          <p:cNvCxnSpPr>
            <a:stCxn id="52" idx="2"/>
            <a:endCxn id="55" idx="1"/>
          </p:cNvCxnSpPr>
          <p:nvPr/>
        </p:nvCxnSpPr>
        <p:spPr>
          <a:xfrm>
            <a:off x="1430809" y="2398787"/>
            <a:ext cx="3858155" cy="1520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247121" y="3880000"/>
            <a:ext cx="285722" cy="269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813453" y="257175"/>
            <a:ext cx="3006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микрорайон Кудепста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59" name="Прямая соединительная линия 58"/>
          <p:cNvCxnSpPr>
            <a:stCxn id="57" idx="2"/>
          </p:cNvCxnSpPr>
          <p:nvPr/>
        </p:nvCxnSpPr>
        <p:spPr>
          <a:xfrm>
            <a:off x="7316802" y="626507"/>
            <a:ext cx="1112822" cy="3158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344305" y="3746059"/>
            <a:ext cx="281810" cy="269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267676" y="1330321"/>
            <a:ext cx="23232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село Горное </a:t>
            </a:r>
            <a:r>
              <a:rPr lang="ru-RU" dirty="0" err="1" smtClean="0">
                <a:latin typeface="Montserrat" panose="00000800000000000000" pitchFamily="2" charset="-52"/>
              </a:rPr>
              <a:t>Лоо</a:t>
            </a:r>
            <a:endParaRPr lang="ru-RU" dirty="0">
              <a:latin typeface="Montserrat" panose="00000800000000000000" pitchFamily="2" charset="-52"/>
            </a:endParaRPr>
          </a:p>
        </p:txBody>
      </p:sp>
      <p:cxnSp>
        <p:nvCxnSpPr>
          <p:cNvPr id="67" name="Прямая соединительная линия 66"/>
          <p:cNvCxnSpPr>
            <a:stCxn id="62" idx="2"/>
            <a:endCxn id="70" idx="1"/>
          </p:cNvCxnSpPr>
          <p:nvPr/>
        </p:nvCxnSpPr>
        <p:spPr>
          <a:xfrm>
            <a:off x="2429301" y="1699653"/>
            <a:ext cx="3437769" cy="2127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5823221" y="3785465"/>
            <a:ext cx="299421" cy="287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481386" y="4574591"/>
            <a:ext cx="2405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800000000000000" pitchFamily="2" charset="-52"/>
              </a:rPr>
              <a:t>с</a:t>
            </a:r>
            <a:r>
              <a:rPr lang="ru-RU" dirty="0" smtClean="0">
                <a:latin typeface="Montserrat" panose="00000800000000000000" pitchFamily="2" charset="-52"/>
              </a:rPr>
              <a:t>ело Измайловка</a:t>
            </a:r>
            <a:endParaRPr lang="ru-RU" dirty="0">
              <a:latin typeface="Montserrat" panose="00000800000000000000" pitchFamily="2" charset="-52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658100" y="3655528"/>
            <a:ext cx="215113" cy="202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>
            <a:stCxn id="78" idx="4"/>
            <a:endCxn id="76" idx="0"/>
          </p:cNvCxnSpPr>
          <p:nvPr/>
        </p:nvCxnSpPr>
        <p:spPr>
          <a:xfrm flipH="1">
            <a:off x="7684106" y="3857741"/>
            <a:ext cx="81551" cy="716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997840" y="1294596"/>
            <a:ext cx="246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Микрорайон КСМ</a:t>
            </a:r>
            <a:endParaRPr lang="ru-RU" dirty="0">
              <a:latin typeface="Montserrat" panose="00000800000000000000" pitchFamily="2" charset="-52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6926276" y="3433877"/>
            <a:ext cx="194035" cy="203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>
            <a:stCxn id="85" idx="2"/>
            <a:endCxn id="87" idx="0"/>
          </p:cNvCxnSpPr>
          <p:nvPr/>
        </p:nvCxnSpPr>
        <p:spPr>
          <a:xfrm>
            <a:off x="6229615" y="1663928"/>
            <a:ext cx="793679" cy="176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5277" y="4403250"/>
            <a:ext cx="5123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800000000000000" pitchFamily="2" charset="-52"/>
              </a:rPr>
              <a:t>ДК «Юбилейный», РДК «Центральный»</a:t>
            </a:r>
            <a:endParaRPr lang="ru-RU" dirty="0">
              <a:latin typeface="Montserrat" panose="00000800000000000000" pitchFamily="2" charset="-52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461389" y="4027154"/>
            <a:ext cx="196711" cy="201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>
            <a:stCxn id="91" idx="2"/>
            <a:endCxn id="90" idx="3"/>
          </p:cNvCxnSpPr>
          <p:nvPr/>
        </p:nvCxnSpPr>
        <p:spPr>
          <a:xfrm flipH="1">
            <a:off x="5428977" y="4128127"/>
            <a:ext cx="2032412" cy="459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3"/>
          <p:cNvSpPr/>
          <p:nvPr/>
        </p:nvSpPr>
        <p:spPr>
          <a:xfrm rot="10800000" flipH="1">
            <a:off x="0" y="0"/>
            <a:ext cx="31496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-280701" y="3356941"/>
            <a:ext cx="6858000" cy="144117"/>
          </a:xfrm>
          <a:prstGeom prst="rect">
            <a:avLst/>
          </a:prstGeom>
          <a:effectLst>
            <a:outerShdw blurRad="203200" dist="38100" dir="10800000" sx="125000" sy="125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26" name="Google Shape;22;p4"/>
          <p:cNvSpPr txBox="1">
            <a:spLocks noGrp="1"/>
          </p:cNvSpPr>
          <p:nvPr>
            <p:ph type="title"/>
          </p:nvPr>
        </p:nvSpPr>
        <p:spPr>
          <a:xfrm>
            <a:off x="1" y="2725803"/>
            <a:ext cx="2984500" cy="1979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cap="all" baseline="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r>
              <a:rPr lang="ru-RU" sz="2500" dirty="0" smtClean="0">
                <a:latin typeface="Montserrat" panose="00000800000000000000" pitchFamily="2" charset="-52"/>
              </a:rPr>
              <a:t>Показатели проекта в 2022 году</a:t>
            </a:r>
            <a:endParaRPr sz="2500" dirty="0">
              <a:latin typeface="Montserrat" panose="00000800000000000000" pitchFamily="2" charset="-52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553325" y="276678"/>
            <a:ext cx="4408690" cy="267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Montserrat Medium" panose="00000600000000000000" pitchFamily="2" charset="-52"/>
              </a:rPr>
              <a:t>За </a:t>
            </a:r>
            <a:r>
              <a:rPr lang="ru-RU" sz="2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202</a:t>
            </a:r>
            <a:r>
              <a:rPr lang="en-US" sz="2200" dirty="0">
                <a:solidFill>
                  <a:srgbClr val="002060"/>
                </a:solidFill>
                <a:latin typeface="Montserrat Medium" panose="00000600000000000000" pitchFamily="2" charset="-52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 год</a:t>
            </a:r>
            <a:r>
              <a:rPr lang="en-US" sz="2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проведено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5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12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выездных мероприятий</a:t>
            </a:r>
            <a:endParaRPr lang="ru-RU" sz="2200" dirty="0" smtClean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2" y="276678"/>
            <a:ext cx="3824493" cy="286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46472" y="3940285"/>
            <a:ext cx="3875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Приняло участие  </a:t>
            </a:r>
          </a:p>
          <a:p>
            <a:pPr algn="ctr"/>
            <a:r>
              <a:rPr lang="ru-RU" sz="9600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1300</a:t>
            </a:r>
            <a:r>
              <a:rPr lang="ru-RU" sz="5400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человек</a:t>
            </a:r>
            <a:endParaRPr lang="ru-RU" sz="2000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2" y="3352799"/>
            <a:ext cx="4164916" cy="312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1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61" y="3768519"/>
            <a:ext cx="2317111" cy="308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208" y="2124175"/>
            <a:ext cx="2959726" cy="2219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62" y="0"/>
            <a:ext cx="2671156" cy="2003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99" y="4343835"/>
            <a:ext cx="3279852" cy="2514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1904345"/>
            <a:ext cx="3269079" cy="24467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4" y="2292"/>
            <a:ext cx="2838793" cy="2129095"/>
          </a:xfrm>
          <a:prstGeom prst="rect">
            <a:avLst/>
          </a:prstGeom>
        </p:spPr>
      </p:pic>
      <p:sp>
        <p:nvSpPr>
          <p:cNvPr id="12" name="Прямоугольник с одним вырезанным углом 15"/>
          <p:cNvSpPr/>
          <p:nvPr userDrawn="1"/>
        </p:nvSpPr>
        <p:spPr>
          <a:xfrm flipH="1">
            <a:off x="3990975" y="2292"/>
            <a:ext cx="8201024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977742 w 7968342"/>
              <a:gd name="connsiteY2" fmla="*/ 311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977742" y="3111579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6342250" flipH="1" flipV="1">
            <a:off x="1256984" y="3374960"/>
            <a:ext cx="7200727" cy="151320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95308" y="773517"/>
            <a:ext cx="6554523" cy="5847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Montserrat" panose="00000800000000000000" pitchFamily="2" charset="-52"/>
              </a:rPr>
              <a:t>Участники мероприятия:</a:t>
            </a:r>
            <a:endParaRPr lang="en-US" sz="3600" dirty="0" smtClean="0">
              <a:solidFill>
                <a:schemeClr val="bg2"/>
              </a:solidFill>
              <a:latin typeface="Montserrat" panose="00000800000000000000" pitchFamily="2" charset="-52"/>
            </a:endParaRPr>
          </a:p>
          <a:p>
            <a:pPr algn="ctr"/>
            <a:endParaRPr lang="en-US" sz="2800" dirty="0" smtClean="0">
              <a:solidFill>
                <a:schemeClr val="bg2"/>
              </a:solidFill>
              <a:latin typeface="Montserrat" panose="00000800000000000000" pitchFamily="2" charset="-52"/>
            </a:endParaRP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Департамент</a:t>
            </a:r>
            <a:r>
              <a:rPr lang="en-US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курортов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, туризма и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потребительской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сферы администрации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города Сочи Краснодарского края</a:t>
            </a:r>
            <a:endParaRPr lang="en-US" sz="2100" dirty="0" smtClean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endParaRPr lang="en-US" sz="1000" dirty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Д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епартамент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физической культуры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и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спорта администрации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города Сочи Краснодарского края</a:t>
            </a:r>
          </a:p>
          <a:p>
            <a:pPr algn="ctr"/>
            <a:endParaRPr lang="ru-RU" sz="1000" dirty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Управление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культуры администрации </a:t>
            </a:r>
            <a:endParaRPr lang="ru-RU" sz="2100" dirty="0" smtClean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города Сочи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Краснодарского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края</a:t>
            </a:r>
          </a:p>
          <a:p>
            <a:pPr algn="ctr"/>
            <a:endParaRPr lang="ru-RU" sz="1000" dirty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Министерство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здравоохранения Краснодарского края</a:t>
            </a:r>
          </a:p>
          <a:p>
            <a:pPr algn="ctr"/>
            <a:endParaRPr lang="ru-RU" sz="1000" dirty="0" smtClean="0">
              <a:solidFill>
                <a:schemeClr val="bg2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Управление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молодежной политики администрации </a:t>
            </a:r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города Сочи </a:t>
            </a:r>
          </a:p>
          <a:p>
            <a:pPr algn="ctr"/>
            <a:r>
              <a:rPr lang="ru-RU" sz="2100" dirty="0" smtClean="0">
                <a:solidFill>
                  <a:schemeClr val="bg2"/>
                </a:solidFill>
                <a:latin typeface="Montserrat Black" panose="00000A00000000000000" pitchFamily="2" charset="-52"/>
              </a:rPr>
              <a:t>Краснодарского </a:t>
            </a:r>
            <a:r>
              <a:rPr lang="ru-RU" sz="2100" dirty="0">
                <a:solidFill>
                  <a:schemeClr val="bg2"/>
                </a:solidFill>
                <a:latin typeface="Montserrat Black" panose="00000A00000000000000" pitchFamily="2" charset="-52"/>
              </a:rPr>
              <a:t>края</a:t>
            </a:r>
          </a:p>
        </p:txBody>
      </p:sp>
      <p:sp>
        <p:nvSpPr>
          <p:cNvPr id="17" name="Прямоугольник 13"/>
          <p:cNvSpPr/>
          <p:nvPr/>
        </p:nvSpPr>
        <p:spPr>
          <a:xfrm rot="10800000" flipH="1">
            <a:off x="-533398" y="2292"/>
            <a:ext cx="1819106" cy="6858000"/>
          </a:xfrm>
          <a:custGeom>
            <a:avLst/>
            <a:gdLst>
              <a:gd name="connsiteX0" fmla="*/ 0 w 2772031"/>
              <a:gd name="connsiteY0" fmla="*/ 0 h 6858000"/>
              <a:gd name="connsiteX1" fmla="*/ 27720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  <a:gd name="connsiteX0" fmla="*/ 0 w 2772031"/>
              <a:gd name="connsiteY0" fmla="*/ 0 h 6858000"/>
              <a:gd name="connsiteX1" fmla="*/ 8416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031" h="6858000">
                <a:moveTo>
                  <a:pt x="0" y="0"/>
                </a:moveTo>
                <a:lnTo>
                  <a:pt x="841631" y="0"/>
                </a:lnTo>
                <a:lnTo>
                  <a:pt x="27720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2969" y="96372"/>
            <a:ext cx="748308" cy="9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854" y="1036260"/>
            <a:ext cx="10324289" cy="4657957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594271" y="1036260"/>
            <a:ext cx="10168647" cy="510684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400" b="1" i="1" dirty="0" smtClean="0">
                <a:solidFill>
                  <a:srgbClr val="002060"/>
                </a:solidFill>
                <a:latin typeface="Montserrat Black" panose="00000A00000000000000" pitchFamily="2" charset="-52"/>
              </a:rPr>
              <a:t>Результат</a:t>
            </a:r>
            <a:r>
              <a:rPr lang="ru-RU" sz="7400" b="1" i="1" dirty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</a:rPr>
              <a:t>:</a:t>
            </a:r>
            <a:r>
              <a:rPr lang="ru-RU" sz="7400" b="1" i="1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2" charset="-52"/>
              </a:rPr>
              <a:t> </a:t>
            </a:r>
            <a:endParaRPr lang="ru-RU" sz="7400" b="1" i="1" dirty="0" smtClean="0">
              <a:solidFill>
                <a:schemeClr val="accent5">
                  <a:lumMod val="50000"/>
                </a:schemeClr>
              </a:solidFill>
              <a:latin typeface="Montserrat" panose="00000800000000000000" pitchFamily="2" charset="-52"/>
            </a:endParaRPr>
          </a:p>
          <a:p>
            <a:pPr algn="just"/>
            <a:r>
              <a:rPr lang="ru-RU" sz="8600" i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Увеличение охвата </a:t>
            </a:r>
            <a:r>
              <a:rPr lang="ru-RU" sz="8600" i="1" dirty="0">
                <a:solidFill>
                  <a:srgbClr val="002060"/>
                </a:solidFill>
                <a:latin typeface="Montserrat" panose="00000800000000000000" pitchFamily="2" charset="-52"/>
              </a:rPr>
              <a:t>населения профилактическими осмотрами, санитарно-гигиеническим просвещением в части профилактики социально значимых </a:t>
            </a:r>
            <a:r>
              <a:rPr lang="ru-RU" sz="8600" i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заболеваний;</a:t>
            </a:r>
          </a:p>
          <a:p>
            <a:pPr algn="just"/>
            <a:r>
              <a:rPr lang="ru-RU" sz="8600" i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Увеличение числа жителей, вовлеченных </a:t>
            </a:r>
            <a:r>
              <a:rPr lang="ru-RU" sz="8600" i="1" dirty="0">
                <a:solidFill>
                  <a:srgbClr val="002060"/>
                </a:solidFill>
                <a:latin typeface="Montserrat" panose="00000800000000000000" pitchFamily="2" charset="-52"/>
              </a:rPr>
              <a:t>в сферу активного, содержательного </a:t>
            </a:r>
            <a:r>
              <a:rPr lang="ru-RU" sz="8600" i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досуга</a:t>
            </a:r>
            <a:endParaRPr lang="ru-RU" sz="8600" i="1" dirty="0">
              <a:solidFill>
                <a:srgbClr val="002060"/>
              </a:solidFill>
              <a:latin typeface="Montserrat" panose="00000800000000000000" pitchFamily="2" charset="-52"/>
            </a:endParaRPr>
          </a:p>
          <a:p>
            <a:pPr algn="just"/>
            <a:endParaRPr lang="ru-RU" sz="4100" b="1" i="1" dirty="0" smtClean="0">
              <a:solidFill>
                <a:schemeClr val="accent5">
                  <a:lumMod val="50000"/>
                </a:schemeClr>
              </a:solidFill>
              <a:latin typeface="Montserrat" panose="00000800000000000000" pitchFamily="2" charset="-52"/>
            </a:endParaRPr>
          </a:p>
          <a:p>
            <a:pPr algn="just"/>
            <a:r>
              <a:rPr lang="ru-RU" sz="7400" b="1" i="1" dirty="0" smtClean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Заинтересованные </a:t>
            </a:r>
            <a:r>
              <a:rPr lang="ru-RU" sz="7400" b="1" i="1" dirty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стороны</a:t>
            </a:r>
            <a:r>
              <a:rPr lang="ru-RU" sz="7400" b="1" i="1" dirty="0" smtClean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Montserrat" panose="00000800000000000000" pitchFamily="2" charset="-52"/>
              <a:cs typeface="Times New Roman" panose="02020603050405020304" pitchFamily="18" charset="0"/>
            </a:endParaRPr>
          </a:p>
          <a:p>
            <a:pPr algn="just"/>
            <a:r>
              <a:rPr lang="ru-RU" sz="8600" i="1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2" charset="-52"/>
                <a:cs typeface="Times New Roman" panose="02020603050405020304" pitchFamily="18" charset="0"/>
              </a:rPr>
              <a:t>Жители </a:t>
            </a:r>
            <a:r>
              <a:rPr lang="ru-RU" sz="8600" i="1" dirty="0" smtClean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2" charset="-52"/>
                <a:cs typeface="Times New Roman" panose="02020603050405020304" pitchFamily="18" charset="0"/>
              </a:rPr>
              <a:t>города Сочи (в т.ч. проживающие  в отдаленных населенных пунктах)</a:t>
            </a:r>
            <a:endParaRPr lang="ru-RU" sz="8600" i="1" dirty="0">
              <a:solidFill>
                <a:schemeClr val="accent5">
                  <a:lumMod val="50000"/>
                </a:schemeClr>
              </a:solidFill>
              <a:latin typeface="Montserrat" panose="00000800000000000000" pitchFamily="2" charset="-52"/>
              <a:cs typeface="Times New Roman" panose="02020603050405020304" pitchFamily="18" charset="0"/>
            </a:endParaRPr>
          </a:p>
          <a:p>
            <a:pPr algn="just"/>
            <a:r>
              <a:rPr lang="ru-RU" sz="8600" i="1" dirty="0" smtClean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2" charset="-52"/>
                <a:cs typeface="Times New Roman" panose="02020603050405020304" pitchFamily="18" charset="0"/>
              </a:rPr>
              <a:t>Администрация города Сочи</a:t>
            </a:r>
            <a:endParaRPr lang="ru-RU" sz="6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604933"/>
            <a:ext cx="12192000" cy="125306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85102" y="5692656"/>
            <a:ext cx="12192001" cy="166129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6599" y="5675008"/>
            <a:ext cx="1085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kern="1200" dirty="0">
              <a:solidFill>
                <a:schemeClr val="bg1">
                  <a:lumMod val="8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443899" y="114787"/>
            <a:ext cx="3265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Задачи на</a:t>
            </a:r>
            <a:r>
              <a:rPr lang="ru-RU" sz="36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2023</a:t>
            </a:r>
            <a:r>
              <a:rPr lang="ru-RU" sz="36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год:</a:t>
            </a:r>
            <a:endParaRPr lang="ru-RU" sz="3600" dirty="0">
              <a:solidFill>
                <a:srgbClr val="002060"/>
              </a:solidFill>
              <a:latin typeface="Montserrat" panose="000008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13" y="-1"/>
            <a:ext cx="8410687" cy="5604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85102" y="2821138"/>
            <a:ext cx="39830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Вовлечение жителей сельских поселений в социальную жизнь города не менее </a:t>
            </a:r>
            <a:r>
              <a:rPr lang="ru-RU" sz="54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1820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человек</a:t>
            </a:r>
            <a:endParaRPr lang="ru-RU" sz="2200" b="1" dirty="0">
              <a:solidFill>
                <a:srgbClr val="002060"/>
              </a:solidFill>
              <a:latin typeface="Montserrat" panose="000008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8546" y="1315116"/>
            <a:ext cx="39877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Проведение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14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Montserrat" panose="00000800000000000000" pitchFamily="2" charset="-52"/>
              </a:rPr>
              <a:t>выездных мероприятий</a:t>
            </a:r>
            <a:endParaRPr lang="ru-RU" sz="2200" b="1" dirty="0">
              <a:solidFill>
                <a:srgbClr val="002060"/>
              </a:solidFill>
              <a:latin typeface="Montserrat" panose="000008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382869" flipH="1" flipV="1">
            <a:off x="1481589" y="2546075"/>
            <a:ext cx="5372025" cy="281593"/>
          </a:xfrm>
          <a:prstGeom prst="rect">
            <a:avLst/>
          </a:prstGeom>
          <a:effectLst>
            <a:outerShdw blurRad="203200" dist="38100" dir="10800000" sx="125000" sy="125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4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300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Black</vt:lpstr>
      <vt:lpstr>Montserrat Light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Лица, требующие особого внимания государства (целевая аудитория)</vt:lpstr>
      <vt:lpstr>Презентация PowerPoint</vt:lpstr>
      <vt:lpstr>Показатели проекта в 2022 году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Хижняк Оксана Анатольевна</cp:lastModifiedBy>
  <cp:revision>197</cp:revision>
  <cp:lastPrinted>2023-05-10T15:05:17Z</cp:lastPrinted>
  <dcterms:created xsi:type="dcterms:W3CDTF">2022-11-01T13:26:23Z</dcterms:created>
  <dcterms:modified xsi:type="dcterms:W3CDTF">2023-05-25T12:08:43Z</dcterms:modified>
</cp:coreProperties>
</file>