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1" r:id="rId3"/>
    <p:sldId id="292" r:id="rId4"/>
    <p:sldId id="293" r:id="rId5"/>
    <p:sldId id="297" r:id="rId6"/>
    <p:sldId id="295" r:id="rId7"/>
    <p:sldId id="296" r:id="rId8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chies" initials="S" lastIdx="1" clrIdx="0">
    <p:extLst>
      <p:ext uri="{19B8F6BF-5375-455C-9EA6-DF929625EA0E}">
        <p15:presenceInfo xmlns:p15="http://schemas.microsoft.com/office/powerpoint/2012/main" userId="Soch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355"/>
    <a:srgbClr val="CF8D15"/>
    <a:srgbClr val="03345C"/>
    <a:srgbClr val="03355F"/>
    <a:srgbClr val="0A4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786096"/>
        <c:axId val="1369787344"/>
      </c:lineChart>
      <c:dateAx>
        <c:axId val="13697860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69787344"/>
        <c:crosses val="autoZero"/>
        <c:auto val="1"/>
        <c:lblOffset val="100"/>
        <c:baseTimeUnit val="months"/>
        <c:majorUnit val="1"/>
        <c:majorTimeUnit val="months"/>
        <c:minorUnit val="1"/>
        <c:minorTimeUnit val="years"/>
      </c:dateAx>
      <c:valAx>
        <c:axId val="13697873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6978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48%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78E-4D2A-A24A-9A32637CC66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51%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78E-4D2A-A24A-9A32637CC66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54%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78E-4D2A-A24A-9A32637CC66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57%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78E-4D2A-A24A-9A32637CC66A}"/>
                </c:ext>
              </c:extLst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222-47C8-AA98-F05AC3F8A7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44743</c:v>
                </c:pt>
                <c:pt idx="1">
                  <c:v>45107</c:v>
                </c:pt>
                <c:pt idx="2">
                  <c:v>45288</c:v>
                </c:pt>
                <c:pt idx="3">
                  <c:v>45473</c:v>
                </c:pt>
                <c:pt idx="4">
                  <c:v>45654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0.4607</c:v>
                </c:pt>
                <c:pt idx="1">
                  <c:v>0.5</c:v>
                </c:pt>
                <c:pt idx="2">
                  <c:v>0.53500000000000003</c:v>
                </c:pt>
                <c:pt idx="3">
                  <c:v>0.56999999999999995</c:v>
                </c:pt>
                <c:pt idx="4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25-4808-8DD6-B00DE956D3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Лист1!$A$2:$A$6</c:f>
              <c:numCache>
                <c:formatCode>m/d/yyyy</c:formatCode>
                <c:ptCount val="5"/>
                <c:pt idx="0">
                  <c:v>44743</c:v>
                </c:pt>
                <c:pt idx="1">
                  <c:v>45107</c:v>
                </c:pt>
                <c:pt idx="2">
                  <c:v>45288</c:v>
                </c:pt>
                <c:pt idx="3">
                  <c:v>45473</c:v>
                </c:pt>
                <c:pt idx="4">
                  <c:v>45654</c:v>
                </c:pt>
              </c:numCache>
            </c:numRef>
          </c:cat>
          <c:val>
            <c:numRef>
              <c:f>Лист1!$C$2:$C$6</c:f>
              <c:numCache>
                <c:formatCode>0%</c:formatCode>
                <c:ptCount val="5"/>
                <c:pt idx="0">
                  <c:v>0.4607</c:v>
                </c:pt>
                <c:pt idx="1">
                  <c:v>0.5</c:v>
                </c:pt>
                <c:pt idx="2">
                  <c:v>0.53500000000000003</c:v>
                </c:pt>
                <c:pt idx="3">
                  <c:v>0.56999999999999995</c:v>
                </c:pt>
                <c:pt idx="4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25-4808-8DD6-B00DE956D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786096"/>
        <c:axId val="1369787344"/>
      </c:lineChart>
      <c:dateAx>
        <c:axId val="13697860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69787344"/>
        <c:crosses val="autoZero"/>
        <c:auto val="1"/>
        <c:lblOffset val="100"/>
        <c:baseTimeUnit val="months"/>
        <c:majorUnit val="1"/>
        <c:majorTimeUnit val="months"/>
        <c:minorUnit val="1"/>
        <c:minorTimeUnit val="years"/>
      </c:dateAx>
      <c:valAx>
        <c:axId val="13697873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6978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n>
            <a:noFill/>
          </a:ln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45021</c:v>
                </c:pt>
                <c:pt idx="1">
                  <c:v>45138</c:v>
                </c:pt>
                <c:pt idx="2">
                  <c:v>45261</c:v>
                </c:pt>
                <c:pt idx="3">
                  <c:v>45504</c:v>
                </c:pt>
                <c:pt idx="4">
                  <c:v>45657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0.19839999999999999</c:v>
                </c:pt>
                <c:pt idx="1">
                  <c:v>0.27</c:v>
                </c:pt>
                <c:pt idx="2">
                  <c:v>0.34</c:v>
                </c:pt>
                <c:pt idx="3">
                  <c:v>0.42</c:v>
                </c:pt>
                <c:pt idx="4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D3-43B3-83E4-4792CD865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786096"/>
        <c:axId val="1369787344"/>
      </c:lineChart>
      <c:dateAx>
        <c:axId val="13697860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69787344"/>
        <c:crosses val="autoZero"/>
        <c:auto val="1"/>
        <c:lblOffset val="100"/>
        <c:baseTimeUnit val="months"/>
        <c:majorUnit val="1"/>
        <c:majorTimeUnit val="months"/>
        <c:minorUnit val="1"/>
        <c:minorTimeUnit val="years"/>
      </c:dateAx>
      <c:valAx>
        <c:axId val="13697873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6978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43734982517178E-2"/>
          <c:y val="2.1466735856041027E-2"/>
          <c:w val="0.92611253003496563"/>
          <c:h val="0.8604662169357333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9.2023485320088236E-2"/>
                  <c:y val="-0.1749200382372113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6C-4A20-AAE0-FF6810BAE30E}"/>
                </c:ext>
              </c:extLst>
            </c:dLbl>
            <c:dLbl>
              <c:idx val="2"/>
              <c:layout>
                <c:manualLayout>
                  <c:x val="-9.697664320285522E-3"/>
                  <c:y val="-8.0171935705863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6C-4A20-AAE0-FF6810BAE30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45008</c:v>
                </c:pt>
                <c:pt idx="1">
                  <c:v>45169</c:v>
                </c:pt>
                <c:pt idx="2">
                  <c:v>45291</c:v>
                </c:pt>
              </c:numCache>
            </c:num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0.79279999999999995</c:v>
                </c:pt>
                <c:pt idx="1">
                  <c:v>0.87</c:v>
                </c:pt>
                <c:pt idx="2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6C-4A20-AAE0-FF6810BAE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786096"/>
        <c:axId val="1369787344"/>
      </c:lineChart>
      <c:dateAx>
        <c:axId val="13697860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69787344"/>
        <c:crosses val="autoZero"/>
        <c:auto val="1"/>
        <c:lblOffset val="100"/>
        <c:baseTimeUnit val="months"/>
        <c:majorUnit val="1"/>
        <c:majorTimeUnit val="months"/>
        <c:minorUnit val="1"/>
        <c:minorTimeUnit val="years"/>
      </c:dateAx>
      <c:valAx>
        <c:axId val="13697873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6978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31.09.2024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94-4B9B-A7A9-CB380FC7F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786096"/>
        <c:axId val="1369787344"/>
      </c:lineChart>
      <c:dateAx>
        <c:axId val="1369786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9787344"/>
        <c:crosses val="autoZero"/>
        <c:auto val="1"/>
        <c:lblOffset val="100"/>
        <c:baseTimeUnit val="months"/>
        <c:majorUnit val="1"/>
        <c:majorTimeUnit val="months"/>
        <c:minorUnit val="1"/>
        <c:minorTimeUnit val="years"/>
      </c:dateAx>
      <c:valAx>
        <c:axId val="13697873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6978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30.06.2023</c:v>
                </c:pt>
                <c:pt idx="1">
                  <c:v>30.09.2023</c:v>
                </c:pt>
                <c:pt idx="2">
                  <c:v>31.05.2024</c:v>
                </c:pt>
                <c:pt idx="3">
                  <c:v>31.07.2024</c:v>
                </c:pt>
                <c:pt idx="4">
                  <c:v>31.09.2024</c:v>
                </c:pt>
                <c:pt idx="5">
                  <c:v>30.11.2024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0.16666666666666669</c:v>
                </c:pt>
                <c:pt idx="1">
                  <c:v>0.33333333333333337</c:v>
                </c:pt>
                <c:pt idx="2">
                  <c:v>0.5</c:v>
                </c:pt>
                <c:pt idx="3">
                  <c:v>0.66666666666666674</c:v>
                </c:pt>
                <c:pt idx="4">
                  <c:v>0.83333333333333348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87-4E13-85EE-9462BC84A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786096"/>
        <c:axId val="1369787344"/>
      </c:lineChart>
      <c:dateAx>
        <c:axId val="1369786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9787344"/>
        <c:crosses val="autoZero"/>
        <c:auto val="1"/>
        <c:lblOffset val="100"/>
        <c:baseTimeUnit val="months"/>
        <c:majorUnit val="1"/>
        <c:majorTimeUnit val="months"/>
        <c:minorUnit val="1"/>
        <c:minorTimeUnit val="years"/>
      </c:dateAx>
      <c:valAx>
        <c:axId val="13697873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6978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02256344564191E-2"/>
          <c:y val="0.10980584119188887"/>
          <c:w val="0.92611253003496563"/>
          <c:h val="0.38339796869170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+1%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54D-4FF4-9455-9FE40C23E29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+1%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54D-4FF4-9455-9FE40C23E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45285</c:v>
                </c:pt>
                <c:pt idx="1">
                  <c:v>46016</c:v>
                </c:pt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4D-4FF4-9455-9FE40C23E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786096"/>
        <c:axId val="1369787344"/>
      </c:lineChart>
      <c:dateAx>
        <c:axId val="13697860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69787344"/>
        <c:crosses val="autoZero"/>
        <c:auto val="1"/>
        <c:lblOffset val="100"/>
        <c:baseTimeUnit val="months"/>
        <c:majorUnit val="1"/>
        <c:majorTimeUnit val="months"/>
        <c:minorUnit val="1"/>
        <c:minorTimeUnit val="years"/>
      </c:dateAx>
      <c:valAx>
        <c:axId val="13697873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6978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n>
            <a:noFill/>
          </a:ln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0.87506</cdr:x>
      <cdr:y>0.77298</cdr:y>
    </cdr:from>
    <cdr:to>
      <cdr:x>1</cdr:x>
      <cdr:y>1</cdr:y>
    </cdr:to>
    <cdr:sp macro="" textlink="">
      <cdr:nvSpPr>
        <cdr:cNvPr id="2" name="Прямоугольник: скругленные противолежащие углы 39">
          <a:extLst xmlns:a="http://schemas.openxmlformats.org/drawingml/2006/main">
            <a:ext uri="{FF2B5EF4-FFF2-40B4-BE49-F238E27FC236}">
              <a16:creationId xmlns:a16="http://schemas.microsoft.com/office/drawing/2014/main" id="{26BD51F8-6950-4FB1-B2E4-2309F6995B01}"/>
            </a:ext>
          </a:extLst>
        </cdr:cNvPr>
        <cdr:cNvSpPr/>
      </cdr:nvSpPr>
      <cdr:spPr>
        <a:xfrm xmlns:a="http://schemas.openxmlformats.org/drawingml/2006/main">
          <a:off x="7053634" y="2612818"/>
          <a:ext cx="472440" cy="253784"/>
        </a:xfrm>
        <a:prstGeom xmlns:a="http://schemas.openxmlformats.org/drawingml/2006/main" prst="round2Diag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700" dirty="0" smtClean="0">
              <a:latin typeface="Palatino Linotype" panose="02040502050505030304" pitchFamily="18" charset="0"/>
            </a:rPr>
            <a:t>01.12.</a:t>
          </a:r>
        </a:p>
        <a:p xmlns:a="http://schemas.openxmlformats.org/drawingml/2006/main">
          <a:pPr algn="ctr"/>
          <a:r>
            <a:rPr lang="ru-RU" sz="700" dirty="0" smtClean="0">
              <a:latin typeface="Palatino Linotype" panose="02040502050505030304" pitchFamily="18" charset="0"/>
            </a:rPr>
            <a:t>2024</a:t>
          </a:r>
          <a:endParaRPr lang="ru-RU" sz="700" dirty="0">
            <a:latin typeface="Palatino Linotype" panose="0204050205050503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77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1"/>
            <a:ext cx="2950475" cy="49877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73C85D5E-BA28-43F9-ACF5-C3ED31435A32}" type="datetimeFigureOut">
              <a:rPr lang="ru-RU" smtClean="0"/>
              <a:t>13.06.2023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39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877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2099A9E2-58EF-4079-93FD-5DC6C569B0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92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13.06.2023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62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13.06.2023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30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13.06.2023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04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13.06.2023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23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13.06.2023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1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13.06.2023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40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13.06.2023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76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13.06.2023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95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13.06.2023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43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13.06.2023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79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13.06.2023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19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922D-ACBF-4906-AC91-E07103DA993B}" type="datetimeFigureOut">
              <a:rPr lang="ru-RU" smtClean="0"/>
              <a:t>13.06.2023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7B23F-E239-49F9-9A42-DBAAC32472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45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6.emf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image" Target="../media/image12.jpe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6.emf"/><Relationship Id="rId7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11" Type="http://schemas.openxmlformats.org/officeDocument/2006/relationships/chart" Target="../charts/chart7.xml"/><Relationship Id="rId5" Type="http://schemas.openxmlformats.org/officeDocument/2006/relationships/chart" Target="../charts/chart1.xml"/><Relationship Id="rId10" Type="http://schemas.openxmlformats.org/officeDocument/2006/relationships/chart" Target="../charts/chart6.xml"/><Relationship Id="rId4" Type="http://schemas.openxmlformats.org/officeDocument/2006/relationships/image" Target="../media/image11.png"/><Relationship Id="rId9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9FA7AC-C7EF-4856-91DC-6E4A978F49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>
            <a:off x="3636517" y="2312134"/>
            <a:ext cx="4771096" cy="146827"/>
          </a:xfrm>
          <a:prstGeom prst="rect">
            <a:avLst/>
          </a:prstGeom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4216400"/>
            <a:ext cx="12192000" cy="2641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>
            <a:off x="-1" y="4041724"/>
            <a:ext cx="12192001" cy="3761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6000" y="4684991"/>
            <a:ext cx="12120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проект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«Привычный Сочи – безналичный»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12">
            <a:extLst>
              <a:ext uri="{FF2B5EF4-FFF2-40B4-BE49-F238E27FC236}">
                <a16:creationId xmlns:a16="http://schemas.microsoft.com/office/drawing/2014/main" id="{93E4228A-12B6-4AB3-A0E1-7F65E370F308}"/>
              </a:ext>
            </a:extLst>
          </p:cNvPr>
          <p:cNvSpPr/>
          <p:nvPr/>
        </p:nvSpPr>
        <p:spPr>
          <a:xfrm>
            <a:off x="190543" y="18098"/>
            <a:ext cx="5629168" cy="4020305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8613" h="6679972">
                <a:moveTo>
                  <a:pt x="0" y="0"/>
                </a:moveTo>
                <a:lnTo>
                  <a:pt x="7688613" y="0"/>
                </a:lnTo>
                <a:lnTo>
                  <a:pt x="5745513" y="6667272"/>
                </a:lnTo>
                <a:lnTo>
                  <a:pt x="0" y="66799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8E0390-F9DB-49A1-B7A5-A6B2E8D41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4" t="12451" r="24293" b="7320"/>
          <a:stretch/>
        </p:blipFill>
        <p:spPr>
          <a:xfrm>
            <a:off x="2218321" y="186423"/>
            <a:ext cx="1573612" cy="18508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2F5B9A-B9C6-40B9-8DAE-6BFCE3B51DC8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>
            <a:off x="-3404730" y="3404730"/>
            <a:ext cx="6845462" cy="36000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E6D57E-4B6C-4480-9594-5A353039ED12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>
            <a:off x="8750256" y="3406090"/>
            <a:ext cx="6857903" cy="45719"/>
          </a:xfrm>
          <a:prstGeom prst="rect">
            <a:avLst/>
          </a:prstGeom>
          <a:effectLst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B0E28C-16C6-4D1D-B735-F89DC065448C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>
            <a:off x="36000" y="98"/>
            <a:ext cx="12155999" cy="36000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D4FF74-DD4C-4D9E-8D30-6A84F8A5E01A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>
            <a:off x="0" y="6813484"/>
            <a:ext cx="12156348" cy="45719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DBD9DD-B22B-F55D-BA9C-2BF331D76774}"/>
              </a:ext>
            </a:extLst>
          </p:cNvPr>
          <p:cNvSpPr txBox="1"/>
          <p:nvPr/>
        </p:nvSpPr>
        <p:spPr>
          <a:xfrm>
            <a:off x="182830" y="2479019"/>
            <a:ext cx="563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экономики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стратегического развития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D30E8C0-6B6C-4F80-A704-217BB9966A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09" y="-1086795"/>
            <a:ext cx="7307067" cy="781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38B1E1-19F1-4878-9655-86898C252E66}"/>
              </a:ext>
            </a:extLst>
          </p:cNvPr>
          <p:cNvSpPr/>
          <p:nvPr/>
        </p:nvSpPr>
        <p:spPr>
          <a:xfrm>
            <a:off x="6798384" y="0"/>
            <a:ext cx="5393616" cy="685944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600" dirty="0">
              <a:latin typeface="Montserrat" panose="020B0604020202020204"/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 rot="10800000" flipH="1">
            <a:off x="-14514" y="0"/>
            <a:ext cx="9808318" cy="6858000"/>
          </a:xfrm>
          <a:custGeom>
            <a:avLst/>
            <a:gdLst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7968342 w 7968342"/>
              <a:gd name="connsiteY2" fmla="*/ 184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6752018 w 7968342"/>
              <a:gd name="connsiteY2" fmla="*/ 2333284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342" h="6858000">
                <a:moveTo>
                  <a:pt x="0" y="0"/>
                </a:moveTo>
                <a:lnTo>
                  <a:pt x="6126763" y="0"/>
                </a:lnTo>
                <a:lnTo>
                  <a:pt x="6752018" y="2333284"/>
                </a:lnTo>
                <a:lnTo>
                  <a:pt x="796834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13DD1F0F-B2B7-8E49-8F3D-BD19637C72B7}"/>
              </a:ext>
            </a:extLst>
          </p:cNvPr>
          <p:cNvSpPr/>
          <p:nvPr/>
        </p:nvSpPr>
        <p:spPr>
          <a:xfrm>
            <a:off x="147287" y="-1443"/>
            <a:ext cx="9621075" cy="6577159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710778"/>
              <a:gd name="connsiteY0" fmla="*/ 0 h 6679972"/>
              <a:gd name="connsiteX1" fmla="*/ 7688613 w 7710778"/>
              <a:gd name="connsiteY1" fmla="*/ 0 h 6679972"/>
              <a:gd name="connsiteX2" fmla="*/ 7710778 w 7710778"/>
              <a:gd name="connsiteY2" fmla="*/ 6599168 h 6679972"/>
              <a:gd name="connsiteX3" fmla="*/ 0 w 7710778"/>
              <a:gd name="connsiteY3" fmla="*/ 6679972 h 6679972"/>
              <a:gd name="connsiteX4" fmla="*/ 0 w 7710778"/>
              <a:gd name="connsiteY4" fmla="*/ 0 h 6679972"/>
              <a:gd name="connsiteX0" fmla="*/ 0 w 7710778"/>
              <a:gd name="connsiteY0" fmla="*/ 0 h 6611869"/>
              <a:gd name="connsiteX1" fmla="*/ 7688613 w 7710778"/>
              <a:gd name="connsiteY1" fmla="*/ 0 h 6611869"/>
              <a:gd name="connsiteX2" fmla="*/ 7710778 w 7710778"/>
              <a:gd name="connsiteY2" fmla="*/ 6599168 h 6611869"/>
              <a:gd name="connsiteX3" fmla="*/ 8471 w 7710778"/>
              <a:gd name="connsiteY3" fmla="*/ 6611869 h 6611869"/>
              <a:gd name="connsiteX4" fmla="*/ 0 w 7710778"/>
              <a:gd name="connsiteY4" fmla="*/ 0 h 6611869"/>
              <a:gd name="connsiteX0" fmla="*/ 0 w 7690429"/>
              <a:gd name="connsiteY0" fmla="*/ 0 h 6624708"/>
              <a:gd name="connsiteX1" fmla="*/ 7688613 w 7690429"/>
              <a:gd name="connsiteY1" fmla="*/ 0 h 6624708"/>
              <a:gd name="connsiteX2" fmla="*/ 7685365 w 7690429"/>
              <a:gd name="connsiteY2" fmla="*/ 6624708 h 6624708"/>
              <a:gd name="connsiteX3" fmla="*/ 8471 w 7690429"/>
              <a:gd name="connsiteY3" fmla="*/ 6611869 h 6624708"/>
              <a:gd name="connsiteX4" fmla="*/ 0 w 7690429"/>
              <a:gd name="connsiteY4" fmla="*/ 0 h 66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429" h="6624708">
                <a:moveTo>
                  <a:pt x="0" y="0"/>
                </a:moveTo>
                <a:lnTo>
                  <a:pt x="7688613" y="0"/>
                </a:lnTo>
                <a:cubicBezTo>
                  <a:pt x="7696001" y="2199723"/>
                  <a:pt x="7677977" y="4424985"/>
                  <a:pt x="7685365" y="6624708"/>
                </a:cubicBezTo>
                <a:lnTo>
                  <a:pt x="8471" y="6611869"/>
                </a:lnTo>
                <a:cubicBezTo>
                  <a:pt x="5647" y="4407913"/>
                  <a:pt x="2824" y="22039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33355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55" y="282284"/>
            <a:ext cx="580240" cy="725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 flipH="1" flipV="1">
            <a:off x="6329137" y="3356798"/>
            <a:ext cx="6858001" cy="144408"/>
          </a:xfrm>
          <a:prstGeom prst="rect">
            <a:avLst/>
          </a:prstGeom>
          <a:effectLst>
            <a:outerShdw blurRad="203200" dist="38100" dir="10800000" sx="104000" sy="104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862457" y="2670384"/>
            <a:ext cx="223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реализации 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15A8C-732D-417C-A6EC-A3A336A9E5B6}"/>
              </a:ext>
            </a:extLst>
          </p:cNvPr>
          <p:cNvSpPr txBox="1"/>
          <p:nvPr/>
        </p:nvSpPr>
        <p:spPr>
          <a:xfrm>
            <a:off x="728170" y="85289"/>
            <a:ext cx="5847442" cy="9039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88000"/>
              </a:lnSpc>
            </a:pPr>
            <a:r>
              <a:rPr lang="ru-RU" sz="2400" b="1" kern="1200" dirty="0">
                <a:solidFill>
                  <a:srgbClr val="205D94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Муниципальный проект </a:t>
            </a:r>
            <a:r>
              <a:rPr lang="ru-RU" sz="2400" b="1" dirty="0">
                <a:solidFill>
                  <a:srgbClr val="205D94"/>
                </a:solidFill>
                <a:latin typeface="Palatino Linotype" panose="02040502050505030304" pitchFamily="18" charset="0"/>
              </a:rPr>
              <a:t>«Привычный Сочи – безналичный»</a:t>
            </a:r>
            <a:endParaRPr lang="ru-RU" sz="2400" b="1" kern="1200" dirty="0">
              <a:solidFill>
                <a:srgbClr val="205D94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12AFFE-EFDB-405B-B024-05A0CFFDAFB5}"/>
              </a:ext>
            </a:extLst>
          </p:cNvPr>
          <p:cNvSpPr txBox="1"/>
          <p:nvPr/>
        </p:nvSpPr>
        <p:spPr>
          <a:xfrm>
            <a:off x="189377" y="1085408"/>
            <a:ext cx="7882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Муниципальный проект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«Привычный Сочи – безналичный»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экономически и социально значим для муниципального образования городской округ город-курорт Сочи Краснодарского края по следующим причинам:</a:t>
            </a:r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1CF1F42-B0F8-4502-A3E1-3686423ADA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6" y="2113382"/>
            <a:ext cx="1230737" cy="1174308"/>
          </a:xfrm>
          <a:prstGeom prst="rect">
            <a:avLst/>
          </a:prstGeom>
        </p:spPr>
      </p:pic>
      <p:sp>
        <p:nvSpPr>
          <p:cNvPr id="24" name="Прямоугольник: один усеченный угол 23">
            <a:extLst>
              <a:ext uri="{FF2B5EF4-FFF2-40B4-BE49-F238E27FC236}">
                <a16:creationId xmlns:a16="http://schemas.microsoft.com/office/drawing/2014/main" id="{240EE638-F1F6-4CAC-9474-5669C6D1569B}"/>
              </a:ext>
            </a:extLst>
          </p:cNvPr>
          <p:cNvSpPr/>
          <p:nvPr/>
        </p:nvSpPr>
        <p:spPr>
          <a:xfrm>
            <a:off x="1672823" y="2300795"/>
            <a:ext cx="4247274" cy="71039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B41344-4663-49D9-8786-DC57C1EEC4FF}"/>
              </a:ext>
            </a:extLst>
          </p:cNvPr>
          <p:cNvSpPr txBox="1"/>
          <p:nvPr/>
        </p:nvSpPr>
        <p:spPr>
          <a:xfrm>
            <a:off x="1672824" y="2346166"/>
            <a:ext cx="439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ффект от его реализации позволит увеличить городской бюджет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один усеченный угол 25">
            <a:extLst>
              <a:ext uri="{FF2B5EF4-FFF2-40B4-BE49-F238E27FC236}">
                <a16:creationId xmlns:a16="http://schemas.microsoft.com/office/drawing/2014/main" id="{66D8A702-E2A2-4EF1-A8EA-E6E6781EC8EB}"/>
              </a:ext>
            </a:extLst>
          </p:cNvPr>
          <p:cNvSpPr/>
          <p:nvPr/>
        </p:nvSpPr>
        <p:spPr>
          <a:xfrm>
            <a:off x="1661514" y="3255446"/>
            <a:ext cx="6067475" cy="1424209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BA130C-00D5-4ADC-9D5A-C628EC03BE57}"/>
              </a:ext>
            </a:extLst>
          </p:cNvPr>
          <p:cNvSpPr txBox="1"/>
          <p:nvPr/>
        </p:nvSpPr>
        <p:spPr>
          <a:xfrm>
            <a:off x="1672823" y="3228887"/>
            <a:ext cx="5915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Мероприятия способствуют повышению  удовлетворённости потребностей жителей в использовании комфортных безналичных систем оплаты на всей территории города, включая труднодоступные населённые пункты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E22BE1B-C9DC-4B13-A0C0-15863D01F8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12" y="3582785"/>
            <a:ext cx="1678616" cy="921034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6CBEE156-D3BD-48F8-8ABC-21CAEB6ACDAD}"/>
              </a:ext>
            </a:extLst>
          </p:cNvPr>
          <p:cNvCxnSpPr>
            <a:cxnSpLocks/>
          </p:cNvCxnSpPr>
          <p:nvPr/>
        </p:nvCxnSpPr>
        <p:spPr>
          <a:xfrm>
            <a:off x="152114" y="4800893"/>
            <a:ext cx="95338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B859146-D4B1-460B-9203-2E167D0F00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8" y="4989567"/>
            <a:ext cx="1587125" cy="1368438"/>
          </a:xfrm>
          <a:prstGeom prst="rect">
            <a:avLst/>
          </a:prstGeom>
        </p:spPr>
      </p:pic>
      <p:sp>
        <p:nvSpPr>
          <p:cNvPr id="31" name="Прямоугольник: один усеченный угол 30">
            <a:extLst>
              <a:ext uri="{FF2B5EF4-FFF2-40B4-BE49-F238E27FC236}">
                <a16:creationId xmlns:a16="http://schemas.microsoft.com/office/drawing/2014/main" id="{6966ED66-7519-4953-970A-A337B4CB5D59}"/>
              </a:ext>
            </a:extLst>
          </p:cNvPr>
          <p:cNvSpPr/>
          <p:nvPr/>
        </p:nvSpPr>
        <p:spPr>
          <a:xfrm>
            <a:off x="2080615" y="4886201"/>
            <a:ext cx="6132470" cy="150887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C1EE31-0B53-40DF-BB30-A701E6967349}"/>
              </a:ext>
            </a:extLst>
          </p:cNvPr>
          <p:cNvSpPr txBox="1"/>
          <p:nvPr/>
        </p:nvSpPr>
        <p:spPr>
          <a:xfrm>
            <a:off x="2059030" y="4911147"/>
            <a:ext cx="61324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ероприятия по реализации муниципального проекта затрагивают широкий спектр заинтересованных в успехе проекта лиц, требуют тщательного планирования и контроля за ходом исполнения, эффективного взаимодействия всех участников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3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38B1E1-19F1-4878-9655-86898C252E66}"/>
              </a:ext>
            </a:extLst>
          </p:cNvPr>
          <p:cNvSpPr/>
          <p:nvPr/>
        </p:nvSpPr>
        <p:spPr>
          <a:xfrm>
            <a:off x="6798384" y="0"/>
            <a:ext cx="5393616" cy="685944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600" dirty="0">
              <a:latin typeface="Montserrat" panose="020B0604020202020204"/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 rot="10800000" flipH="1">
            <a:off x="-14514" y="0"/>
            <a:ext cx="9808318" cy="6858000"/>
          </a:xfrm>
          <a:custGeom>
            <a:avLst/>
            <a:gdLst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7968342 w 7968342"/>
              <a:gd name="connsiteY2" fmla="*/ 184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6752018 w 7968342"/>
              <a:gd name="connsiteY2" fmla="*/ 2333284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342" h="6858000">
                <a:moveTo>
                  <a:pt x="0" y="0"/>
                </a:moveTo>
                <a:lnTo>
                  <a:pt x="6126763" y="0"/>
                </a:lnTo>
                <a:lnTo>
                  <a:pt x="6752018" y="2333284"/>
                </a:lnTo>
                <a:lnTo>
                  <a:pt x="796834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13DD1F0F-B2B7-8E49-8F3D-BD19637C72B7}"/>
              </a:ext>
            </a:extLst>
          </p:cNvPr>
          <p:cNvSpPr/>
          <p:nvPr/>
        </p:nvSpPr>
        <p:spPr>
          <a:xfrm>
            <a:off x="122634" y="0"/>
            <a:ext cx="9621075" cy="6577159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710778"/>
              <a:gd name="connsiteY0" fmla="*/ 0 h 6679972"/>
              <a:gd name="connsiteX1" fmla="*/ 7688613 w 7710778"/>
              <a:gd name="connsiteY1" fmla="*/ 0 h 6679972"/>
              <a:gd name="connsiteX2" fmla="*/ 7710778 w 7710778"/>
              <a:gd name="connsiteY2" fmla="*/ 6599168 h 6679972"/>
              <a:gd name="connsiteX3" fmla="*/ 0 w 7710778"/>
              <a:gd name="connsiteY3" fmla="*/ 6679972 h 6679972"/>
              <a:gd name="connsiteX4" fmla="*/ 0 w 7710778"/>
              <a:gd name="connsiteY4" fmla="*/ 0 h 6679972"/>
              <a:gd name="connsiteX0" fmla="*/ 0 w 7710778"/>
              <a:gd name="connsiteY0" fmla="*/ 0 h 6611869"/>
              <a:gd name="connsiteX1" fmla="*/ 7688613 w 7710778"/>
              <a:gd name="connsiteY1" fmla="*/ 0 h 6611869"/>
              <a:gd name="connsiteX2" fmla="*/ 7710778 w 7710778"/>
              <a:gd name="connsiteY2" fmla="*/ 6599168 h 6611869"/>
              <a:gd name="connsiteX3" fmla="*/ 8471 w 7710778"/>
              <a:gd name="connsiteY3" fmla="*/ 6611869 h 6611869"/>
              <a:gd name="connsiteX4" fmla="*/ 0 w 7710778"/>
              <a:gd name="connsiteY4" fmla="*/ 0 h 6611869"/>
              <a:gd name="connsiteX0" fmla="*/ 0 w 7690429"/>
              <a:gd name="connsiteY0" fmla="*/ 0 h 6624708"/>
              <a:gd name="connsiteX1" fmla="*/ 7688613 w 7690429"/>
              <a:gd name="connsiteY1" fmla="*/ 0 h 6624708"/>
              <a:gd name="connsiteX2" fmla="*/ 7685365 w 7690429"/>
              <a:gd name="connsiteY2" fmla="*/ 6624708 h 6624708"/>
              <a:gd name="connsiteX3" fmla="*/ 8471 w 7690429"/>
              <a:gd name="connsiteY3" fmla="*/ 6611869 h 6624708"/>
              <a:gd name="connsiteX4" fmla="*/ 0 w 7690429"/>
              <a:gd name="connsiteY4" fmla="*/ 0 h 66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429" h="6624708">
                <a:moveTo>
                  <a:pt x="0" y="0"/>
                </a:moveTo>
                <a:lnTo>
                  <a:pt x="7688613" y="0"/>
                </a:lnTo>
                <a:cubicBezTo>
                  <a:pt x="7696001" y="2199723"/>
                  <a:pt x="7677977" y="4424985"/>
                  <a:pt x="7685365" y="6624708"/>
                </a:cubicBezTo>
                <a:lnTo>
                  <a:pt x="8471" y="6611869"/>
                </a:lnTo>
                <a:cubicBezTo>
                  <a:pt x="5647" y="4407913"/>
                  <a:pt x="2824" y="22039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33355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55" y="282284"/>
            <a:ext cx="580240" cy="725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 flipH="1" flipV="1">
            <a:off x="6174024" y="3241174"/>
            <a:ext cx="7174901" cy="151081"/>
          </a:xfrm>
          <a:prstGeom prst="rect">
            <a:avLst/>
          </a:prstGeom>
          <a:effectLst>
            <a:outerShdw blurRad="203200" dist="38100" dir="10800000" sx="104000" sy="104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862457" y="2670384"/>
            <a:ext cx="223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1C894E8-2063-44D5-A06A-A8B062AD1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44" y="1633729"/>
            <a:ext cx="1161288" cy="115824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14BF472-6055-4774-8F72-998410191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44" y="3427926"/>
            <a:ext cx="1069848" cy="99974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10A513-7D3C-40A6-8449-A46A753A5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80" b="95376" l="1802" r="96847">
                        <a14:foregroundMark x1="60360" y1="63584" x2="60360" y2="63584"/>
                        <a14:foregroundMark x1="76577" y1="65896" x2="76577" y2="65896"/>
                        <a14:foregroundMark x1="85586" y1="71098" x2="85586" y2="71098"/>
                        <a14:foregroundMark x1="77027" y1="66474" x2="77027" y2="66474"/>
                        <a14:foregroundMark x1="77027" y1="66474" x2="77027" y2="66474"/>
                        <a14:foregroundMark x1="77928" y1="65896" x2="77928" y2="65896"/>
                        <a14:foregroundMark x1="80180" y1="64740" x2="83333" y2="61850"/>
                        <a14:foregroundMark x1="84685" y1="58960" x2="85135" y2="56069"/>
                        <a14:foregroundMark x1="77027" y1="47977" x2="71622" y2="50289"/>
                        <a14:foregroundMark x1="65315" y1="56069" x2="63063" y2="63584"/>
                        <a14:foregroundMark x1="87387" y1="62428" x2="84234" y2="75145"/>
                        <a14:foregroundMark x1="86486" y1="50289" x2="92793" y2="61850"/>
                        <a14:foregroundMark x1="72072" y1="52601" x2="72523" y2="68208"/>
                        <a14:foregroundMark x1="51351" y1="95376" x2="45946" y2="94220"/>
                        <a14:foregroundMark x1="45946" y1="78035" x2="45045" y2="76301"/>
                        <a14:foregroundMark x1="44144" y1="61850" x2="44144" y2="61850"/>
                        <a14:foregroundMark x1="43243" y1="44509" x2="43243" y2="44509"/>
                        <a14:foregroundMark x1="42793" y1="14451" x2="42793" y2="14451"/>
                        <a14:foregroundMark x1="18919" y1="30058" x2="18919" y2="30058"/>
                        <a14:foregroundMark x1="16216" y1="47399" x2="16216" y2="47399"/>
                        <a14:foregroundMark x1="14414" y1="64740" x2="14414" y2="64740"/>
                        <a14:foregroundMark x1="10360" y1="79191" x2="20270" y2="82659"/>
                        <a14:foregroundMark x1="7658" y1="63584" x2="16667" y2="65318"/>
                        <a14:foregroundMark x1="9459" y1="49133" x2="22072" y2="50867"/>
                        <a14:foregroundMark x1="1802" y1="30636" x2="1802" y2="30636"/>
                        <a14:foregroundMark x1="42342" y1="28324" x2="42342" y2="28324"/>
                        <a14:foregroundMark x1="43243" y1="12717" x2="44144" y2="12717"/>
                        <a14:foregroundMark x1="41892" y1="6358" x2="49099" y2="8671"/>
                        <a14:foregroundMark x1="71171" y1="65318" x2="71171" y2="68208"/>
                        <a14:foregroundMark x1="72072" y1="54913" x2="71622" y2="65896"/>
                        <a14:foregroundMark x1="71171" y1="68208" x2="71171" y2="74566"/>
                        <a14:foregroundMark x1="96847" y1="62428" x2="96847" y2="624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603" y="5224271"/>
            <a:ext cx="1350264" cy="1051560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77C3853-BA31-4DB6-A43B-26CBD88BCB8D}"/>
              </a:ext>
            </a:extLst>
          </p:cNvPr>
          <p:cNvSpPr/>
          <p:nvPr/>
        </p:nvSpPr>
        <p:spPr>
          <a:xfrm>
            <a:off x="1952228" y="1672974"/>
            <a:ext cx="2980944" cy="2682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2000" b="1" dirty="0">
                <a:solidFill>
                  <a:srgbClr val="002060"/>
                </a:solidFill>
                <a:latin typeface="Palatino Linotype"/>
              </a:rPr>
              <a:t>СРОКИ РЕАЛИЗАЦИИ: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101D1FB-C2BF-45C7-BA7E-7F9AC8305B66}"/>
              </a:ext>
            </a:extLst>
          </p:cNvPr>
          <p:cNvSpPr/>
          <p:nvPr/>
        </p:nvSpPr>
        <p:spPr>
          <a:xfrm>
            <a:off x="1952228" y="2094647"/>
            <a:ext cx="3601148" cy="5282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175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Palatino Linotype"/>
              </a:rPr>
              <a:t>15</a:t>
            </a:r>
            <a:r>
              <a:rPr lang="ru" sz="2400" b="1" dirty="0" smtClean="0">
                <a:solidFill>
                  <a:srgbClr val="FF0000"/>
                </a:solidFill>
                <a:latin typeface="Palatino Linotype"/>
              </a:rPr>
              <a:t>.06.2023 </a:t>
            </a:r>
            <a:r>
              <a:rPr lang="ru" sz="2400" b="1" dirty="0">
                <a:solidFill>
                  <a:srgbClr val="FF0000"/>
                </a:solidFill>
                <a:latin typeface="Palatino Linotype"/>
              </a:rPr>
              <a:t>- </a:t>
            </a:r>
            <a:r>
              <a:rPr lang="ru" sz="2400" b="1" dirty="0" smtClean="0">
                <a:solidFill>
                  <a:srgbClr val="FF0000"/>
                </a:solidFill>
                <a:latin typeface="Palatino Linotype"/>
              </a:rPr>
              <a:t>25.12.2024 </a:t>
            </a:r>
            <a:r>
              <a:rPr lang="ru" sz="2400" b="1" dirty="0">
                <a:solidFill>
                  <a:srgbClr val="FF0000"/>
                </a:solidFill>
                <a:latin typeface="Palatino Linotype"/>
              </a:rPr>
              <a:t>гг.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D0F644E-8BAE-407A-952D-91918E9998C2}"/>
              </a:ext>
            </a:extLst>
          </p:cNvPr>
          <p:cNvSpPr/>
          <p:nvPr/>
        </p:nvSpPr>
        <p:spPr>
          <a:xfrm>
            <a:off x="1987280" y="5185026"/>
            <a:ext cx="2910840" cy="9814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" sz="3200" dirty="0">
                <a:solidFill>
                  <a:srgbClr val="002060"/>
                </a:solidFill>
                <a:latin typeface="Times New Roman"/>
              </a:rPr>
              <a:t>бюджет проекта:</a:t>
            </a:r>
          </a:p>
          <a:p>
            <a:pPr marL="0" marR="0" indent="0"/>
            <a:r>
              <a:rPr lang="ru" sz="2800" b="1" dirty="0">
                <a:solidFill>
                  <a:srgbClr val="FF0000"/>
                </a:solidFill>
                <a:latin typeface="Times New Roman"/>
              </a:rPr>
              <a:t>не предусмотрен</a:t>
            </a:r>
          </a:p>
          <a:p>
            <a:pPr marL="0" marR="0" indent="0"/>
            <a:r>
              <a:rPr lang="ru" sz="1400" b="1" dirty="0">
                <a:solidFill>
                  <a:srgbClr val="FF0000"/>
                </a:solidFill>
                <a:latin typeface="Times New Roman"/>
              </a:rPr>
              <a:t>(предусматривается проработка)</a:t>
            </a:r>
            <a:endParaRPr lang="ru" sz="1050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3AA36BC-E06B-48B0-BA8F-5AB4AF11E353}"/>
              </a:ext>
            </a:extLst>
          </p:cNvPr>
          <p:cNvSpPr/>
          <p:nvPr/>
        </p:nvSpPr>
        <p:spPr>
          <a:xfrm>
            <a:off x="1977810" y="3292100"/>
            <a:ext cx="3190875" cy="14132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490"/>
              </a:spcAft>
            </a:pPr>
            <a:r>
              <a:rPr lang="ru" sz="4000" b="1" dirty="0" smtClean="0">
                <a:solidFill>
                  <a:srgbClr val="FF0000"/>
                </a:solidFill>
                <a:latin typeface="Palatino Linotype"/>
              </a:rPr>
              <a:t>6 </a:t>
            </a:r>
            <a:r>
              <a:rPr lang="ru" sz="3200" dirty="0">
                <a:solidFill>
                  <a:srgbClr val="002060"/>
                </a:solidFill>
                <a:latin typeface="Times New Roman"/>
              </a:rPr>
              <a:t>направлений</a:t>
            </a:r>
          </a:p>
          <a:p>
            <a:pPr marL="0" marR="0" indent="0"/>
            <a:r>
              <a:rPr lang="ru" sz="4000" b="1" dirty="0" smtClean="0">
                <a:solidFill>
                  <a:srgbClr val="FF0000"/>
                </a:solidFill>
                <a:latin typeface="Times New Roman"/>
              </a:rPr>
              <a:t>13 </a:t>
            </a:r>
            <a:r>
              <a:rPr lang="ru" sz="3200" dirty="0">
                <a:solidFill>
                  <a:srgbClr val="002060"/>
                </a:solidFill>
                <a:latin typeface="Times New Roman"/>
              </a:rPr>
              <a:t>мероприятий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24A102C-47F5-47E7-84BE-C8F969F380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52" y="5257239"/>
            <a:ext cx="2732501" cy="12346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9973C73-01E8-4006-B206-9F096BF6AF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02" y="339610"/>
            <a:ext cx="2548427" cy="14471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CE6E9DA-8F3D-4F9E-B6EF-D6C69C88749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34" b="95274" l="9953" r="99138">
                        <a14:foregroundMark x1="94984" y1="14925" x2="94984" y2="14925"/>
                        <a14:foregroundMark x1="93495" y1="3358" x2="93495" y2="3358"/>
                        <a14:foregroundMark x1="99216" y1="15299" x2="99216" y2="15299"/>
                        <a14:foregroundMark x1="54781" y1="80721" x2="54467" y2="81219"/>
                        <a14:foregroundMark x1="45376" y1="80597" x2="44357" y2="82711"/>
                        <a14:foregroundMark x1="57680" y1="95274" x2="57680" y2="95274"/>
                        <a14:foregroundMark x1="64969" y1="87189" x2="64969" y2="87189"/>
                        <a14:foregroundMark x1="66693" y1="80721" x2="66693" y2="80721"/>
                        <a14:foregroundMark x1="69122" y1="89179" x2="69122" y2="89179"/>
                        <a14:foregroundMark x1="70141" y1="80721" x2="70141" y2="80100"/>
                        <a14:foregroundMark x1="68495" y1="78856" x2="68495" y2="78856"/>
                        <a14:foregroundMark x1="67006" y1="75622" x2="67006" y2="75622"/>
                        <a14:foregroundMark x1="64969" y1="73010" x2="64969" y2="73010"/>
                        <a14:foregroundMark x1="44357" y1="69900" x2="44357" y2="69900"/>
                        <a14:foregroundMark x1="45925" y1="64428" x2="45925" y2="64428"/>
                        <a14:foregroundMark x1="47257" y1="63557" x2="47257" y2="63557"/>
                        <a14:foregroundMark x1="44592" y1="64428" x2="44592" y2="64428"/>
                        <a14:backgroundMark x1="46708" y1="97637" x2="46708" y2="97637"/>
                        <a14:backgroundMark x1="42947" y1="97388" x2="42947" y2="97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83"/>
          <a:stretch/>
        </p:blipFill>
        <p:spPr>
          <a:xfrm>
            <a:off x="5214603" y="3624879"/>
            <a:ext cx="1980899" cy="15559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E596425-BACF-4EC5-9F27-499921FE172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t="10942"/>
          <a:stretch/>
        </p:blipFill>
        <p:spPr>
          <a:xfrm>
            <a:off x="7339518" y="3459266"/>
            <a:ext cx="2316054" cy="161178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B902D-3497-49C9-A83B-CB64A1DDBCF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41" y="2153138"/>
            <a:ext cx="2120703" cy="141325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2323E81-24E2-4CAA-BD0D-602B05266D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12" y="2221763"/>
            <a:ext cx="2390444" cy="13446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FC15A8C-732D-417C-A6EC-A3A336A9E5B6}"/>
              </a:ext>
            </a:extLst>
          </p:cNvPr>
          <p:cNvSpPr txBox="1"/>
          <p:nvPr/>
        </p:nvSpPr>
        <p:spPr>
          <a:xfrm>
            <a:off x="728170" y="85289"/>
            <a:ext cx="5847442" cy="9039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88000"/>
              </a:lnSpc>
            </a:pPr>
            <a:r>
              <a:rPr lang="ru-RU" sz="2400" b="1" kern="1200" dirty="0">
                <a:solidFill>
                  <a:srgbClr val="205D94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Муниципальный проект </a:t>
            </a:r>
            <a:r>
              <a:rPr lang="ru-RU" sz="2400" b="1" dirty="0">
                <a:solidFill>
                  <a:srgbClr val="205D94"/>
                </a:solidFill>
                <a:latin typeface="Palatino Linotype" panose="02040502050505030304" pitchFamily="18" charset="0"/>
              </a:rPr>
              <a:t>«Привычный Сочи – безналичный»</a:t>
            </a:r>
            <a:endParaRPr lang="ru-RU" sz="2400" b="1" kern="1200" dirty="0">
              <a:solidFill>
                <a:srgbClr val="205D94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5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38B1E1-19F1-4878-9655-86898C252E66}"/>
              </a:ext>
            </a:extLst>
          </p:cNvPr>
          <p:cNvSpPr/>
          <p:nvPr/>
        </p:nvSpPr>
        <p:spPr>
          <a:xfrm>
            <a:off x="6798384" y="0"/>
            <a:ext cx="5393616" cy="685944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600" dirty="0">
              <a:latin typeface="Montserrat" panose="020B0604020202020204"/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 rot="10800000" flipH="1">
            <a:off x="-14514" y="0"/>
            <a:ext cx="9808318" cy="6858000"/>
          </a:xfrm>
          <a:custGeom>
            <a:avLst/>
            <a:gdLst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7968342 w 7968342"/>
              <a:gd name="connsiteY2" fmla="*/ 184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6752018 w 7968342"/>
              <a:gd name="connsiteY2" fmla="*/ 2333284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342" h="6858000">
                <a:moveTo>
                  <a:pt x="0" y="0"/>
                </a:moveTo>
                <a:lnTo>
                  <a:pt x="6126763" y="0"/>
                </a:lnTo>
                <a:lnTo>
                  <a:pt x="6752018" y="2333284"/>
                </a:lnTo>
                <a:lnTo>
                  <a:pt x="796834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13DD1F0F-B2B7-8E49-8F3D-BD19637C72B7}"/>
              </a:ext>
            </a:extLst>
          </p:cNvPr>
          <p:cNvSpPr/>
          <p:nvPr/>
        </p:nvSpPr>
        <p:spPr>
          <a:xfrm>
            <a:off x="10168" y="-33261"/>
            <a:ext cx="9751306" cy="6858000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710778"/>
              <a:gd name="connsiteY0" fmla="*/ 0 h 6679972"/>
              <a:gd name="connsiteX1" fmla="*/ 7688613 w 7710778"/>
              <a:gd name="connsiteY1" fmla="*/ 0 h 6679972"/>
              <a:gd name="connsiteX2" fmla="*/ 7710778 w 7710778"/>
              <a:gd name="connsiteY2" fmla="*/ 6599168 h 6679972"/>
              <a:gd name="connsiteX3" fmla="*/ 0 w 7710778"/>
              <a:gd name="connsiteY3" fmla="*/ 6679972 h 6679972"/>
              <a:gd name="connsiteX4" fmla="*/ 0 w 7710778"/>
              <a:gd name="connsiteY4" fmla="*/ 0 h 6679972"/>
              <a:gd name="connsiteX0" fmla="*/ 0 w 7710778"/>
              <a:gd name="connsiteY0" fmla="*/ 0 h 6611869"/>
              <a:gd name="connsiteX1" fmla="*/ 7688613 w 7710778"/>
              <a:gd name="connsiteY1" fmla="*/ 0 h 6611869"/>
              <a:gd name="connsiteX2" fmla="*/ 7710778 w 7710778"/>
              <a:gd name="connsiteY2" fmla="*/ 6599168 h 6611869"/>
              <a:gd name="connsiteX3" fmla="*/ 8471 w 7710778"/>
              <a:gd name="connsiteY3" fmla="*/ 6611869 h 6611869"/>
              <a:gd name="connsiteX4" fmla="*/ 0 w 7710778"/>
              <a:gd name="connsiteY4" fmla="*/ 0 h 6611869"/>
              <a:gd name="connsiteX0" fmla="*/ 0 w 7690429"/>
              <a:gd name="connsiteY0" fmla="*/ 0 h 6624708"/>
              <a:gd name="connsiteX1" fmla="*/ 7688613 w 7690429"/>
              <a:gd name="connsiteY1" fmla="*/ 0 h 6624708"/>
              <a:gd name="connsiteX2" fmla="*/ 7685365 w 7690429"/>
              <a:gd name="connsiteY2" fmla="*/ 6624708 h 6624708"/>
              <a:gd name="connsiteX3" fmla="*/ 8471 w 7690429"/>
              <a:gd name="connsiteY3" fmla="*/ 6611869 h 6624708"/>
              <a:gd name="connsiteX4" fmla="*/ 0 w 7690429"/>
              <a:gd name="connsiteY4" fmla="*/ 0 h 66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429" h="6624708">
                <a:moveTo>
                  <a:pt x="0" y="0"/>
                </a:moveTo>
                <a:lnTo>
                  <a:pt x="7688613" y="0"/>
                </a:lnTo>
                <a:cubicBezTo>
                  <a:pt x="7696001" y="2199723"/>
                  <a:pt x="7677977" y="4424985"/>
                  <a:pt x="7685365" y="6624708"/>
                </a:cubicBezTo>
                <a:lnTo>
                  <a:pt x="8471" y="6611869"/>
                </a:lnTo>
                <a:cubicBezTo>
                  <a:pt x="5647" y="4407913"/>
                  <a:pt x="2824" y="22039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33355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8" y="82779"/>
            <a:ext cx="580240" cy="725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 flipH="1" flipV="1">
            <a:off x="6174024" y="3241174"/>
            <a:ext cx="7174901" cy="151081"/>
          </a:xfrm>
          <a:prstGeom prst="rect">
            <a:avLst/>
          </a:prstGeom>
          <a:effectLst>
            <a:outerShdw blurRad="203200" dist="38100" dir="10800000" sx="104000" sy="104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862457" y="2670384"/>
            <a:ext cx="223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показатели проекта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6F99F5-965F-410E-AB70-8FC88724C43A}"/>
              </a:ext>
            </a:extLst>
          </p:cNvPr>
          <p:cNvSpPr/>
          <p:nvPr/>
        </p:nvSpPr>
        <p:spPr>
          <a:xfrm>
            <a:off x="421844" y="844349"/>
            <a:ext cx="8638032" cy="52825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defTabSz="3834384">
              <a:lnSpc>
                <a:spcPct val="87000"/>
              </a:lnSpc>
              <a:tabLst/>
            </a:pPr>
            <a:r>
              <a:rPr lang="ru" sz="1400" b="1" dirty="0">
                <a:latin typeface="Palatino Linotype" panose="02040502050505030304" pitchFamily="18" charset="0"/>
              </a:rPr>
              <a:t>ЦЕЛЬ ПРОЕКТА: </a:t>
            </a:r>
            <a:r>
              <a:rPr lang="ru-RU" sz="1400" b="1" dirty="0">
                <a:latin typeface="Palatino Linotype" panose="02040502050505030304" pitchFamily="18" charset="0"/>
              </a:rPr>
              <a:t>повышение доступности финансовых услуг и увеличение доли безналичных платежей на территории города Сочи</a:t>
            </a:r>
            <a:endParaRPr lang="ru" sz="1400" b="1" dirty="0">
              <a:solidFill>
                <a:srgbClr val="385C8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D798C66-78B8-4A77-8C58-40C26A29ABBB}"/>
              </a:ext>
            </a:extLst>
          </p:cNvPr>
          <p:cNvSpPr/>
          <p:nvPr/>
        </p:nvSpPr>
        <p:spPr>
          <a:xfrm>
            <a:off x="421844" y="1211928"/>
            <a:ext cx="8638032" cy="29325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defTabSz="3834384">
              <a:lnSpc>
                <a:spcPct val="87000"/>
              </a:lnSpc>
              <a:tabLst/>
            </a:pPr>
            <a:r>
              <a:rPr lang="ru" sz="1400" b="1" dirty="0">
                <a:latin typeface="Palatino Linotype" panose="02040502050505030304" pitchFamily="18" charset="0"/>
              </a:rPr>
              <a:t>ПОКАЗАТЕЛИ ПРОЕКТА: </a:t>
            </a:r>
            <a:endParaRPr lang="ru" sz="1400" b="1" dirty="0">
              <a:solidFill>
                <a:srgbClr val="385C8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15A8C-732D-417C-A6EC-A3A336A9E5B6}"/>
              </a:ext>
            </a:extLst>
          </p:cNvPr>
          <p:cNvSpPr txBox="1"/>
          <p:nvPr/>
        </p:nvSpPr>
        <p:spPr>
          <a:xfrm>
            <a:off x="703231" y="-172404"/>
            <a:ext cx="5847442" cy="9039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88000"/>
              </a:lnSpc>
            </a:pPr>
            <a:r>
              <a:rPr lang="ru-RU" sz="2400" b="1" kern="1200" dirty="0">
                <a:solidFill>
                  <a:srgbClr val="205D94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Муниципальный проект </a:t>
            </a:r>
            <a:r>
              <a:rPr lang="ru-RU" sz="2400" b="1" dirty="0">
                <a:solidFill>
                  <a:srgbClr val="205D94"/>
                </a:solidFill>
                <a:latin typeface="Palatino Linotype" panose="02040502050505030304" pitchFamily="18" charset="0"/>
              </a:rPr>
              <a:t>«Привычный Сочи – безналичный»</a:t>
            </a:r>
            <a:endParaRPr lang="ru-RU" sz="2400" b="1" kern="1200" dirty="0">
              <a:solidFill>
                <a:srgbClr val="205D94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0" y="1852531"/>
            <a:ext cx="9625666" cy="59933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Palatino Linotype" panose="02040502050505030304" pitchFamily="18" charset="0"/>
              </a:rPr>
              <a:t>1. Увеличение объема налоговых поступлений по 1% в патентной и упрощённой системах налогообложения ежегодно в 2023-2024 гг.</a:t>
            </a:r>
          </a:p>
        </p:txBody>
      </p:sp>
      <p:sp>
        <p:nvSpPr>
          <p:cNvPr id="22" name="Прямоугольник с одним скругленным углом 21"/>
          <p:cNvSpPr/>
          <p:nvPr/>
        </p:nvSpPr>
        <p:spPr>
          <a:xfrm>
            <a:off x="6251" y="5552294"/>
            <a:ext cx="9625666" cy="80986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Palatino Linotype" panose="02040502050505030304" pitchFamily="18" charset="0"/>
              </a:rPr>
              <a:t>5. Увеличение доли управляющих компаний жилищно-коммунальной сферы, использующих систему безналичной оплаты услуг по QR коду на </a:t>
            </a:r>
            <a:r>
              <a:rPr lang="ru-RU" sz="1600" dirty="0" smtClean="0">
                <a:latin typeface="Palatino Linotype" panose="02040502050505030304" pitchFamily="18" charset="0"/>
              </a:rPr>
              <a:t>16% </a:t>
            </a:r>
            <a:r>
              <a:rPr lang="ru-RU" sz="1600" dirty="0">
                <a:latin typeface="Palatino Linotype" panose="02040502050505030304" pitchFamily="18" charset="0"/>
              </a:rPr>
              <a:t>(с 88 до 106 компаний</a:t>
            </a:r>
            <a:r>
              <a:rPr lang="ru-RU" sz="1600" dirty="0" smtClean="0">
                <a:latin typeface="Palatino Linotype" panose="02040502050505030304" pitchFamily="18" charset="0"/>
              </a:rPr>
              <a:t>)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sp>
        <p:nvSpPr>
          <p:cNvPr id="23" name="Прямоугольник с одним скругленным углом 22"/>
          <p:cNvSpPr/>
          <p:nvPr/>
        </p:nvSpPr>
        <p:spPr>
          <a:xfrm>
            <a:off x="0" y="2535480"/>
            <a:ext cx="9625666" cy="85235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Palatino Linotype" panose="02040502050505030304" pitchFamily="18" charset="0"/>
              </a:rPr>
              <a:t>2. Повышение </a:t>
            </a:r>
            <a:r>
              <a:rPr lang="ru-RU" sz="1600" dirty="0" smtClean="0">
                <a:latin typeface="Palatino Linotype" panose="02040502050505030304" pitchFamily="18" charset="0"/>
              </a:rPr>
              <a:t>финансовой </a:t>
            </a:r>
            <a:r>
              <a:rPr lang="ru-RU" sz="1600" dirty="0">
                <a:latin typeface="Palatino Linotype" panose="02040502050505030304" pitchFamily="18" charset="0"/>
              </a:rPr>
              <a:t>доступности (оснащенности финансовой инфраструктурой) в 74 населённых </a:t>
            </a:r>
            <a:r>
              <a:rPr lang="ru-RU" sz="1600" dirty="0" smtClean="0">
                <a:latin typeface="Palatino Linotype" panose="02040502050505030304" pitchFamily="18" charset="0"/>
              </a:rPr>
              <a:t>пунктах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sp>
        <p:nvSpPr>
          <p:cNvPr id="25" name="Прямоугольник с одним скругленным углом 24"/>
          <p:cNvSpPr/>
          <p:nvPr/>
        </p:nvSpPr>
        <p:spPr>
          <a:xfrm>
            <a:off x="17057" y="4765220"/>
            <a:ext cx="9643435" cy="745509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Palatino Linotype" panose="02040502050505030304" pitchFamily="18" charset="0"/>
              </a:rPr>
              <a:t>4. Увеличение доли торговых мест на сельскохозяйственных ярмарках и продовольственных рынках, оборудованных системой бесконтактных платежей на 30% (с 324 до 862, подключение торговых мест к СБП с использованием технологии QR или POS-терминалам</a:t>
            </a:r>
            <a:r>
              <a:rPr lang="ru-RU" sz="1600" dirty="0" smtClean="0">
                <a:latin typeface="Palatino Linotype" panose="02040502050505030304" pitchFamily="18" charset="0"/>
              </a:rPr>
              <a:t>)</a:t>
            </a:r>
            <a:endParaRPr lang="ru-RU" sz="1600" dirty="0" smtClean="0">
              <a:latin typeface="Palatino Linotype" panose="02040502050505030304" pitchFamily="18" charset="0"/>
            </a:endParaRPr>
          </a:p>
        </p:txBody>
      </p:sp>
      <p:sp>
        <p:nvSpPr>
          <p:cNvPr id="26" name="Прямоугольник с одним скругленным углом 25"/>
          <p:cNvSpPr/>
          <p:nvPr/>
        </p:nvSpPr>
        <p:spPr>
          <a:xfrm>
            <a:off x="10168" y="3502987"/>
            <a:ext cx="9625328" cy="116146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Palatino Linotype" panose="02040502050505030304" pitchFamily="18" charset="0"/>
              </a:rPr>
              <a:t>3. </a:t>
            </a:r>
            <a:r>
              <a:rPr lang="ru-RU" sz="1600" dirty="0" smtClean="0">
                <a:latin typeface="Palatino Linotype" panose="02040502050505030304" pitchFamily="18" charset="0"/>
              </a:rPr>
              <a:t>Развитие </a:t>
            </a:r>
            <a:r>
              <a:rPr lang="ru-RU" sz="1600" dirty="0">
                <a:latin typeface="Palatino Linotype" panose="02040502050505030304" pitchFamily="18" charset="0"/>
              </a:rPr>
              <a:t>финансовой инфраструктуры на не менее 6 пилотных рекреационных территориях (инновационные пляжи, парки отдыха) c возможностью использования бесконтактных платёжных </a:t>
            </a:r>
            <a:r>
              <a:rPr lang="ru-RU" sz="1600" dirty="0" smtClean="0">
                <a:latin typeface="Palatino Linotype" panose="02040502050505030304" pitchFamily="18" charset="0"/>
              </a:rPr>
              <a:t>инструментов</a:t>
            </a:r>
            <a:endParaRPr lang="ru-RU" sz="1600" dirty="0" smtClean="0">
              <a:latin typeface="Palatino Linotype" panose="02040502050505030304" pitchFamily="18" charset="0"/>
            </a:endParaRPr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>
            <a:off x="9830" y="6424301"/>
            <a:ext cx="9625666" cy="33034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Palatino Linotype" panose="02040502050505030304" pitchFamily="18" charset="0"/>
              </a:rPr>
              <a:t>6. </a:t>
            </a:r>
            <a:r>
              <a:rPr lang="ru-RU" sz="1600" dirty="0">
                <a:latin typeface="Palatino Linotype" panose="02040502050505030304" pitchFamily="18" charset="0"/>
              </a:rPr>
              <a:t>Создание логотипа муниципального проекта «Привычный Сочи – безналичный».</a:t>
            </a:r>
          </a:p>
        </p:txBody>
      </p:sp>
    </p:spTree>
    <p:extLst>
      <p:ext uri="{BB962C8B-B14F-4D97-AF65-F5344CB8AC3E}">
        <p14:creationId xmlns:p14="http://schemas.microsoft.com/office/powerpoint/2010/main" val="123529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38B1E1-19F1-4878-9655-86898C252E66}"/>
              </a:ext>
            </a:extLst>
          </p:cNvPr>
          <p:cNvSpPr/>
          <p:nvPr/>
        </p:nvSpPr>
        <p:spPr>
          <a:xfrm>
            <a:off x="6798384" y="0"/>
            <a:ext cx="5393616" cy="685944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600" dirty="0">
              <a:latin typeface="Montserrat" panose="020B0604020202020204"/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 rot="10800000" flipH="1">
            <a:off x="-14514" y="0"/>
            <a:ext cx="9808318" cy="6858000"/>
          </a:xfrm>
          <a:custGeom>
            <a:avLst/>
            <a:gdLst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7968342 w 7968342"/>
              <a:gd name="connsiteY2" fmla="*/ 184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6752018 w 7968342"/>
              <a:gd name="connsiteY2" fmla="*/ 2333284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342" h="6858000">
                <a:moveTo>
                  <a:pt x="0" y="0"/>
                </a:moveTo>
                <a:lnTo>
                  <a:pt x="6126763" y="0"/>
                </a:lnTo>
                <a:lnTo>
                  <a:pt x="6752018" y="2333284"/>
                </a:lnTo>
                <a:lnTo>
                  <a:pt x="796834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13DD1F0F-B2B7-8E49-8F3D-BD19637C72B7}"/>
              </a:ext>
            </a:extLst>
          </p:cNvPr>
          <p:cNvSpPr/>
          <p:nvPr/>
        </p:nvSpPr>
        <p:spPr>
          <a:xfrm>
            <a:off x="52138" y="14428"/>
            <a:ext cx="9621075" cy="6829144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710778"/>
              <a:gd name="connsiteY0" fmla="*/ 0 h 6679972"/>
              <a:gd name="connsiteX1" fmla="*/ 7688613 w 7710778"/>
              <a:gd name="connsiteY1" fmla="*/ 0 h 6679972"/>
              <a:gd name="connsiteX2" fmla="*/ 7710778 w 7710778"/>
              <a:gd name="connsiteY2" fmla="*/ 6599168 h 6679972"/>
              <a:gd name="connsiteX3" fmla="*/ 0 w 7710778"/>
              <a:gd name="connsiteY3" fmla="*/ 6679972 h 6679972"/>
              <a:gd name="connsiteX4" fmla="*/ 0 w 7710778"/>
              <a:gd name="connsiteY4" fmla="*/ 0 h 6679972"/>
              <a:gd name="connsiteX0" fmla="*/ 0 w 7710778"/>
              <a:gd name="connsiteY0" fmla="*/ 0 h 6611869"/>
              <a:gd name="connsiteX1" fmla="*/ 7688613 w 7710778"/>
              <a:gd name="connsiteY1" fmla="*/ 0 h 6611869"/>
              <a:gd name="connsiteX2" fmla="*/ 7710778 w 7710778"/>
              <a:gd name="connsiteY2" fmla="*/ 6599168 h 6611869"/>
              <a:gd name="connsiteX3" fmla="*/ 8471 w 7710778"/>
              <a:gd name="connsiteY3" fmla="*/ 6611869 h 6611869"/>
              <a:gd name="connsiteX4" fmla="*/ 0 w 7710778"/>
              <a:gd name="connsiteY4" fmla="*/ 0 h 6611869"/>
              <a:gd name="connsiteX0" fmla="*/ 0 w 7690429"/>
              <a:gd name="connsiteY0" fmla="*/ 0 h 6624708"/>
              <a:gd name="connsiteX1" fmla="*/ 7688613 w 7690429"/>
              <a:gd name="connsiteY1" fmla="*/ 0 h 6624708"/>
              <a:gd name="connsiteX2" fmla="*/ 7685365 w 7690429"/>
              <a:gd name="connsiteY2" fmla="*/ 6624708 h 6624708"/>
              <a:gd name="connsiteX3" fmla="*/ 8471 w 7690429"/>
              <a:gd name="connsiteY3" fmla="*/ 6611869 h 6624708"/>
              <a:gd name="connsiteX4" fmla="*/ 0 w 7690429"/>
              <a:gd name="connsiteY4" fmla="*/ 0 h 66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429" h="6624708">
                <a:moveTo>
                  <a:pt x="0" y="0"/>
                </a:moveTo>
                <a:lnTo>
                  <a:pt x="7688613" y="0"/>
                </a:lnTo>
                <a:cubicBezTo>
                  <a:pt x="7696001" y="2199723"/>
                  <a:pt x="7677977" y="4424985"/>
                  <a:pt x="7685365" y="6624708"/>
                </a:cubicBezTo>
                <a:lnTo>
                  <a:pt x="8471" y="6611869"/>
                </a:lnTo>
                <a:cubicBezTo>
                  <a:pt x="5647" y="4407913"/>
                  <a:pt x="2824" y="22039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33355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80" y="82259"/>
            <a:ext cx="580240" cy="725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 flipH="1" flipV="1">
            <a:off x="6174024" y="3241174"/>
            <a:ext cx="7174901" cy="151081"/>
          </a:xfrm>
          <a:prstGeom prst="rect">
            <a:avLst/>
          </a:prstGeom>
          <a:effectLst>
            <a:outerShdw blurRad="203200" dist="38100" dir="10800000" sx="104000" sy="104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862457" y="2670384"/>
            <a:ext cx="223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C15A8C-732D-417C-A6EC-A3A336A9E5B6}"/>
              </a:ext>
            </a:extLst>
          </p:cNvPr>
          <p:cNvSpPr txBox="1"/>
          <p:nvPr/>
        </p:nvSpPr>
        <p:spPr>
          <a:xfrm>
            <a:off x="664708" y="-142230"/>
            <a:ext cx="5847442" cy="9039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88000"/>
              </a:lnSpc>
            </a:pPr>
            <a:r>
              <a:rPr lang="ru-RU" sz="2400" b="1" kern="1200" dirty="0">
                <a:solidFill>
                  <a:srgbClr val="205D94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Муниципальный проект </a:t>
            </a:r>
            <a:r>
              <a:rPr lang="ru-RU" sz="2400" b="1" dirty="0">
                <a:solidFill>
                  <a:srgbClr val="205D94"/>
                </a:solidFill>
                <a:latin typeface="Palatino Linotype" panose="02040502050505030304" pitchFamily="18" charset="0"/>
              </a:rPr>
              <a:t>«Привычный Сочи – безналичный»</a:t>
            </a:r>
            <a:endParaRPr lang="ru-RU" sz="2400" b="1" kern="1200" dirty="0">
              <a:solidFill>
                <a:srgbClr val="205D94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6" name="Полилиния: фигура 33">
            <a:extLst>
              <a:ext uri="{FF2B5EF4-FFF2-40B4-BE49-F238E27FC236}">
                <a16:creationId xmlns:a16="http://schemas.microsoft.com/office/drawing/2014/main" id="{B352CB99-7B1E-4BBD-9667-4526D14AC862}"/>
              </a:ext>
            </a:extLst>
          </p:cNvPr>
          <p:cNvSpPr/>
          <p:nvPr/>
        </p:nvSpPr>
        <p:spPr>
          <a:xfrm>
            <a:off x="480060" y="1032471"/>
            <a:ext cx="4256979" cy="926570"/>
          </a:xfrm>
          <a:custGeom>
            <a:avLst/>
            <a:gdLst>
              <a:gd name="connsiteX0" fmla="*/ 0 w 4072330"/>
              <a:gd name="connsiteY0" fmla="*/ 0 h 926569"/>
              <a:gd name="connsiteX1" fmla="*/ 3609046 w 4072330"/>
              <a:gd name="connsiteY1" fmla="*/ 0 h 926569"/>
              <a:gd name="connsiteX2" fmla="*/ 4072330 w 4072330"/>
              <a:gd name="connsiteY2" fmla="*/ 463285 h 926569"/>
              <a:gd name="connsiteX3" fmla="*/ 3609046 w 4072330"/>
              <a:gd name="connsiteY3" fmla="*/ 926569 h 926569"/>
              <a:gd name="connsiteX4" fmla="*/ 0 w 4072330"/>
              <a:gd name="connsiteY4" fmla="*/ 926569 h 926569"/>
              <a:gd name="connsiteX5" fmla="*/ 0 w 4072330"/>
              <a:gd name="connsiteY5" fmla="*/ 0 h 92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2330" h="926569">
                <a:moveTo>
                  <a:pt x="4072330" y="926568"/>
                </a:moveTo>
                <a:lnTo>
                  <a:pt x="463284" y="926568"/>
                </a:lnTo>
                <a:lnTo>
                  <a:pt x="0" y="463284"/>
                </a:lnTo>
                <a:lnTo>
                  <a:pt x="463284" y="1"/>
                </a:lnTo>
                <a:lnTo>
                  <a:pt x="4072330" y="1"/>
                </a:lnTo>
                <a:lnTo>
                  <a:pt x="4072330" y="92656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0233" tIns="49531" rIns="92457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latin typeface="Palatino Linotype" panose="02040502050505030304" pitchFamily="18" charset="0"/>
              </a:rPr>
              <a:t>Увеличение объёма налоговых поступлений по 1 % в патентной и упрощённой системах налогообложения ежегодно в 2023-2024 гг.</a:t>
            </a:r>
            <a:endParaRPr lang="ru-RU" sz="1400" kern="1200" dirty="0">
              <a:latin typeface="Palatino Linotype" panose="02040502050505030304" pitchFamily="18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D502E1F9-E4A8-4F0D-BE94-7E45863AE8AD}"/>
              </a:ext>
            </a:extLst>
          </p:cNvPr>
          <p:cNvSpPr/>
          <p:nvPr/>
        </p:nvSpPr>
        <p:spPr>
          <a:xfrm>
            <a:off x="63183" y="1171860"/>
            <a:ext cx="578723" cy="664239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anose="02040502050505030304" pitchFamily="18" charset="0"/>
              </a:rPr>
              <a:t>1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7" name="Диаграмма 56">
            <a:extLst>
              <a:ext uri="{FF2B5EF4-FFF2-40B4-BE49-F238E27FC236}">
                <a16:creationId xmlns:a16="http://schemas.microsoft.com/office/drawing/2014/main" id="{B1B925DD-B5A7-45C2-AE63-C6AE2D57C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449526"/>
              </p:ext>
            </p:extLst>
          </p:nvPr>
        </p:nvGraphicFramePr>
        <p:xfrm>
          <a:off x="5282481" y="1023667"/>
          <a:ext cx="3781426" cy="45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8" name="Прямоугольник: скругленные противолежащие углы 23">
            <a:extLst>
              <a:ext uri="{FF2B5EF4-FFF2-40B4-BE49-F238E27FC236}">
                <a16:creationId xmlns:a16="http://schemas.microsoft.com/office/drawing/2014/main" id="{D3BE5583-1814-4563-B9EA-2325DC595BC4}"/>
              </a:ext>
            </a:extLst>
          </p:cNvPr>
          <p:cNvSpPr/>
          <p:nvPr/>
        </p:nvSpPr>
        <p:spPr>
          <a:xfrm>
            <a:off x="5204556" y="1476341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Palatino Linotype" panose="02040502050505030304" pitchFamily="18" charset="0"/>
              </a:rPr>
              <a:t>01.01.2024</a:t>
            </a:r>
            <a:endParaRPr lang="ru-RU" sz="7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9" name="Диаграмма 58">
            <a:extLst>
              <a:ext uri="{FF2B5EF4-FFF2-40B4-BE49-F238E27FC236}">
                <a16:creationId xmlns:a16="http://schemas.microsoft.com/office/drawing/2014/main" id="{F10BAB2A-A394-4D40-B7B9-3A1C26B76B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782448"/>
              </p:ext>
            </p:extLst>
          </p:nvPr>
        </p:nvGraphicFramePr>
        <p:xfrm>
          <a:off x="5059933" y="1640270"/>
          <a:ext cx="3781426" cy="142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DF34B4D5-DEC8-45D3-947F-18C886CD4492}"/>
              </a:ext>
            </a:extLst>
          </p:cNvPr>
          <p:cNvGrpSpPr/>
          <p:nvPr/>
        </p:nvGrpSpPr>
        <p:grpSpPr>
          <a:xfrm>
            <a:off x="23689" y="2061290"/>
            <a:ext cx="4702042" cy="820421"/>
            <a:chOff x="50425" y="1043911"/>
            <a:chExt cx="4702042" cy="820421"/>
          </a:xfrm>
        </p:grpSpPr>
        <p:sp>
          <p:nvSpPr>
            <p:cNvPr id="61" name="Полилиния: фигура 25">
              <a:extLst>
                <a:ext uri="{FF2B5EF4-FFF2-40B4-BE49-F238E27FC236}">
                  <a16:creationId xmlns:a16="http://schemas.microsoft.com/office/drawing/2014/main" id="{573281D1-F4BB-4EFF-A768-C02DB05B4FE4}"/>
                </a:ext>
              </a:extLst>
            </p:cNvPr>
            <p:cNvSpPr/>
            <p:nvPr/>
          </p:nvSpPr>
          <p:spPr>
            <a:xfrm>
              <a:off x="680137" y="1043911"/>
              <a:ext cx="4072330" cy="820421"/>
            </a:xfrm>
            <a:custGeom>
              <a:avLst/>
              <a:gdLst>
                <a:gd name="connsiteX0" fmla="*/ 0 w 4072330"/>
                <a:gd name="connsiteY0" fmla="*/ 0 h 926569"/>
                <a:gd name="connsiteX1" fmla="*/ 3609046 w 4072330"/>
                <a:gd name="connsiteY1" fmla="*/ 0 h 926569"/>
                <a:gd name="connsiteX2" fmla="*/ 4072330 w 4072330"/>
                <a:gd name="connsiteY2" fmla="*/ 463285 h 926569"/>
                <a:gd name="connsiteX3" fmla="*/ 3609046 w 4072330"/>
                <a:gd name="connsiteY3" fmla="*/ 926569 h 926569"/>
                <a:gd name="connsiteX4" fmla="*/ 0 w 4072330"/>
                <a:gd name="connsiteY4" fmla="*/ 926569 h 926569"/>
                <a:gd name="connsiteX5" fmla="*/ 0 w 4072330"/>
                <a:gd name="connsiteY5" fmla="*/ 0 h 92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2330" h="926569">
                  <a:moveTo>
                    <a:pt x="4072330" y="926568"/>
                  </a:moveTo>
                  <a:lnTo>
                    <a:pt x="463284" y="926568"/>
                  </a:lnTo>
                  <a:lnTo>
                    <a:pt x="0" y="463284"/>
                  </a:lnTo>
                  <a:lnTo>
                    <a:pt x="463284" y="1"/>
                  </a:lnTo>
                  <a:lnTo>
                    <a:pt x="4072330" y="1"/>
                  </a:lnTo>
                  <a:lnTo>
                    <a:pt x="4072330" y="92656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233" tIns="49531" rIns="92456" bIns="49531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 smtClean="0">
                  <a:effectLst/>
                  <a:latin typeface="Palatino Linotype" panose="02040502050505030304" pitchFamily="18" charset="0"/>
                  <a:ea typeface="Calibri" panose="020F0502020204030204" pitchFamily="34" charset="0"/>
                </a:rPr>
                <a:t>Финансовая доступность </a:t>
              </a:r>
              <a:r>
                <a:rPr lang="ru-RU" sz="1400" kern="1200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</a:rPr>
                <a:t>в населённых пунктах </a:t>
              </a:r>
              <a:endParaRPr lang="ru-RU" sz="1400" kern="1200" dirty="0">
                <a:latin typeface="Palatino Linotype" panose="02040502050505030304" pitchFamily="18" charset="0"/>
              </a:endParaRPr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176D5D4C-8F2C-4936-BC30-9E039D0A5A25}"/>
                </a:ext>
              </a:extLst>
            </p:cNvPr>
            <p:cNvSpPr/>
            <p:nvPr/>
          </p:nvSpPr>
          <p:spPr>
            <a:xfrm>
              <a:off x="50425" y="1083892"/>
              <a:ext cx="616162" cy="634648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ru-RU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alatino Linotype" panose="02040502050505030304" pitchFamily="18" charset="0"/>
                </a:rPr>
                <a:t>2</a:t>
              </a:r>
              <a:endParaRPr lang="ru-RU" sz="3600" dirty="0">
                <a:latin typeface="Palatino Linotype" panose="02040502050505030304" pitchFamily="18" charset="0"/>
              </a:endParaRPr>
            </a:p>
          </p:txBody>
        </p:sp>
      </p:grpSp>
      <p:sp>
        <p:nvSpPr>
          <p:cNvPr id="71" name="Прямоугольник: скругленные противолежащие углы 37">
            <a:extLst>
              <a:ext uri="{FF2B5EF4-FFF2-40B4-BE49-F238E27FC236}">
                <a16:creationId xmlns:a16="http://schemas.microsoft.com/office/drawing/2014/main" id="{C92F1DA4-0409-4B45-BD49-155CDF7A4287}"/>
              </a:ext>
            </a:extLst>
          </p:cNvPr>
          <p:cNvSpPr/>
          <p:nvPr/>
        </p:nvSpPr>
        <p:spPr>
          <a:xfrm>
            <a:off x="5004545" y="2545754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Palatino Linotype" panose="02040502050505030304" pitchFamily="18" charset="0"/>
              </a:rPr>
              <a:t>01.01.2023</a:t>
            </a:r>
            <a:endParaRPr lang="ru-RU" sz="700" dirty="0">
              <a:latin typeface="Palatino Linotype" panose="02040502050505030304" pitchFamily="18" charset="0"/>
            </a:endParaRPr>
          </a:p>
        </p:txBody>
      </p:sp>
      <p:sp>
        <p:nvSpPr>
          <p:cNvPr id="72" name="Прямоугольник: скругленные противолежащие углы 38">
            <a:extLst>
              <a:ext uri="{FF2B5EF4-FFF2-40B4-BE49-F238E27FC236}">
                <a16:creationId xmlns:a16="http://schemas.microsoft.com/office/drawing/2014/main" id="{AE660FE9-CCD0-48EE-8A2A-F738A0A9F8E4}"/>
              </a:ext>
            </a:extLst>
          </p:cNvPr>
          <p:cNvSpPr/>
          <p:nvPr/>
        </p:nvSpPr>
        <p:spPr>
          <a:xfrm>
            <a:off x="6268027" y="2570693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Palatino Linotype" panose="02040502050505030304" pitchFamily="18" charset="0"/>
              </a:rPr>
              <a:t>31.10.2023</a:t>
            </a:r>
            <a:endParaRPr lang="ru-RU" sz="700" dirty="0">
              <a:latin typeface="Palatino Linotype" panose="02040502050505030304" pitchFamily="18" charset="0"/>
            </a:endParaRPr>
          </a:p>
        </p:txBody>
      </p:sp>
      <p:sp>
        <p:nvSpPr>
          <p:cNvPr id="73" name="Прямоугольник: скругленные противолежащие углы 39">
            <a:extLst>
              <a:ext uri="{FF2B5EF4-FFF2-40B4-BE49-F238E27FC236}">
                <a16:creationId xmlns:a16="http://schemas.microsoft.com/office/drawing/2014/main" id="{26BD51F8-6950-4FB1-B2E4-2309F6995B01}"/>
              </a:ext>
            </a:extLst>
          </p:cNvPr>
          <p:cNvSpPr/>
          <p:nvPr/>
        </p:nvSpPr>
        <p:spPr>
          <a:xfrm>
            <a:off x="7002834" y="2562018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Palatino Linotype" panose="02040502050505030304" pitchFamily="18" charset="0"/>
              </a:rPr>
              <a:t>31.07.2024</a:t>
            </a:r>
            <a:endParaRPr lang="ru-RU" sz="700" dirty="0">
              <a:latin typeface="Palatino Linotype" panose="02040502050505030304" pitchFamily="18" charset="0"/>
            </a:endParaRPr>
          </a:p>
        </p:txBody>
      </p:sp>
      <p:sp>
        <p:nvSpPr>
          <p:cNvPr id="74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D5676B1E-9E41-453C-8C3E-AD71E7D2E895}"/>
              </a:ext>
            </a:extLst>
          </p:cNvPr>
          <p:cNvSpPr/>
          <p:nvPr/>
        </p:nvSpPr>
        <p:spPr>
          <a:xfrm>
            <a:off x="7697318" y="2562018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Palatino Linotype" panose="02040502050505030304" pitchFamily="18" charset="0"/>
              </a:rPr>
              <a:t>31.10.2024</a:t>
            </a:r>
            <a:endParaRPr lang="ru-RU" sz="700" dirty="0">
              <a:latin typeface="Palatino Linotype" panose="02040502050505030304" pitchFamily="18" charset="0"/>
            </a:endParaRPr>
          </a:p>
        </p:txBody>
      </p:sp>
      <p:sp>
        <p:nvSpPr>
          <p:cNvPr id="75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51DA2AE6-1DD7-4F94-8189-DCBF2BD851D1}"/>
              </a:ext>
            </a:extLst>
          </p:cNvPr>
          <p:cNvSpPr/>
          <p:nvPr/>
        </p:nvSpPr>
        <p:spPr>
          <a:xfrm>
            <a:off x="8429878" y="2550104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Palatino Linotype" panose="02040502050505030304" pitchFamily="18" charset="0"/>
              </a:rPr>
              <a:t>25.12.2024</a:t>
            </a:r>
            <a:endParaRPr lang="ru-RU" sz="700" dirty="0">
              <a:latin typeface="Palatino Linotype" panose="02040502050505030304" pitchFamily="18" charset="0"/>
            </a:endParaRPr>
          </a:p>
        </p:txBody>
      </p:sp>
      <p:sp>
        <p:nvSpPr>
          <p:cNvPr id="77" name="Прямоугольник: скругленные противолежащие углы 23">
            <a:extLst>
              <a:ext uri="{FF2B5EF4-FFF2-40B4-BE49-F238E27FC236}">
                <a16:creationId xmlns:a16="http://schemas.microsoft.com/office/drawing/2014/main" id="{D3BE5583-1814-4563-B9EA-2325DC595BC4}"/>
              </a:ext>
            </a:extLst>
          </p:cNvPr>
          <p:cNvSpPr/>
          <p:nvPr/>
        </p:nvSpPr>
        <p:spPr>
          <a:xfrm>
            <a:off x="6551671" y="3313432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Palatino Linotype" panose="02040502050505030304" pitchFamily="18" charset="0"/>
              </a:rPr>
              <a:t>15.04.2024</a:t>
            </a:r>
            <a:endParaRPr lang="ru-RU" sz="700" dirty="0">
              <a:latin typeface="Palatino Linotype" panose="02040502050505030304" pitchFamily="18" charset="0"/>
            </a:endParaRP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DF34B4D5-DEC8-45D3-947F-18C886CD4492}"/>
              </a:ext>
            </a:extLst>
          </p:cNvPr>
          <p:cNvGrpSpPr/>
          <p:nvPr/>
        </p:nvGrpSpPr>
        <p:grpSpPr>
          <a:xfrm>
            <a:off x="23468" y="2939619"/>
            <a:ext cx="4713571" cy="720015"/>
            <a:chOff x="43369" y="4728380"/>
            <a:chExt cx="4651055" cy="720015"/>
          </a:xfrm>
        </p:grpSpPr>
        <p:sp>
          <p:nvSpPr>
            <p:cNvPr id="87" name="Полилиния: фигура 33">
              <a:extLst>
                <a:ext uri="{FF2B5EF4-FFF2-40B4-BE49-F238E27FC236}">
                  <a16:creationId xmlns:a16="http://schemas.microsoft.com/office/drawing/2014/main" id="{B352CB99-7B1E-4BBD-9667-4526D14AC862}"/>
                </a:ext>
              </a:extLst>
            </p:cNvPr>
            <p:cNvSpPr/>
            <p:nvPr/>
          </p:nvSpPr>
          <p:spPr>
            <a:xfrm>
              <a:off x="622093" y="4733383"/>
              <a:ext cx="4072331" cy="715012"/>
            </a:xfrm>
            <a:custGeom>
              <a:avLst/>
              <a:gdLst>
                <a:gd name="connsiteX0" fmla="*/ 0 w 4072330"/>
                <a:gd name="connsiteY0" fmla="*/ 0 h 926569"/>
                <a:gd name="connsiteX1" fmla="*/ 3609046 w 4072330"/>
                <a:gd name="connsiteY1" fmla="*/ 0 h 926569"/>
                <a:gd name="connsiteX2" fmla="*/ 4072330 w 4072330"/>
                <a:gd name="connsiteY2" fmla="*/ 463285 h 926569"/>
                <a:gd name="connsiteX3" fmla="*/ 3609046 w 4072330"/>
                <a:gd name="connsiteY3" fmla="*/ 926569 h 926569"/>
                <a:gd name="connsiteX4" fmla="*/ 0 w 4072330"/>
                <a:gd name="connsiteY4" fmla="*/ 926569 h 926569"/>
                <a:gd name="connsiteX5" fmla="*/ 0 w 4072330"/>
                <a:gd name="connsiteY5" fmla="*/ 0 h 92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2330" h="926569">
                  <a:moveTo>
                    <a:pt x="4072330" y="926568"/>
                  </a:moveTo>
                  <a:lnTo>
                    <a:pt x="463284" y="926568"/>
                  </a:lnTo>
                  <a:lnTo>
                    <a:pt x="0" y="463284"/>
                  </a:lnTo>
                  <a:lnTo>
                    <a:pt x="463284" y="1"/>
                  </a:lnTo>
                  <a:lnTo>
                    <a:pt x="4072330" y="1"/>
                  </a:lnTo>
                  <a:lnTo>
                    <a:pt x="4072330" y="92656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233" tIns="49531" rIns="92457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latin typeface="Palatino Linotype" panose="02040502050505030304" pitchFamily="18" charset="0"/>
                  <a:ea typeface="Calibri" panose="020F0502020204030204" pitchFamily="34" charset="0"/>
                </a:rPr>
                <a:t>Развитие </a:t>
              </a:r>
              <a:r>
                <a:rPr lang="ru-RU" sz="1400" dirty="0">
                  <a:latin typeface="Palatino Linotype" panose="02040502050505030304" pitchFamily="18" charset="0"/>
                  <a:ea typeface="Calibri" panose="020F0502020204030204" pitchFamily="34" charset="0"/>
                </a:rPr>
                <a:t>финансовой инфраструктуры на не менее </a:t>
              </a:r>
              <a:r>
                <a:rPr lang="ru-RU" sz="1400" dirty="0" smtClean="0">
                  <a:latin typeface="Palatino Linotype" panose="02040502050505030304" pitchFamily="18" charset="0"/>
                  <a:ea typeface="Calibri" panose="020F0502020204030204" pitchFamily="34" charset="0"/>
                </a:rPr>
                <a:t>6 </a:t>
              </a:r>
              <a:r>
                <a:rPr lang="ru-RU" sz="1400" dirty="0">
                  <a:latin typeface="Palatino Linotype" panose="02040502050505030304" pitchFamily="18" charset="0"/>
                  <a:ea typeface="Calibri" panose="020F0502020204030204" pitchFamily="34" charset="0"/>
                </a:rPr>
                <a:t>пилотных рекреационных </a:t>
              </a:r>
              <a:r>
                <a:rPr lang="ru-RU" sz="1400" dirty="0" smtClean="0">
                  <a:latin typeface="Palatino Linotype" panose="02040502050505030304" pitchFamily="18" charset="0"/>
                  <a:ea typeface="Calibri" panose="020F0502020204030204" pitchFamily="34" charset="0"/>
                </a:rPr>
                <a:t>территориях (инновационных пляжах)</a:t>
              </a:r>
              <a:endParaRPr lang="ru-RU" sz="1400" kern="1200" dirty="0">
                <a:latin typeface="Palatino Linotype" panose="02040502050505030304" pitchFamily="18" charset="0"/>
              </a:endParaRPr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D502E1F9-E4A8-4F0D-BE94-7E45863AE8AD}"/>
                </a:ext>
              </a:extLst>
            </p:cNvPr>
            <p:cNvSpPr/>
            <p:nvPr/>
          </p:nvSpPr>
          <p:spPr>
            <a:xfrm>
              <a:off x="43369" y="4728380"/>
              <a:ext cx="578723" cy="664239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ru-RU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alatino Linotype" panose="02040502050505030304" pitchFamily="18" charset="0"/>
                </a:rPr>
                <a:t>3</a:t>
              </a:r>
              <a:endParaRPr lang="ru-RU" sz="3600" dirty="0">
                <a:latin typeface="Palatino Linotype" panose="02040502050505030304" pitchFamily="18" charset="0"/>
              </a:endParaRPr>
            </a:p>
          </p:txBody>
        </p:sp>
      </p:grpSp>
      <p:graphicFrame>
        <p:nvGraphicFramePr>
          <p:cNvPr id="106" name="Диаграмма 105">
            <a:extLst>
              <a:ext uri="{FF2B5EF4-FFF2-40B4-BE49-F238E27FC236}">
                <a16:creationId xmlns:a16="http://schemas.microsoft.com/office/drawing/2014/main" id="{B1A1DAEE-2A0A-4D20-9E0B-FD44FFC93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883586"/>
              </p:ext>
            </p:extLst>
          </p:nvPr>
        </p:nvGraphicFramePr>
        <p:xfrm>
          <a:off x="5109354" y="3592230"/>
          <a:ext cx="3781426" cy="91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7" name="Прямоугольник: скругленные противолежащие углы 20">
            <a:extLst>
              <a:ext uri="{FF2B5EF4-FFF2-40B4-BE49-F238E27FC236}">
                <a16:creationId xmlns:a16="http://schemas.microsoft.com/office/drawing/2014/main" id="{F72B3ACC-1D99-4193-93EF-0B08FB29C621}"/>
              </a:ext>
            </a:extLst>
          </p:cNvPr>
          <p:cNvSpPr/>
          <p:nvPr/>
        </p:nvSpPr>
        <p:spPr>
          <a:xfrm>
            <a:off x="5133113" y="4296092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Palatino Linotype" panose="02040502050505030304" pitchFamily="18" charset="0"/>
              </a:rPr>
              <a:t>05.04.2023</a:t>
            </a:r>
          </a:p>
        </p:txBody>
      </p:sp>
      <p:sp>
        <p:nvSpPr>
          <p:cNvPr id="108" name="Прямоугольник: скругленные противолежащие углы 21">
            <a:extLst>
              <a:ext uri="{FF2B5EF4-FFF2-40B4-BE49-F238E27FC236}">
                <a16:creationId xmlns:a16="http://schemas.microsoft.com/office/drawing/2014/main" id="{27972D05-F701-4EA2-B83B-DF80C3FD46E5}"/>
              </a:ext>
            </a:extLst>
          </p:cNvPr>
          <p:cNvSpPr/>
          <p:nvPr/>
        </p:nvSpPr>
        <p:spPr>
          <a:xfrm>
            <a:off x="5628493" y="4297844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Palatino Linotype" panose="02040502050505030304" pitchFamily="18" charset="0"/>
              </a:rPr>
              <a:t>31.07.2023</a:t>
            </a: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DF34B4D5-DEC8-45D3-947F-18C886CD4492}"/>
              </a:ext>
            </a:extLst>
          </p:cNvPr>
          <p:cNvGrpSpPr/>
          <p:nvPr/>
        </p:nvGrpSpPr>
        <p:grpSpPr>
          <a:xfrm>
            <a:off x="13935" y="3744733"/>
            <a:ext cx="4723104" cy="1020057"/>
            <a:chOff x="52563" y="3657162"/>
            <a:chExt cx="4650749" cy="1020057"/>
          </a:xfrm>
        </p:grpSpPr>
        <p:sp>
          <p:nvSpPr>
            <p:cNvPr id="117" name="Полилиния: фигура 31">
              <a:extLst>
                <a:ext uri="{FF2B5EF4-FFF2-40B4-BE49-F238E27FC236}">
                  <a16:creationId xmlns:a16="http://schemas.microsoft.com/office/drawing/2014/main" id="{5BCAD6EA-3951-4B52-B5C4-3EB403DD3D95}"/>
                </a:ext>
              </a:extLst>
            </p:cNvPr>
            <p:cNvSpPr/>
            <p:nvPr/>
          </p:nvSpPr>
          <p:spPr>
            <a:xfrm>
              <a:off x="630981" y="3657162"/>
              <a:ext cx="4072331" cy="1020057"/>
            </a:xfrm>
            <a:custGeom>
              <a:avLst/>
              <a:gdLst>
                <a:gd name="connsiteX0" fmla="*/ 0 w 4072330"/>
                <a:gd name="connsiteY0" fmla="*/ 0 h 926569"/>
                <a:gd name="connsiteX1" fmla="*/ 3609046 w 4072330"/>
                <a:gd name="connsiteY1" fmla="*/ 0 h 926569"/>
                <a:gd name="connsiteX2" fmla="*/ 4072330 w 4072330"/>
                <a:gd name="connsiteY2" fmla="*/ 463285 h 926569"/>
                <a:gd name="connsiteX3" fmla="*/ 3609046 w 4072330"/>
                <a:gd name="connsiteY3" fmla="*/ 926569 h 926569"/>
                <a:gd name="connsiteX4" fmla="*/ 0 w 4072330"/>
                <a:gd name="connsiteY4" fmla="*/ 926569 h 926569"/>
                <a:gd name="connsiteX5" fmla="*/ 0 w 4072330"/>
                <a:gd name="connsiteY5" fmla="*/ 0 h 92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2330" h="926569">
                  <a:moveTo>
                    <a:pt x="4072330" y="926568"/>
                  </a:moveTo>
                  <a:lnTo>
                    <a:pt x="463284" y="926568"/>
                  </a:lnTo>
                  <a:lnTo>
                    <a:pt x="0" y="463284"/>
                  </a:lnTo>
                  <a:lnTo>
                    <a:pt x="463284" y="1"/>
                  </a:lnTo>
                  <a:lnTo>
                    <a:pt x="4072330" y="1"/>
                  </a:lnTo>
                  <a:lnTo>
                    <a:pt x="4072330" y="92656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233" tIns="49531" rIns="92456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Palatino Linotype" panose="02040502050505030304" pitchFamily="18" charset="0"/>
                  <a:ea typeface="Calibri" panose="020F0502020204030204" pitchFamily="34" charset="0"/>
                </a:rPr>
                <a:t>Д</a:t>
              </a:r>
              <a:r>
                <a:rPr lang="ru-RU" sz="1400" kern="1200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</a:rPr>
                <a:t>оля торговых мест на сельскохозяйственных ярмарках и продовольственных рынках, оборудованных системой бесконтактных платежей</a:t>
              </a:r>
              <a:endParaRPr lang="ru-RU" sz="1400" kern="1200" dirty="0">
                <a:latin typeface="Palatino Linotype" panose="02040502050505030304" pitchFamily="18" charset="0"/>
              </a:endParaRPr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519F79D3-7ACF-4C7C-91A5-FC11E1B5C9E6}"/>
                </a:ext>
              </a:extLst>
            </p:cNvPr>
            <p:cNvSpPr/>
            <p:nvPr/>
          </p:nvSpPr>
          <p:spPr>
            <a:xfrm>
              <a:off x="52563" y="3963334"/>
              <a:ext cx="569529" cy="637409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ru-RU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alatino Linotype" panose="02040502050505030304" pitchFamily="18" charset="0"/>
                </a:rPr>
                <a:t>4</a:t>
              </a:r>
              <a:endParaRPr lang="ru-RU" sz="3600" dirty="0">
                <a:latin typeface="Palatino Linotype" panose="02040502050505030304" pitchFamily="18" charset="0"/>
              </a:endParaRPr>
            </a:p>
          </p:txBody>
        </p:sp>
      </p:grpSp>
      <p:sp>
        <p:nvSpPr>
          <p:cNvPr id="121" name="Прямоугольник: скругленные противолежащие углы 35">
            <a:extLst>
              <a:ext uri="{FF2B5EF4-FFF2-40B4-BE49-F238E27FC236}">
                <a16:creationId xmlns:a16="http://schemas.microsoft.com/office/drawing/2014/main" id="{62EAF354-E8F2-4F86-B3E1-CA9B38C0A1C6}"/>
              </a:ext>
            </a:extLst>
          </p:cNvPr>
          <p:cNvSpPr/>
          <p:nvPr/>
        </p:nvSpPr>
        <p:spPr>
          <a:xfrm>
            <a:off x="6430907" y="4296092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Palatino Linotype" panose="02040502050505030304" pitchFamily="18" charset="0"/>
              </a:rPr>
              <a:t>01.12.2023</a:t>
            </a:r>
          </a:p>
        </p:txBody>
      </p:sp>
      <p:sp>
        <p:nvSpPr>
          <p:cNvPr id="122" name="Прямоугольник: скругленные противолежащие углы 36">
            <a:extLst>
              <a:ext uri="{FF2B5EF4-FFF2-40B4-BE49-F238E27FC236}">
                <a16:creationId xmlns:a16="http://schemas.microsoft.com/office/drawing/2014/main" id="{2CF8C35A-E605-40D6-BBF2-9FCA9D652BC3}"/>
              </a:ext>
            </a:extLst>
          </p:cNvPr>
          <p:cNvSpPr/>
          <p:nvPr/>
        </p:nvSpPr>
        <p:spPr>
          <a:xfrm>
            <a:off x="7593352" y="4290974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Palatino Linotype" panose="02040502050505030304" pitchFamily="18" charset="0"/>
              </a:rPr>
              <a:t>31.07.2024</a:t>
            </a:r>
          </a:p>
        </p:txBody>
      </p:sp>
      <p:graphicFrame>
        <p:nvGraphicFramePr>
          <p:cNvPr id="123" name="Диаграмма 122">
            <a:extLst>
              <a:ext uri="{FF2B5EF4-FFF2-40B4-BE49-F238E27FC236}">
                <a16:creationId xmlns:a16="http://schemas.microsoft.com/office/drawing/2014/main" id="{9B331C67-6559-40A2-8AB4-0DCC4D558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648516"/>
              </p:ext>
            </p:extLst>
          </p:nvPr>
        </p:nvGraphicFramePr>
        <p:xfrm>
          <a:off x="5128442" y="4583557"/>
          <a:ext cx="3781426" cy="136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DF34B4D5-DEC8-45D3-947F-18C886CD4492}"/>
              </a:ext>
            </a:extLst>
          </p:cNvPr>
          <p:cNvGrpSpPr/>
          <p:nvPr/>
        </p:nvGrpSpPr>
        <p:grpSpPr>
          <a:xfrm>
            <a:off x="13935" y="4882453"/>
            <a:ext cx="4723104" cy="926570"/>
            <a:chOff x="52563" y="2767915"/>
            <a:chExt cx="4655976" cy="926570"/>
          </a:xfrm>
        </p:grpSpPr>
        <p:sp>
          <p:nvSpPr>
            <p:cNvPr id="125" name="Полилиния: фигура 29">
              <a:extLst>
                <a:ext uri="{FF2B5EF4-FFF2-40B4-BE49-F238E27FC236}">
                  <a16:creationId xmlns:a16="http://schemas.microsoft.com/office/drawing/2014/main" id="{3ABF2E13-22A1-425B-A18B-3C3C77EF2017}"/>
                </a:ext>
              </a:extLst>
            </p:cNvPr>
            <p:cNvSpPr/>
            <p:nvPr/>
          </p:nvSpPr>
          <p:spPr>
            <a:xfrm>
              <a:off x="636209" y="2767915"/>
              <a:ext cx="4072330" cy="926570"/>
            </a:xfrm>
            <a:custGeom>
              <a:avLst/>
              <a:gdLst>
                <a:gd name="connsiteX0" fmla="*/ 0 w 4072330"/>
                <a:gd name="connsiteY0" fmla="*/ 0 h 926569"/>
                <a:gd name="connsiteX1" fmla="*/ 3609046 w 4072330"/>
                <a:gd name="connsiteY1" fmla="*/ 0 h 926569"/>
                <a:gd name="connsiteX2" fmla="*/ 4072330 w 4072330"/>
                <a:gd name="connsiteY2" fmla="*/ 463285 h 926569"/>
                <a:gd name="connsiteX3" fmla="*/ 3609046 w 4072330"/>
                <a:gd name="connsiteY3" fmla="*/ 926569 h 926569"/>
                <a:gd name="connsiteX4" fmla="*/ 0 w 4072330"/>
                <a:gd name="connsiteY4" fmla="*/ 926569 h 926569"/>
                <a:gd name="connsiteX5" fmla="*/ 0 w 4072330"/>
                <a:gd name="connsiteY5" fmla="*/ 0 h 92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2330" h="926569">
                  <a:moveTo>
                    <a:pt x="4072330" y="926568"/>
                  </a:moveTo>
                  <a:lnTo>
                    <a:pt x="463284" y="926568"/>
                  </a:lnTo>
                  <a:lnTo>
                    <a:pt x="0" y="463284"/>
                  </a:lnTo>
                  <a:lnTo>
                    <a:pt x="463284" y="1"/>
                  </a:lnTo>
                  <a:lnTo>
                    <a:pt x="4072330" y="1"/>
                  </a:lnTo>
                  <a:lnTo>
                    <a:pt x="4072330" y="92656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233" tIns="49531" rIns="92456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Palatino Linotype" panose="02040502050505030304" pitchFamily="18" charset="0"/>
                  <a:ea typeface="Calibri" panose="020F0502020204030204" pitchFamily="34" charset="0"/>
                </a:rPr>
                <a:t>Д</a:t>
              </a:r>
              <a:r>
                <a:rPr lang="ru-RU" sz="1400" kern="1200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</a:rPr>
                <a:t>оля управляющих компаний жилищно-коммунальной сферы, использующих систему безналичной оплаты услуг по QR коду</a:t>
              </a:r>
              <a:endParaRPr lang="ru-RU" sz="1400" kern="1200" dirty="0">
                <a:latin typeface="Palatino Linotype" panose="02040502050505030304" pitchFamily="18" charset="0"/>
              </a:endParaRPr>
            </a:p>
          </p:txBody>
        </p:sp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3193C69C-CC46-4955-83D8-50DCE4D20137}"/>
                </a:ext>
              </a:extLst>
            </p:cNvPr>
            <p:cNvSpPr/>
            <p:nvPr/>
          </p:nvSpPr>
          <p:spPr>
            <a:xfrm>
              <a:off x="52563" y="2994667"/>
              <a:ext cx="578418" cy="618461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ru-RU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alatino Linotype" panose="02040502050505030304" pitchFamily="18" charset="0"/>
                </a:rPr>
                <a:t>5</a:t>
              </a:r>
              <a:endParaRPr lang="ru-RU" sz="3600" dirty="0">
                <a:latin typeface="Palatino Linotype" panose="02040502050505030304" pitchFamily="18" charset="0"/>
              </a:endParaRPr>
            </a:p>
          </p:txBody>
        </p:sp>
      </p:grpSp>
      <p:sp>
        <p:nvSpPr>
          <p:cNvPr id="127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9AED5758-0050-4A88-95B8-78BFD5392AC5}"/>
              </a:ext>
            </a:extLst>
          </p:cNvPr>
          <p:cNvSpPr/>
          <p:nvPr/>
        </p:nvSpPr>
        <p:spPr>
          <a:xfrm>
            <a:off x="5204556" y="5548720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Palatino Linotype" panose="02040502050505030304" pitchFamily="18" charset="0"/>
              </a:rPr>
              <a:t>23.03.2023</a:t>
            </a:r>
          </a:p>
        </p:txBody>
      </p:sp>
      <p:sp>
        <p:nvSpPr>
          <p:cNvPr id="128" name="Прямоугольник: скругленные противолежащие углы 43">
            <a:extLst>
              <a:ext uri="{FF2B5EF4-FFF2-40B4-BE49-F238E27FC236}">
                <a16:creationId xmlns:a16="http://schemas.microsoft.com/office/drawing/2014/main" id="{1F103EFE-BCEB-475E-ADED-329920855E5F}"/>
              </a:ext>
            </a:extLst>
          </p:cNvPr>
          <p:cNvSpPr/>
          <p:nvPr/>
        </p:nvSpPr>
        <p:spPr>
          <a:xfrm>
            <a:off x="6936974" y="5578277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Palatino Linotype" panose="02040502050505030304" pitchFamily="18" charset="0"/>
              </a:rPr>
              <a:t>31.08.2023</a:t>
            </a:r>
          </a:p>
        </p:txBody>
      </p:sp>
      <p:sp>
        <p:nvSpPr>
          <p:cNvPr id="129" name="Прямоугольник: скругленные противолежащие углы 44">
            <a:extLst>
              <a:ext uri="{FF2B5EF4-FFF2-40B4-BE49-F238E27FC236}">
                <a16:creationId xmlns:a16="http://schemas.microsoft.com/office/drawing/2014/main" id="{23CE3872-22A2-4822-8938-5CA3CF3D11A5}"/>
              </a:ext>
            </a:extLst>
          </p:cNvPr>
          <p:cNvSpPr/>
          <p:nvPr/>
        </p:nvSpPr>
        <p:spPr>
          <a:xfrm>
            <a:off x="8350686" y="5600774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latin typeface="Palatino Linotype" panose="02040502050505030304" pitchFamily="18" charset="0"/>
              </a:rPr>
              <a:t>01.12.2023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DF34B4D5-DEC8-45D3-947F-18C886CD4492}"/>
              </a:ext>
            </a:extLst>
          </p:cNvPr>
          <p:cNvGrpSpPr/>
          <p:nvPr/>
        </p:nvGrpSpPr>
        <p:grpSpPr>
          <a:xfrm>
            <a:off x="0" y="5851785"/>
            <a:ext cx="4723104" cy="926570"/>
            <a:chOff x="52563" y="2767915"/>
            <a:chExt cx="4655976" cy="926570"/>
          </a:xfrm>
        </p:grpSpPr>
        <p:sp>
          <p:nvSpPr>
            <p:cNvPr id="45" name="Полилиния: фигура 29">
              <a:extLst>
                <a:ext uri="{FF2B5EF4-FFF2-40B4-BE49-F238E27FC236}">
                  <a16:creationId xmlns:a16="http://schemas.microsoft.com/office/drawing/2014/main" id="{3ABF2E13-22A1-425B-A18B-3C3C77EF2017}"/>
                </a:ext>
              </a:extLst>
            </p:cNvPr>
            <p:cNvSpPr/>
            <p:nvPr/>
          </p:nvSpPr>
          <p:spPr>
            <a:xfrm>
              <a:off x="636209" y="2767915"/>
              <a:ext cx="4072330" cy="926570"/>
            </a:xfrm>
            <a:custGeom>
              <a:avLst/>
              <a:gdLst>
                <a:gd name="connsiteX0" fmla="*/ 0 w 4072330"/>
                <a:gd name="connsiteY0" fmla="*/ 0 h 926569"/>
                <a:gd name="connsiteX1" fmla="*/ 3609046 w 4072330"/>
                <a:gd name="connsiteY1" fmla="*/ 0 h 926569"/>
                <a:gd name="connsiteX2" fmla="*/ 4072330 w 4072330"/>
                <a:gd name="connsiteY2" fmla="*/ 463285 h 926569"/>
                <a:gd name="connsiteX3" fmla="*/ 3609046 w 4072330"/>
                <a:gd name="connsiteY3" fmla="*/ 926569 h 926569"/>
                <a:gd name="connsiteX4" fmla="*/ 0 w 4072330"/>
                <a:gd name="connsiteY4" fmla="*/ 926569 h 926569"/>
                <a:gd name="connsiteX5" fmla="*/ 0 w 4072330"/>
                <a:gd name="connsiteY5" fmla="*/ 0 h 92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2330" h="926569">
                  <a:moveTo>
                    <a:pt x="4072330" y="926568"/>
                  </a:moveTo>
                  <a:lnTo>
                    <a:pt x="463284" y="926568"/>
                  </a:lnTo>
                  <a:lnTo>
                    <a:pt x="0" y="463284"/>
                  </a:lnTo>
                  <a:lnTo>
                    <a:pt x="463284" y="1"/>
                  </a:lnTo>
                  <a:lnTo>
                    <a:pt x="4072330" y="1"/>
                  </a:lnTo>
                  <a:lnTo>
                    <a:pt x="4072330" y="92656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233" tIns="49531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Palatino Linotype" panose="02040502050505030304" pitchFamily="18" charset="0"/>
                  <a:ea typeface="Calibri" panose="020F0502020204030204" pitchFamily="34" charset="0"/>
                </a:rPr>
                <a:t>6. Создание логотипа муниципального проекта «Привычный Сочи – безналичный».</a:t>
              </a:r>
              <a:endParaRPr lang="ru-RU" sz="1400" kern="1200" dirty="0">
                <a:latin typeface="Palatino Linotype" panose="02040502050505030304" pitchFamily="18" charset="0"/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3193C69C-CC46-4955-83D8-50DCE4D20137}"/>
                </a:ext>
              </a:extLst>
            </p:cNvPr>
            <p:cNvSpPr/>
            <p:nvPr/>
          </p:nvSpPr>
          <p:spPr>
            <a:xfrm>
              <a:off x="52563" y="2994667"/>
              <a:ext cx="578418" cy="618461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ru-RU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alatino Linotype" panose="02040502050505030304" pitchFamily="18" charset="0"/>
                </a:rPr>
                <a:t>6</a:t>
              </a:r>
              <a:endParaRPr lang="ru-RU" sz="3600" dirty="0">
                <a:latin typeface="Palatino Linotype" panose="02040502050505030304" pitchFamily="18" charset="0"/>
              </a:endParaRPr>
            </a:p>
          </p:txBody>
        </p:sp>
      </p:grpSp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B1B925DD-B5A7-45C2-AE63-C6AE2D57C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165775"/>
              </p:ext>
            </p:extLst>
          </p:nvPr>
        </p:nvGraphicFramePr>
        <p:xfrm>
          <a:off x="5243809" y="6080123"/>
          <a:ext cx="3781426" cy="45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9" name="Прямоугольник: скругленные противолежащие углы 23">
            <a:extLst>
              <a:ext uri="{FF2B5EF4-FFF2-40B4-BE49-F238E27FC236}">
                <a16:creationId xmlns:a16="http://schemas.microsoft.com/office/drawing/2014/main" id="{D3BE5583-1814-4563-B9EA-2325DC595BC4}"/>
              </a:ext>
            </a:extLst>
          </p:cNvPr>
          <p:cNvSpPr/>
          <p:nvPr/>
        </p:nvSpPr>
        <p:spPr>
          <a:xfrm>
            <a:off x="6902389" y="6456725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Palatino Linotype" panose="02040502050505030304" pitchFamily="18" charset="0"/>
              </a:rPr>
              <a:t>07.07.2023</a:t>
            </a:r>
            <a:endParaRPr lang="ru-RU" sz="7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1" name="Диаграмма 50">
            <a:extLst>
              <a:ext uri="{FF2B5EF4-FFF2-40B4-BE49-F238E27FC236}">
                <a16:creationId xmlns:a16="http://schemas.microsoft.com/office/drawing/2014/main" id="{B1B925DD-B5A7-45C2-AE63-C6AE2D57C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210360"/>
              </p:ext>
            </p:extLst>
          </p:nvPr>
        </p:nvGraphicFramePr>
        <p:xfrm>
          <a:off x="5146557" y="2875609"/>
          <a:ext cx="3781426" cy="45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2" name="Прямоугольник: скругленные противолежащие углы 39">
            <a:extLst>
              <a:ext uri="{FF2B5EF4-FFF2-40B4-BE49-F238E27FC236}">
                <a16:creationId xmlns:a16="http://schemas.microsoft.com/office/drawing/2014/main" id="{26BD51F8-6950-4FB1-B2E4-2309F6995B01}"/>
              </a:ext>
            </a:extLst>
          </p:cNvPr>
          <p:cNvSpPr/>
          <p:nvPr/>
        </p:nvSpPr>
        <p:spPr>
          <a:xfrm>
            <a:off x="5331773" y="3316714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Palatino Linotype" panose="02040502050505030304" pitchFamily="18" charset="0"/>
              </a:rPr>
              <a:t>15.07.2023</a:t>
            </a:r>
            <a:endParaRPr lang="ru-RU" sz="700" dirty="0">
              <a:latin typeface="Palatino Linotype" panose="02040502050505030304" pitchFamily="18" charset="0"/>
            </a:endParaRPr>
          </a:p>
        </p:txBody>
      </p:sp>
      <p:sp>
        <p:nvSpPr>
          <p:cNvPr id="53" name="Прямоугольник: скругленные противолежащие углы 39">
            <a:extLst>
              <a:ext uri="{FF2B5EF4-FFF2-40B4-BE49-F238E27FC236}">
                <a16:creationId xmlns:a16="http://schemas.microsoft.com/office/drawing/2014/main" id="{26BD51F8-6950-4FB1-B2E4-2309F6995B01}"/>
              </a:ext>
            </a:extLst>
          </p:cNvPr>
          <p:cNvSpPr/>
          <p:nvPr/>
        </p:nvSpPr>
        <p:spPr>
          <a:xfrm>
            <a:off x="5941722" y="3316714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Palatino Linotype" panose="02040502050505030304" pitchFamily="18" charset="0"/>
              </a:rPr>
              <a:t>15.10.2023</a:t>
            </a:r>
            <a:endParaRPr lang="ru-RU" sz="700" dirty="0">
              <a:latin typeface="Palatino Linotype" panose="02040502050505030304" pitchFamily="18" charset="0"/>
            </a:endParaRPr>
          </a:p>
        </p:txBody>
      </p:sp>
      <p:sp>
        <p:nvSpPr>
          <p:cNvPr id="54" name="Прямоугольник: скругленные противолежащие углы 39">
            <a:extLst>
              <a:ext uri="{FF2B5EF4-FFF2-40B4-BE49-F238E27FC236}">
                <a16:creationId xmlns:a16="http://schemas.microsoft.com/office/drawing/2014/main" id="{26BD51F8-6950-4FB1-B2E4-2309F6995B01}"/>
              </a:ext>
            </a:extLst>
          </p:cNvPr>
          <p:cNvSpPr/>
          <p:nvPr/>
        </p:nvSpPr>
        <p:spPr>
          <a:xfrm>
            <a:off x="7132710" y="3316390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Palatino Linotype" panose="02040502050505030304" pitchFamily="18" charset="0"/>
              </a:rPr>
              <a:t>15.07.2024</a:t>
            </a:r>
            <a:endParaRPr lang="ru-RU" sz="700" dirty="0">
              <a:latin typeface="Palatino Linotype" panose="02040502050505030304" pitchFamily="18" charset="0"/>
            </a:endParaRPr>
          </a:p>
        </p:txBody>
      </p:sp>
      <p:sp>
        <p:nvSpPr>
          <p:cNvPr id="63" name="Прямоугольник: скругленные противолежащие углы 39">
            <a:extLst>
              <a:ext uri="{FF2B5EF4-FFF2-40B4-BE49-F238E27FC236}">
                <a16:creationId xmlns:a16="http://schemas.microsoft.com/office/drawing/2014/main" id="{26BD51F8-6950-4FB1-B2E4-2309F6995B01}"/>
              </a:ext>
            </a:extLst>
          </p:cNvPr>
          <p:cNvSpPr/>
          <p:nvPr/>
        </p:nvSpPr>
        <p:spPr>
          <a:xfrm>
            <a:off x="7680173" y="3316714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Palatino Linotype" panose="02040502050505030304" pitchFamily="18" charset="0"/>
              </a:rPr>
              <a:t>15.10.2024</a:t>
            </a:r>
            <a:endParaRPr lang="ru-RU" sz="700" dirty="0">
              <a:latin typeface="Palatino Linotype" panose="02040502050505030304" pitchFamily="18" charset="0"/>
            </a:endParaRPr>
          </a:p>
        </p:txBody>
      </p:sp>
      <p:sp>
        <p:nvSpPr>
          <p:cNvPr id="64" name="Прямоугольник: скругленные противолежащие углы 39">
            <a:extLst>
              <a:ext uri="{FF2B5EF4-FFF2-40B4-BE49-F238E27FC236}">
                <a16:creationId xmlns:a16="http://schemas.microsoft.com/office/drawing/2014/main" id="{26BD51F8-6950-4FB1-B2E4-2309F6995B01}"/>
              </a:ext>
            </a:extLst>
          </p:cNvPr>
          <p:cNvSpPr/>
          <p:nvPr/>
        </p:nvSpPr>
        <p:spPr>
          <a:xfrm>
            <a:off x="8282779" y="3310321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Palatino Linotype" panose="02040502050505030304" pitchFamily="18" charset="0"/>
              </a:rPr>
              <a:t>25.12.2024</a:t>
            </a:r>
            <a:endParaRPr lang="ru-RU" sz="7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5" name="Диаграмма 64">
            <a:extLst>
              <a:ext uri="{FF2B5EF4-FFF2-40B4-BE49-F238E27FC236}">
                <a16:creationId xmlns:a16="http://schemas.microsoft.com/office/drawing/2014/main" id="{F10BAB2A-A394-4D40-B7B9-3A1C26B76B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926669"/>
              </p:ext>
            </p:extLst>
          </p:nvPr>
        </p:nvGraphicFramePr>
        <p:xfrm>
          <a:off x="5137858" y="857652"/>
          <a:ext cx="3781426" cy="1399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6" name="Прямоугольник: скругленные противолежащие углы 23">
            <a:extLst>
              <a:ext uri="{FF2B5EF4-FFF2-40B4-BE49-F238E27FC236}">
                <a16:creationId xmlns:a16="http://schemas.microsoft.com/office/drawing/2014/main" id="{D3BE5583-1814-4563-B9EA-2325DC595BC4}"/>
              </a:ext>
            </a:extLst>
          </p:cNvPr>
          <p:cNvSpPr/>
          <p:nvPr/>
        </p:nvSpPr>
        <p:spPr>
          <a:xfrm>
            <a:off x="8336655" y="1454632"/>
            <a:ext cx="472440" cy="253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latin typeface="Palatino Linotype" panose="02040502050505030304" pitchFamily="18" charset="0"/>
              </a:rPr>
              <a:t>01.01.2025</a:t>
            </a:r>
            <a:endParaRPr lang="ru-RU" sz="7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6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38B1E1-19F1-4878-9655-86898C252E66}"/>
              </a:ext>
            </a:extLst>
          </p:cNvPr>
          <p:cNvSpPr/>
          <p:nvPr/>
        </p:nvSpPr>
        <p:spPr>
          <a:xfrm>
            <a:off x="6798384" y="0"/>
            <a:ext cx="5393616" cy="685944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600" dirty="0">
              <a:latin typeface="Montserrat" panose="020B0604020202020204"/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 rot="10800000" flipH="1">
            <a:off x="-14514" y="0"/>
            <a:ext cx="9808318" cy="6858000"/>
          </a:xfrm>
          <a:custGeom>
            <a:avLst/>
            <a:gdLst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7968342 w 7968342"/>
              <a:gd name="connsiteY2" fmla="*/ 184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6752018 w 7968342"/>
              <a:gd name="connsiteY2" fmla="*/ 2333284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342" h="6858000">
                <a:moveTo>
                  <a:pt x="0" y="0"/>
                </a:moveTo>
                <a:lnTo>
                  <a:pt x="6126763" y="0"/>
                </a:lnTo>
                <a:lnTo>
                  <a:pt x="6752018" y="2333284"/>
                </a:lnTo>
                <a:lnTo>
                  <a:pt x="796834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13DD1F0F-B2B7-8E49-8F3D-BD19637C72B7}"/>
              </a:ext>
            </a:extLst>
          </p:cNvPr>
          <p:cNvSpPr/>
          <p:nvPr/>
        </p:nvSpPr>
        <p:spPr>
          <a:xfrm>
            <a:off x="147287" y="-6228"/>
            <a:ext cx="9621075" cy="6581944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710778"/>
              <a:gd name="connsiteY0" fmla="*/ 0 h 6679972"/>
              <a:gd name="connsiteX1" fmla="*/ 7688613 w 7710778"/>
              <a:gd name="connsiteY1" fmla="*/ 0 h 6679972"/>
              <a:gd name="connsiteX2" fmla="*/ 7710778 w 7710778"/>
              <a:gd name="connsiteY2" fmla="*/ 6599168 h 6679972"/>
              <a:gd name="connsiteX3" fmla="*/ 0 w 7710778"/>
              <a:gd name="connsiteY3" fmla="*/ 6679972 h 6679972"/>
              <a:gd name="connsiteX4" fmla="*/ 0 w 7710778"/>
              <a:gd name="connsiteY4" fmla="*/ 0 h 6679972"/>
              <a:gd name="connsiteX0" fmla="*/ 0 w 7710778"/>
              <a:gd name="connsiteY0" fmla="*/ 0 h 6611869"/>
              <a:gd name="connsiteX1" fmla="*/ 7688613 w 7710778"/>
              <a:gd name="connsiteY1" fmla="*/ 0 h 6611869"/>
              <a:gd name="connsiteX2" fmla="*/ 7710778 w 7710778"/>
              <a:gd name="connsiteY2" fmla="*/ 6599168 h 6611869"/>
              <a:gd name="connsiteX3" fmla="*/ 8471 w 7710778"/>
              <a:gd name="connsiteY3" fmla="*/ 6611869 h 6611869"/>
              <a:gd name="connsiteX4" fmla="*/ 0 w 7710778"/>
              <a:gd name="connsiteY4" fmla="*/ 0 h 6611869"/>
              <a:gd name="connsiteX0" fmla="*/ 0 w 7690429"/>
              <a:gd name="connsiteY0" fmla="*/ 0 h 6624708"/>
              <a:gd name="connsiteX1" fmla="*/ 7688613 w 7690429"/>
              <a:gd name="connsiteY1" fmla="*/ 0 h 6624708"/>
              <a:gd name="connsiteX2" fmla="*/ 7685365 w 7690429"/>
              <a:gd name="connsiteY2" fmla="*/ 6624708 h 6624708"/>
              <a:gd name="connsiteX3" fmla="*/ 8471 w 7690429"/>
              <a:gd name="connsiteY3" fmla="*/ 6611869 h 6624708"/>
              <a:gd name="connsiteX4" fmla="*/ 0 w 7690429"/>
              <a:gd name="connsiteY4" fmla="*/ 0 h 66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429" h="6624708">
                <a:moveTo>
                  <a:pt x="0" y="0"/>
                </a:moveTo>
                <a:lnTo>
                  <a:pt x="7688613" y="0"/>
                </a:lnTo>
                <a:cubicBezTo>
                  <a:pt x="7696001" y="2199723"/>
                  <a:pt x="7677977" y="4424985"/>
                  <a:pt x="7685365" y="6624708"/>
                </a:cubicBezTo>
                <a:lnTo>
                  <a:pt x="8471" y="6611869"/>
                </a:lnTo>
                <a:cubicBezTo>
                  <a:pt x="5647" y="4407913"/>
                  <a:pt x="2824" y="22039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33355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0" y="104999"/>
            <a:ext cx="580240" cy="725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 flipH="1" flipV="1">
            <a:off x="6174024" y="3241174"/>
            <a:ext cx="7174901" cy="151081"/>
          </a:xfrm>
          <a:prstGeom prst="rect">
            <a:avLst/>
          </a:prstGeom>
          <a:effectLst>
            <a:outerShdw blurRad="203200" dist="38100" dir="10800000" sx="104000" sy="104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862457" y="2670384"/>
            <a:ext cx="223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Вероятные риски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F6DD77A-0D38-4302-AF82-BF491AD91959}"/>
              </a:ext>
            </a:extLst>
          </p:cNvPr>
          <p:cNvGrpSpPr/>
          <p:nvPr/>
        </p:nvGrpSpPr>
        <p:grpSpPr>
          <a:xfrm>
            <a:off x="262304" y="871530"/>
            <a:ext cx="8986832" cy="5428638"/>
            <a:chOff x="80968" y="1190625"/>
            <a:chExt cx="8986832" cy="5428638"/>
          </a:xfrm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0EE2D514-6197-4C68-97DA-BD37F526932E}"/>
                </a:ext>
              </a:extLst>
            </p:cNvPr>
            <p:cNvSpPr/>
            <p:nvPr/>
          </p:nvSpPr>
          <p:spPr>
            <a:xfrm>
              <a:off x="95250" y="1190625"/>
              <a:ext cx="8972550" cy="577668"/>
            </a:xfrm>
            <a:custGeom>
              <a:avLst/>
              <a:gdLst>
                <a:gd name="connsiteX0" fmla="*/ 0 w 8972550"/>
                <a:gd name="connsiteY0" fmla="*/ 57767 h 577668"/>
                <a:gd name="connsiteX1" fmla="*/ 57767 w 8972550"/>
                <a:gd name="connsiteY1" fmla="*/ 0 h 577668"/>
                <a:gd name="connsiteX2" fmla="*/ 8914783 w 8972550"/>
                <a:gd name="connsiteY2" fmla="*/ 0 h 577668"/>
                <a:gd name="connsiteX3" fmla="*/ 8972550 w 8972550"/>
                <a:gd name="connsiteY3" fmla="*/ 57767 h 577668"/>
                <a:gd name="connsiteX4" fmla="*/ 8972550 w 8972550"/>
                <a:gd name="connsiteY4" fmla="*/ 519901 h 577668"/>
                <a:gd name="connsiteX5" fmla="*/ 8914783 w 8972550"/>
                <a:gd name="connsiteY5" fmla="*/ 577668 h 577668"/>
                <a:gd name="connsiteX6" fmla="*/ 57767 w 8972550"/>
                <a:gd name="connsiteY6" fmla="*/ 577668 h 577668"/>
                <a:gd name="connsiteX7" fmla="*/ 0 w 8972550"/>
                <a:gd name="connsiteY7" fmla="*/ 519901 h 577668"/>
                <a:gd name="connsiteX8" fmla="*/ 0 w 8972550"/>
                <a:gd name="connsiteY8" fmla="*/ 57767 h 57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2550" h="577668">
                  <a:moveTo>
                    <a:pt x="0" y="57767"/>
                  </a:moveTo>
                  <a:cubicBezTo>
                    <a:pt x="0" y="25863"/>
                    <a:pt x="25863" y="0"/>
                    <a:pt x="57767" y="0"/>
                  </a:cubicBezTo>
                  <a:lnTo>
                    <a:pt x="8914783" y="0"/>
                  </a:lnTo>
                  <a:cubicBezTo>
                    <a:pt x="8946687" y="0"/>
                    <a:pt x="8972550" y="25863"/>
                    <a:pt x="8972550" y="57767"/>
                  </a:cubicBezTo>
                  <a:lnTo>
                    <a:pt x="8972550" y="519901"/>
                  </a:lnTo>
                  <a:cubicBezTo>
                    <a:pt x="8972550" y="551805"/>
                    <a:pt x="8946687" y="577668"/>
                    <a:pt x="8914783" y="577668"/>
                  </a:cubicBezTo>
                  <a:lnTo>
                    <a:pt x="57767" y="577668"/>
                  </a:lnTo>
                  <a:cubicBezTo>
                    <a:pt x="25863" y="577668"/>
                    <a:pt x="0" y="551805"/>
                    <a:pt x="0" y="519901"/>
                  </a:cubicBezTo>
                  <a:lnTo>
                    <a:pt x="0" y="5776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0376" tIns="38100" rIns="38101" bIns="3810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latin typeface="Palatino Linotype" panose="02040502050505030304" pitchFamily="18" charset="0"/>
                </a:rPr>
                <a:t>Отсутствие интернет-инфраструктуры в труднодоступных местностях</a:t>
              </a: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A26530B8-93A9-4C2D-B72F-C8BD6110C446}"/>
                </a:ext>
              </a:extLst>
            </p:cNvPr>
            <p:cNvSpPr/>
            <p:nvPr/>
          </p:nvSpPr>
          <p:spPr>
            <a:xfrm>
              <a:off x="153016" y="1248391"/>
              <a:ext cx="1794510" cy="46213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r>
                <a:rPr lang="ru-RU" sz="1400" dirty="0">
                  <a:latin typeface="Palatino Linotype" panose="02040502050505030304" pitchFamily="18" charset="0"/>
                </a:rPr>
                <a:t>Низкая вероятность</a:t>
              </a: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9FBCDFD0-915F-4FED-B006-2B153495D8D6}"/>
                </a:ext>
              </a:extLst>
            </p:cNvPr>
            <p:cNvSpPr/>
            <p:nvPr/>
          </p:nvSpPr>
          <p:spPr>
            <a:xfrm>
              <a:off x="80968" y="1871337"/>
              <a:ext cx="8972550" cy="1034775"/>
            </a:xfrm>
            <a:custGeom>
              <a:avLst/>
              <a:gdLst>
                <a:gd name="connsiteX0" fmla="*/ 0 w 8972550"/>
                <a:gd name="connsiteY0" fmla="*/ 57767 h 577668"/>
                <a:gd name="connsiteX1" fmla="*/ 57767 w 8972550"/>
                <a:gd name="connsiteY1" fmla="*/ 0 h 577668"/>
                <a:gd name="connsiteX2" fmla="*/ 8914783 w 8972550"/>
                <a:gd name="connsiteY2" fmla="*/ 0 h 577668"/>
                <a:gd name="connsiteX3" fmla="*/ 8972550 w 8972550"/>
                <a:gd name="connsiteY3" fmla="*/ 57767 h 577668"/>
                <a:gd name="connsiteX4" fmla="*/ 8972550 w 8972550"/>
                <a:gd name="connsiteY4" fmla="*/ 519901 h 577668"/>
                <a:gd name="connsiteX5" fmla="*/ 8914783 w 8972550"/>
                <a:gd name="connsiteY5" fmla="*/ 577668 h 577668"/>
                <a:gd name="connsiteX6" fmla="*/ 57767 w 8972550"/>
                <a:gd name="connsiteY6" fmla="*/ 577668 h 577668"/>
                <a:gd name="connsiteX7" fmla="*/ 0 w 8972550"/>
                <a:gd name="connsiteY7" fmla="*/ 519901 h 577668"/>
                <a:gd name="connsiteX8" fmla="*/ 0 w 8972550"/>
                <a:gd name="connsiteY8" fmla="*/ 57767 h 57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2550" h="577668">
                  <a:moveTo>
                    <a:pt x="0" y="57767"/>
                  </a:moveTo>
                  <a:cubicBezTo>
                    <a:pt x="0" y="25863"/>
                    <a:pt x="25863" y="0"/>
                    <a:pt x="57767" y="0"/>
                  </a:cubicBezTo>
                  <a:lnTo>
                    <a:pt x="8914783" y="0"/>
                  </a:lnTo>
                  <a:cubicBezTo>
                    <a:pt x="8946687" y="0"/>
                    <a:pt x="8972550" y="25863"/>
                    <a:pt x="8972550" y="57767"/>
                  </a:cubicBezTo>
                  <a:lnTo>
                    <a:pt x="8972550" y="519901"/>
                  </a:lnTo>
                  <a:cubicBezTo>
                    <a:pt x="8972550" y="551805"/>
                    <a:pt x="8946687" y="577668"/>
                    <a:pt x="8914783" y="577668"/>
                  </a:cubicBezTo>
                  <a:lnTo>
                    <a:pt x="57767" y="577668"/>
                  </a:lnTo>
                  <a:cubicBezTo>
                    <a:pt x="25863" y="577668"/>
                    <a:pt x="0" y="551805"/>
                    <a:pt x="0" y="519901"/>
                  </a:cubicBezTo>
                  <a:lnTo>
                    <a:pt x="0" y="5776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0376" tIns="38100" rIns="38101" bIns="3810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latin typeface="Palatino Linotype" panose="02040502050505030304" pitchFamily="18" charset="0"/>
                </a:rPr>
                <a:t>Отказ в продлении для управляющих компаний жилищно-коммунальной сферы срока действия лицензии на право осуществления предпринимательской деятельности по управлению многоквартирными домами</a:t>
              </a: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8425EC11-3F8F-48A3-AA70-159F07349F03}"/>
                </a:ext>
              </a:extLst>
            </p:cNvPr>
            <p:cNvSpPr/>
            <p:nvPr/>
          </p:nvSpPr>
          <p:spPr>
            <a:xfrm>
              <a:off x="153016" y="2157657"/>
              <a:ext cx="1794510" cy="462134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r>
                <a:rPr lang="ru-RU" sz="1400" dirty="0">
                  <a:latin typeface="Palatino Linotype" panose="02040502050505030304" pitchFamily="18" charset="0"/>
                </a:rPr>
                <a:t>Средняя вероятность</a:t>
              </a: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06AEE021-B592-43D3-BF28-88C098D97295}"/>
                </a:ext>
              </a:extLst>
            </p:cNvPr>
            <p:cNvSpPr/>
            <p:nvPr/>
          </p:nvSpPr>
          <p:spPr>
            <a:xfrm>
              <a:off x="95250" y="3116903"/>
              <a:ext cx="8972550" cy="870367"/>
            </a:xfrm>
            <a:custGeom>
              <a:avLst/>
              <a:gdLst>
                <a:gd name="connsiteX0" fmla="*/ 0 w 8972550"/>
                <a:gd name="connsiteY0" fmla="*/ 57767 h 577668"/>
                <a:gd name="connsiteX1" fmla="*/ 57767 w 8972550"/>
                <a:gd name="connsiteY1" fmla="*/ 0 h 577668"/>
                <a:gd name="connsiteX2" fmla="*/ 8914783 w 8972550"/>
                <a:gd name="connsiteY2" fmla="*/ 0 h 577668"/>
                <a:gd name="connsiteX3" fmla="*/ 8972550 w 8972550"/>
                <a:gd name="connsiteY3" fmla="*/ 57767 h 577668"/>
                <a:gd name="connsiteX4" fmla="*/ 8972550 w 8972550"/>
                <a:gd name="connsiteY4" fmla="*/ 519901 h 577668"/>
                <a:gd name="connsiteX5" fmla="*/ 8914783 w 8972550"/>
                <a:gd name="connsiteY5" fmla="*/ 577668 h 577668"/>
                <a:gd name="connsiteX6" fmla="*/ 57767 w 8972550"/>
                <a:gd name="connsiteY6" fmla="*/ 577668 h 577668"/>
                <a:gd name="connsiteX7" fmla="*/ 0 w 8972550"/>
                <a:gd name="connsiteY7" fmla="*/ 519901 h 577668"/>
                <a:gd name="connsiteX8" fmla="*/ 0 w 8972550"/>
                <a:gd name="connsiteY8" fmla="*/ 57767 h 57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2550" h="577668">
                  <a:moveTo>
                    <a:pt x="0" y="57767"/>
                  </a:moveTo>
                  <a:cubicBezTo>
                    <a:pt x="0" y="25863"/>
                    <a:pt x="25863" y="0"/>
                    <a:pt x="57767" y="0"/>
                  </a:cubicBezTo>
                  <a:lnTo>
                    <a:pt x="8914783" y="0"/>
                  </a:lnTo>
                  <a:cubicBezTo>
                    <a:pt x="8946687" y="0"/>
                    <a:pt x="8972550" y="25863"/>
                    <a:pt x="8972550" y="57767"/>
                  </a:cubicBezTo>
                  <a:lnTo>
                    <a:pt x="8972550" y="519901"/>
                  </a:lnTo>
                  <a:cubicBezTo>
                    <a:pt x="8972550" y="551805"/>
                    <a:pt x="8946687" y="577668"/>
                    <a:pt x="8914783" y="577668"/>
                  </a:cubicBezTo>
                  <a:lnTo>
                    <a:pt x="57767" y="577668"/>
                  </a:lnTo>
                  <a:cubicBezTo>
                    <a:pt x="25863" y="577668"/>
                    <a:pt x="0" y="551805"/>
                    <a:pt x="0" y="519901"/>
                  </a:cubicBezTo>
                  <a:lnTo>
                    <a:pt x="0" y="5776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0376" tIns="38100" rIns="38101" bIns="3810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latin typeface="Palatino Linotype" panose="02040502050505030304" pitchFamily="18" charset="0"/>
                </a:rPr>
                <a:t>Организационные риски рассогласованности в действиях участников проекта, связанные с неполной и недостоверной информацией о результатах реализуемых мероприятий</a:t>
              </a:r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72AD1DA9-04A7-407D-9C64-CB00F5C89A4A}"/>
                </a:ext>
              </a:extLst>
            </p:cNvPr>
            <p:cNvSpPr/>
            <p:nvPr/>
          </p:nvSpPr>
          <p:spPr>
            <a:xfrm>
              <a:off x="153016" y="3322953"/>
              <a:ext cx="1794510" cy="46213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r>
                <a:rPr lang="ru-RU" sz="1400" dirty="0">
                  <a:latin typeface="Palatino Linotype" panose="02040502050505030304" pitchFamily="18" charset="0"/>
                </a:rPr>
                <a:t>Низкая вероятность</a:t>
              </a: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BA8D6155-2AAA-46B6-928B-CFD77340F7ED}"/>
                </a:ext>
              </a:extLst>
            </p:cNvPr>
            <p:cNvSpPr/>
            <p:nvPr/>
          </p:nvSpPr>
          <p:spPr>
            <a:xfrm>
              <a:off x="95250" y="4071245"/>
              <a:ext cx="8972550" cy="842609"/>
            </a:xfrm>
            <a:custGeom>
              <a:avLst/>
              <a:gdLst>
                <a:gd name="connsiteX0" fmla="*/ 0 w 8972550"/>
                <a:gd name="connsiteY0" fmla="*/ 57767 h 577668"/>
                <a:gd name="connsiteX1" fmla="*/ 57767 w 8972550"/>
                <a:gd name="connsiteY1" fmla="*/ 0 h 577668"/>
                <a:gd name="connsiteX2" fmla="*/ 8914783 w 8972550"/>
                <a:gd name="connsiteY2" fmla="*/ 0 h 577668"/>
                <a:gd name="connsiteX3" fmla="*/ 8972550 w 8972550"/>
                <a:gd name="connsiteY3" fmla="*/ 57767 h 577668"/>
                <a:gd name="connsiteX4" fmla="*/ 8972550 w 8972550"/>
                <a:gd name="connsiteY4" fmla="*/ 519901 h 577668"/>
                <a:gd name="connsiteX5" fmla="*/ 8914783 w 8972550"/>
                <a:gd name="connsiteY5" fmla="*/ 577668 h 577668"/>
                <a:gd name="connsiteX6" fmla="*/ 57767 w 8972550"/>
                <a:gd name="connsiteY6" fmla="*/ 577668 h 577668"/>
                <a:gd name="connsiteX7" fmla="*/ 0 w 8972550"/>
                <a:gd name="connsiteY7" fmla="*/ 519901 h 577668"/>
                <a:gd name="connsiteX8" fmla="*/ 0 w 8972550"/>
                <a:gd name="connsiteY8" fmla="*/ 57767 h 57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2550" h="577668">
                  <a:moveTo>
                    <a:pt x="0" y="57767"/>
                  </a:moveTo>
                  <a:cubicBezTo>
                    <a:pt x="0" y="25863"/>
                    <a:pt x="25863" y="0"/>
                    <a:pt x="57767" y="0"/>
                  </a:cubicBezTo>
                  <a:lnTo>
                    <a:pt x="8914783" y="0"/>
                  </a:lnTo>
                  <a:cubicBezTo>
                    <a:pt x="8946687" y="0"/>
                    <a:pt x="8972550" y="25863"/>
                    <a:pt x="8972550" y="57767"/>
                  </a:cubicBezTo>
                  <a:lnTo>
                    <a:pt x="8972550" y="519901"/>
                  </a:lnTo>
                  <a:cubicBezTo>
                    <a:pt x="8972550" y="551805"/>
                    <a:pt x="8946687" y="577668"/>
                    <a:pt x="8914783" y="577668"/>
                  </a:cubicBezTo>
                  <a:lnTo>
                    <a:pt x="57767" y="577668"/>
                  </a:lnTo>
                  <a:cubicBezTo>
                    <a:pt x="25863" y="577668"/>
                    <a:pt x="0" y="551805"/>
                    <a:pt x="0" y="519901"/>
                  </a:cubicBezTo>
                  <a:lnTo>
                    <a:pt x="0" y="5776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0376" tIns="38100" rIns="38101" bIns="3810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latin typeface="Palatino Linotype" panose="02040502050505030304" pitchFamily="18" charset="0"/>
                </a:rPr>
                <a:t>Риск неприятия результатов, связанный с недостаточно высоким уровнем медиаграмотности пользователей безналичных </a:t>
              </a:r>
              <a:r>
                <a:rPr lang="ru-RU" sz="1600" kern="1200" dirty="0" smtClean="0">
                  <a:latin typeface="Palatino Linotype" panose="02040502050505030304" pitchFamily="18" charset="0"/>
                </a:rPr>
                <a:t>расчет</a:t>
              </a:r>
              <a:r>
                <a:rPr lang="ru-RU" sz="1600" dirty="0" smtClean="0">
                  <a:latin typeface="Palatino Linotype" panose="02040502050505030304" pitchFamily="18" charset="0"/>
                </a:rPr>
                <a:t>ов</a:t>
              </a:r>
              <a:r>
                <a:rPr lang="ru-RU" sz="1600" kern="1200" dirty="0" smtClean="0">
                  <a:latin typeface="Palatino Linotype" panose="02040502050505030304" pitchFamily="18" charset="0"/>
                </a:rPr>
                <a:t>, </a:t>
              </a:r>
              <a:r>
                <a:rPr lang="ru-RU" sz="1600" kern="1200" dirty="0">
                  <a:latin typeface="Palatino Linotype" panose="02040502050505030304" pitchFamily="18" charset="0"/>
                </a:rPr>
                <a:t>особенно пожилых людей</a:t>
              </a: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BCD1A737-103B-4A31-A9FB-7ACA572FE325}"/>
                </a:ext>
              </a:extLst>
            </p:cNvPr>
            <p:cNvSpPr/>
            <p:nvPr/>
          </p:nvSpPr>
          <p:spPr>
            <a:xfrm>
              <a:off x="153016" y="4221375"/>
              <a:ext cx="1794510" cy="46213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r>
                <a:rPr lang="ru-RU" sz="1400" dirty="0">
                  <a:latin typeface="Palatino Linotype" panose="02040502050505030304" pitchFamily="18" charset="0"/>
                </a:rPr>
                <a:t>Низкая вероятность</a:t>
              </a: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465D75B1-C5BB-4EF2-A4E0-C4D48BD7BCEB}"/>
                </a:ext>
              </a:extLst>
            </p:cNvPr>
            <p:cNvSpPr/>
            <p:nvPr/>
          </p:nvSpPr>
          <p:spPr>
            <a:xfrm>
              <a:off x="95250" y="5029388"/>
              <a:ext cx="8972550" cy="880458"/>
            </a:xfrm>
            <a:custGeom>
              <a:avLst/>
              <a:gdLst>
                <a:gd name="connsiteX0" fmla="*/ 0 w 8972550"/>
                <a:gd name="connsiteY0" fmla="*/ 57767 h 577668"/>
                <a:gd name="connsiteX1" fmla="*/ 57767 w 8972550"/>
                <a:gd name="connsiteY1" fmla="*/ 0 h 577668"/>
                <a:gd name="connsiteX2" fmla="*/ 8914783 w 8972550"/>
                <a:gd name="connsiteY2" fmla="*/ 0 h 577668"/>
                <a:gd name="connsiteX3" fmla="*/ 8972550 w 8972550"/>
                <a:gd name="connsiteY3" fmla="*/ 57767 h 577668"/>
                <a:gd name="connsiteX4" fmla="*/ 8972550 w 8972550"/>
                <a:gd name="connsiteY4" fmla="*/ 519901 h 577668"/>
                <a:gd name="connsiteX5" fmla="*/ 8914783 w 8972550"/>
                <a:gd name="connsiteY5" fmla="*/ 577668 h 577668"/>
                <a:gd name="connsiteX6" fmla="*/ 57767 w 8972550"/>
                <a:gd name="connsiteY6" fmla="*/ 577668 h 577668"/>
                <a:gd name="connsiteX7" fmla="*/ 0 w 8972550"/>
                <a:gd name="connsiteY7" fmla="*/ 519901 h 577668"/>
                <a:gd name="connsiteX8" fmla="*/ 0 w 8972550"/>
                <a:gd name="connsiteY8" fmla="*/ 57767 h 57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2550" h="577668">
                  <a:moveTo>
                    <a:pt x="0" y="57767"/>
                  </a:moveTo>
                  <a:cubicBezTo>
                    <a:pt x="0" y="25863"/>
                    <a:pt x="25863" y="0"/>
                    <a:pt x="57767" y="0"/>
                  </a:cubicBezTo>
                  <a:lnTo>
                    <a:pt x="8914783" y="0"/>
                  </a:lnTo>
                  <a:cubicBezTo>
                    <a:pt x="8946687" y="0"/>
                    <a:pt x="8972550" y="25863"/>
                    <a:pt x="8972550" y="57767"/>
                  </a:cubicBezTo>
                  <a:lnTo>
                    <a:pt x="8972550" y="519901"/>
                  </a:lnTo>
                  <a:cubicBezTo>
                    <a:pt x="8972550" y="551805"/>
                    <a:pt x="8946687" y="577668"/>
                    <a:pt x="8914783" y="577668"/>
                  </a:cubicBezTo>
                  <a:lnTo>
                    <a:pt x="57767" y="577668"/>
                  </a:lnTo>
                  <a:cubicBezTo>
                    <a:pt x="25863" y="577668"/>
                    <a:pt x="0" y="551805"/>
                    <a:pt x="0" y="519901"/>
                  </a:cubicBezTo>
                  <a:lnTo>
                    <a:pt x="0" y="5776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0376" tIns="38100" rIns="38101" bIns="3810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latin typeface="Palatino Linotype" panose="02040502050505030304" pitchFamily="18" charset="0"/>
                </a:rPr>
                <a:t>Незаинтересованность кредитных организаций в сотрудничестве с администрацией города Сочи</a:t>
              </a:r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9C26A549-F6EF-4589-AF40-0A7E0BD0056F}"/>
                </a:ext>
              </a:extLst>
            </p:cNvPr>
            <p:cNvSpPr/>
            <p:nvPr/>
          </p:nvSpPr>
          <p:spPr>
            <a:xfrm>
              <a:off x="153016" y="5238164"/>
              <a:ext cx="1794510" cy="462134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r>
                <a:rPr lang="ru-RU" sz="1400" dirty="0">
                  <a:latin typeface="Palatino Linotype" panose="02040502050505030304" pitchFamily="18" charset="0"/>
                </a:rPr>
                <a:t>Высокая вероятность</a:t>
              </a: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26006F12-7741-4F86-BBA9-9F226E6F50BE}"/>
                </a:ext>
              </a:extLst>
            </p:cNvPr>
            <p:cNvSpPr/>
            <p:nvPr/>
          </p:nvSpPr>
          <p:spPr>
            <a:xfrm>
              <a:off x="95250" y="6041595"/>
              <a:ext cx="8972550" cy="577668"/>
            </a:xfrm>
            <a:custGeom>
              <a:avLst/>
              <a:gdLst>
                <a:gd name="connsiteX0" fmla="*/ 0 w 8972550"/>
                <a:gd name="connsiteY0" fmla="*/ 57767 h 577668"/>
                <a:gd name="connsiteX1" fmla="*/ 57767 w 8972550"/>
                <a:gd name="connsiteY1" fmla="*/ 0 h 577668"/>
                <a:gd name="connsiteX2" fmla="*/ 8914783 w 8972550"/>
                <a:gd name="connsiteY2" fmla="*/ 0 h 577668"/>
                <a:gd name="connsiteX3" fmla="*/ 8972550 w 8972550"/>
                <a:gd name="connsiteY3" fmla="*/ 57767 h 577668"/>
                <a:gd name="connsiteX4" fmla="*/ 8972550 w 8972550"/>
                <a:gd name="connsiteY4" fmla="*/ 519901 h 577668"/>
                <a:gd name="connsiteX5" fmla="*/ 8914783 w 8972550"/>
                <a:gd name="connsiteY5" fmla="*/ 577668 h 577668"/>
                <a:gd name="connsiteX6" fmla="*/ 57767 w 8972550"/>
                <a:gd name="connsiteY6" fmla="*/ 577668 h 577668"/>
                <a:gd name="connsiteX7" fmla="*/ 0 w 8972550"/>
                <a:gd name="connsiteY7" fmla="*/ 519901 h 577668"/>
                <a:gd name="connsiteX8" fmla="*/ 0 w 8972550"/>
                <a:gd name="connsiteY8" fmla="*/ 57767 h 57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2550" h="577668">
                  <a:moveTo>
                    <a:pt x="0" y="57767"/>
                  </a:moveTo>
                  <a:cubicBezTo>
                    <a:pt x="0" y="25863"/>
                    <a:pt x="25863" y="0"/>
                    <a:pt x="57767" y="0"/>
                  </a:cubicBezTo>
                  <a:lnTo>
                    <a:pt x="8914783" y="0"/>
                  </a:lnTo>
                  <a:cubicBezTo>
                    <a:pt x="8946687" y="0"/>
                    <a:pt x="8972550" y="25863"/>
                    <a:pt x="8972550" y="57767"/>
                  </a:cubicBezTo>
                  <a:lnTo>
                    <a:pt x="8972550" y="519901"/>
                  </a:lnTo>
                  <a:cubicBezTo>
                    <a:pt x="8972550" y="551805"/>
                    <a:pt x="8946687" y="577668"/>
                    <a:pt x="8914783" y="577668"/>
                  </a:cubicBezTo>
                  <a:lnTo>
                    <a:pt x="57767" y="577668"/>
                  </a:lnTo>
                  <a:cubicBezTo>
                    <a:pt x="25863" y="577668"/>
                    <a:pt x="0" y="551805"/>
                    <a:pt x="0" y="519901"/>
                  </a:cubicBezTo>
                  <a:lnTo>
                    <a:pt x="0" y="5776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0376" tIns="38100" rIns="38101" bIns="3810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latin typeface="Palatino Linotype" panose="02040502050505030304" pitchFamily="18" charset="0"/>
                </a:rPr>
                <a:t>Непредоставление льготных предложений от кредитных организаций</a:t>
              </a:r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344BB831-F467-4D43-8E68-CED012D54506}"/>
                </a:ext>
              </a:extLst>
            </p:cNvPr>
            <p:cNvSpPr/>
            <p:nvPr/>
          </p:nvSpPr>
          <p:spPr>
            <a:xfrm>
              <a:off x="153016" y="6099362"/>
              <a:ext cx="1794510" cy="462134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r>
                <a:rPr lang="ru-RU" sz="1400" dirty="0">
                  <a:latin typeface="Palatino Linotype" panose="02040502050505030304" pitchFamily="18" charset="0"/>
                </a:rPr>
                <a:t>Высокая вероятность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FC15A8C-732D-417C-A6EC-A3A336A9E5B6}"/>
              </a:ext>
            </a:extLst>
          </p:cNvPr>
          <p:cNvSpPr txBox="1"/>
          <p:nvPr/>
        </p:nvSpPr>
        <p:spPr>
          <a:xfrm>
            <a:off x="732543" y="-90203"/>
            <a:ext cx="5847442" cy="9039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88000"/>
              </a:lnSpc>
            </a:pPr>
            <a:r>
              <a:rPr lang="ru-RU" sz="2400" b="1" kern="1200" dirty="0">
                <a:solidFill>
                  <a:srgbClr val="205D94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Муниципальный проект </a:t>
            </a:r>
            <a:r>
              <a:rPr lang="ru-RU" sz="2400" b="1" dirty="0">
                <a:solidFill>
                  <a:srgbClr val="205D94"/>
                </a:solidFill>
                <a:latin typeface="Palatino Linotype" panose="02040502050505030304" pitchFamily="18" charset="0"/>
              </a:rPr>
              <a:t>«Привычный Сочи – безналичный»</a:t>
            </a:r>
            <a:endParaRPr lang="ru-RU" sz="2400" b="1" kern="1200" dirty="0">
              <a:solidFill>
                <a:srgbClr val="205D94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98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38B1E1-19F1-4878-9655-86898C252E66}"/>
              </a:ext>
            </a:extLst>
          </p:cNvPr>
          <p:cNvSpPr/>
          <p:nvPr/>
        </p:nvSpPr>
        <p:spPr>
          <a:xfrm>
            <a:off x="6798384" y="0"/>
            <a:ext cx="5393616" cy="685944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600" dirty="0">
              <a:latin typeface="Montserrat" panose="020B0604020202020204"/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 rot="10800000" flipH="1">
            <a:off x="-14514" y="0"/>
            <a:ext cx="9808318" cy="6858000"/>
          </a:xfrm>
          <a:custGeom>
            <a:avLst/>
            <a:gdLst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7968342 w 7968342"/>
              <a:gd name="connsiteY2" fmla="*/ 184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6752018 w 7968342"/>
              <a:gd name="connsiteY2" fmla="*/ 2333284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342" h="6858000">
                <a:moveTo>
                  <a:pt x="0" y="0"/>
                </a:moveTo>
                <a:lnTo>
                  <a:pt x="6126763" y="0"/>
                </a:lnTo>
                <a:lnTo>
                  <a:pt x="6752018" y="2333284"/>
                </a:lnTo>
                <a:lnTo>
                  <a:pt x="796834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13DD1F0F-B2B7-8E49-8F3D-BD19637C72B7}"/>
              </a:ext>
            </a:extLst>
          </p:cNvPr>
          <p:cNvSpPr/>
          <p:nvPr/>
        </p:nvSpPr>
        <p:spPr>
          <a:xfrm>
            <a:off x="147287" y="-1443"/>
            <a:ext cx="9621075" cy="6577159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710778"/>
              <a:gd name="connsiteY0" fmla="*/ 0 h 6679972"/>
              <a:gd name="connsiteX1" fmla="*/ 7688613 w 7710778"/>
              <a:gd name="connsiteY1" fmla="*/ 0 h 6679972"/>
              <a:gd name="connsiteX2" fmla="*/ 7710778 w 7710778"/>
              <a:gd name="connsiteY2" fmla="*/ 6599168 h 6679972"/>
              <a:gd name="connsiteX3" fmla="*/ 0 w 7710778"/>
              <a:gd name="connsiteY3" fmla="*/ 6679972 h 6679972"/>
              <a:gd name="connsiteX4" fmla="*/ 0 w 7710778"/>
              <a:gd name="connsiteY4" fmla="*/ 0 h 6679972"/>
              <a:gd name="connsiteX0" fmla="*/ 0 w 7710778"/>
              <a:gd name="connsiteY0" fmla="*/ 0 h 6611869"/>
              <a:gd name="connsiteX1" fmla="*/ 7688613 w 7710778"/>
              <a:gd name="connsiteY1" fmla="*/ 0 h 6611869"/>
              <a:gd name="connsiteX2" fmla="*/ 7710778 w 7710778"/>
              <a:gd name="connsiteY2" fmla="*/ 6599168 h 6611869"/>
              <a:gd name="connsiteX3" fmla="*/ 8471 w 7710778"/>
              <a:gd name="connsiteY3" fmla="*/ 6611869 h 6611869"/>
              <a:gd name="connsiteX4" fmla="*/ 0 w 7710778"/>
              <a:gd name="connsiteY4" fmla="*/ 0 h 6611869"/>
              <a:gd name="connsiteX0" fmla="*/ 0 w 7690429"/>
              <a:gd name="connsiteY0" fmla="*/ 0 h 6624708"/>
              <a:gd name="connsiteX1" fmla="*/ 7688613 w 7690429"/>
              <a:gd name="connsiteY1" fmla="*/ 0 h 6624708"/>
              <a:gd name="connsiteX2" fmla="*/ 7685365 w 7690429"/>
              <a:gd name="connsiteY2" fmla="*/ 6624708 h 6624708"/>
              <a:gd name="connsiteX3" fmla="*/ 8471 w 7690429"/>
              <a:gd name="connsiteY3" fmla="*/ 6611869 h 6624708"/>
              <a:gd name="connsiteX4" fmla="*/ 0 w 7690429"/>
              <a:gd name="connsiteY4" fmla="*/ 0 h 66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429" h="6624708">
                <a:moveTo>
                  <a:pt x="0" y="0"/>
                </a:moveTo>
                <a:lnTo>
                  <a:pt x="7688613" y="0"/>
                </a:lnTo>
                <a:cubicBezTo>
                  <a:pt x="7696001" y="2199723"/>
                  <a:pt x="7677977" y="4424985"/>
                  <a:pt x="7685365" y="6624708"/>
                </a:cubicBezTo>
                <a:lnTo>
                  <a:pt x="8471" y="6611869"/>
                </a:lnTo>
                <a:cubicBezTo>
                  <a:pt x="5647" y="4407913"/>
                  <a:pt x="2824" y="220395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33355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55" y="282284"/>
            <a:ext cx="580240" cy="725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 flipH="1" flipV="1">
            <a:off x="6174024" y="3241174"/>
            <a:ext cx="7174901" cy="151081"/>
          </a:xfrm>
          <a:prstGeom prst="rect">
            <a:avLst/>
          </a:prstGeom>
          <a:effectLst>
            <a:outerShdw blurRad="203200" dist="38100" dir="10800000" sx="104000" sy="104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862457" y="2670384"/>
            <a:ext cx="2235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муниципального проекта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808F1CF-5B56-47D7-94BF-37F17BC52F6D}"/>
              </a:ext>
            </a:extLst>
          </p:cNvPr>
          <p:cNvGrpSpPr/>
          <p:nvPr/>
        </p:nvGrpSpPr>
        <p:grpSpPr>
          <a:xfrm>
            <a:off x="1509153" y="1358900"/>
            <a:ext cx="6191348" cy="4927944"/>
            <a:chOff x="2175604" y="1301588"/>
            <a:chExt cx="4635696" cy="3861306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D1BAE07C-2A45-4D68-8011-8ACD346FC28E}"/>
                </a:ext>
              </a:extLst>
            </p:cNvPr>
            <p:cNvSpPr/>
            <p:nvPr/>
          </p:nvSpPr>
          <p:spPr>
            <a:xfrm>
              <a:off x="3661524" y="2887126"/>
              <a:ext cx="1695815" cy="1456171"/>
            </a:xfrm>
            <a:custGeom>
              <a:avLst/>
              <a:gdLst>
                <a:gd name="connsiteX0" fmla="*/ 0 w 1695815"/>
                <a:gd name="connsiteY0" fmla="*/ 728086 h 1456171"/>
                <a:gd name="connsiteX1" fmla="*/ 364043 w 1695815"/>
                <a:gd name="connsiteY1" fmla="*/ 0 h 1456171"/>
                <a:gd name="connsiteX2" fmla="*/ 1331772 w 1695815"/>
                <a:gd name="connsiteY2" fmla="*/ 0 h 1456171"/>
                <a:gd name="connsiteX3" fmla="*/ 1695815 w 1695815"/>
                <a:gd name="connsiteY3" fmla="*/ 728086 h 1456171"/>
                <a:gd name="connsiteX4" fmla="*/ 1331772 w 1695815"/>
                <a:gd name="connsiteY4" fmla="*/ 1456171 h 1456171"/>
                <a:gd name="connsiteX5" fmla="*/ 364043 w 1695815"/>
                <a:gd name="connsiteY5" fmla="*/ 1456171 h 1456171"/>
                <a:gd name="connsiteX6" fmla="*/ 0 w 1695815"/>
                <a:gd name="connsiteY6" fmla="*/ 728086 h 145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5815" h="1456171">
                  <a:moveTo>
                    <a:pt x="0" y="728086"/>
                  </a:moveTo>
                  <a:lnTo>
                    <a:pt x="364043" y="0"/>
                  </a:lnTo>
                  <a:lnTo>
                    <a:pt x="1331772" y="0"/>
                  </a:lnTo>
                  <a:lnTo>
                    <a:pt x="1695815" y="728086"/>
                  </a:lnTo>
                  <a:lnTo>
                    <a:pt x="1331772" y="1456171"/>
                  </a:lnTo>
                  <a:lnTo>
                    <a:pt x="364043" y="1456171"/>
                  </a:lnTo>
                  <a:lnTo>
                    <a:pt x="0" y="7280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65" tIns="238247" rIns="262665" bIns="23824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000" kern="1200" dirty="0">
                <a:latin typeface="Palatino Linotype" panose="02040502050505030304" pitchFamily="18" charset="0"/>
              </a:endParaRP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Palatino Linotype" panose="02040502050505030304" pitchFamily="18" charset="0"/>
                </a:rPr>
                <a:t>Инициатор муниципального проекта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Palatino Linotype" panose="02040502050505030304" pitchFamily="18" charset="0"/>
                </a:rPr>
                <a:t>Департамент экономики и стратегического развития г. Сочи</a:t>
              </a:r>
            </a:p>
          </p:txBody>
        </p:sp>
        <p:sp>
          <p:nvSpPr>
            <p:cNvPr id="15" name="Шестиугольник 14">
              <a:extLst>
                <a:ext uri="{FF2B5EF4-FFF2-40B4-BE49-F238E27FC236}">
                  <a16:creationId xmlns:a16="http://schemas.microsoft.com/office/drawing/2014/main" id="{26641261-CF2F-4117-B02C-E27C56D371D9}"/>
                </a:ext>
              </a:extLst>
            </p:cNvPr>
            <p:cNvSpPr/>
            <p:nvPr/>
          </p:nvSpPr>
          <p:spPr>
            <a:xfrm>
              <a:off x="2845549" y="4963481"/>
              <a:ext cx="197815" cy="17065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0768CEA3-27BD-4D17-8FBE-8968E335D2C1}"/>
                </a:ext>
              </a:extLst>
            </p:cNvPr>
            <p:cNvSpPr/>
            <p:nvPr/>
          </p:nvSpPr>
          <p:spPr>
            <a:xfrm>
              <a:off x="3205885" y="4876075"/>
              <a:ext cx="197815" cy="17065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5784B112-7E6E-4B61-A893-75DCE5757B69}"/>
                </a:ext>
              </a:extLst>
            </p:cNvPr>
            <p:cNvSpPr/>
            <p:nvPr/>
          </p:nvSpPr>
          <p:spPr>
            <a:xfrm>
              <a:off x="5115485" y="2101990"/>
              <a:ext cx="1695815" cy="1456171"/>
            </a:xfrm>
            <a:custGeom>
              <a:avLst/>
              <a:gdLst>
                <a:gd name="connsiteX0" fmla="*/ 0 w 1695815"/>
                <a:gd name="connsiteY0" fmla="*/ 728086 h 1456171"/>
                <a:gd name="connsiteX1" fmla="*/ 364043 w 1695815"/>
                <a:gd name="connsiteY1" fmla="*/ 0 h 1456171"/>
                <a:gd name="connsiteX2" fmla="*/ 1331772 w 1695815"/>
                <a:gd name="connsiteY2" fmla="*/ 0 h 1456171"/>
                <a:gd name="connsiteX3" fmla="*/ 1695815 w 1695815"/>
                <a:gd name="connsiteY3" fmla="*/ 728086 h 1456171"/>
                <a:gd name="connsiteX4" fmla="*/ 1331772 w 1695815"/>
                <a:gd name="connsiteY4" fmla="*/ 1456171 h 1456171"/>
                <a:gd name="connsiteX5" fmla="*/ 364043 w 1695815"/>
                <a:gd name="connsiteY5" fmla="*/ 1456171 h 1456171"/>
                <a:gd name="connsiteX6" fmla="*/ 0 w 1695815"/>
                <a:gd name="connsiteY6" fmla="*/ 728086 h 145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5815" h="1456171">
                  <a:moveTo>
                    <a:pt x="0" y="728086"/>
                  </a:moveTo>
                  <a:lnTo>
                    <a:pt x="364043" y="0"/>
                  </a:lnTo>
                  <a:lnTo>
                    <a:pt x="1331772" y="0"/>
                  </a:lnTo>
                  <a:lnTo>
                    <a:pt x="1695815" y="728086"/>
                  </a:lnTo>
                  <a:lnTo>
                    <a:pt x="1331772" y="1456171"/>
                  </a:lnTo>
                  <a:lnTo>
                    <a:pt x="364043" y="1456171"/>
                  </a:lnTo>
                  <a:lnTo>
                    <a:pt x="0" y="7280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65" tIns="238247" rIns="262665" bIns="23824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Palatino Linotype" panose="02040502050505030304" pitchFamily="18" charset="0"/>
                </a:rPr>
                <a:t>Руководитель муниципального проекта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latin typeface="Palatino Linotype" panose="02040502050505030304" pitchFamily="18" charset="0"/>
              </a:endParaRP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Palatino Linotype" panose="02040502050505030304" pitchFamily="18" charset="0"/>
                </a:rPr>
                <a:t>Уюткина Ирина Григорьевна</a:t>
              </a:r>
            </a:p>
          </p:txBody>
        </p:sp>
        <p:sp>
          <p:nvSpPr>
            <p:cNvPr id="18" name="Шестиугольник 17">
              <a:extLst>
                <a:ext uri="{FF2B5EF4-FFF2-40B4-BE49-F238E27FC236}">
                  <a16:creationId xmlns:a16="http://schemas.microsoft.com/office/drawing/2014/main" id="{CD457152-A4CA-40B4-A9F2-D29DC28FE6C8}"/>
                </a:ext>
              </a:extLst>
            </p:cNvPr>
            <p:cNvSpPr/>
            <p:nvPr/>
          </p:nvSpPr>
          <p:spPr>
            <a:xfrm>
              <a:off x="6295322" y="2105737"/>
              <a:ext cx="197815" cy="17065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DB82E23B-FDE9-4D9C-9B18-3C22A359EC53}"/>
                </a:ext>
              </a:extLst>
            </p:cNvPr>
            <p:cNvSpPr/>
            <p:nvPr/>
          </p:nvSpPr>
          <p:spPr>
            <a:xfrm>
              <a:off x="4427372" y="2952667"/>
              <a:ext cx="197815" cy="17065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8EDF1946-9011-4AF2-B6E4-947064D0B191}"/>
                </a:ext>
              </a:extLst>
            </p:cNvPr>
            <p:cNvSpPr/>
            <p:nvPr/>
          </p:nvSpPr>
          <p:spPr>
            <a:xfrm>
              <a:off x="3660710" y="1301588"/>
              <a:ext cx="1695815" cy="1456171"/>
            </a:xfrm>
            <a:custGeom>
              <a:avLst/>
              <a:gdLst>
                <a:gd name="connsiteX0" fmla="*/ 0 w 1695815"/>
                <a:gd name="connsiteY0" fmla="*/ 728086 h 1456171"/>
                <a:gd name="connsiteX1" fmla="*/ 364043 w 1695815"/>
                <a:gd name="connsiteY1" fmla="*/ 0 h 1456171"/>
                <a:gd name="connsiteX2" fmla="*/ 1331772 w 1695815"/>
                <a:gd name="connsiteY2" fmla="*/ 0 h 1456171"/>
                <a:gd name="connsiteX3" fmla="*/ 1695815 w 1695815"/>
                <a:gd name="connsiteY3" fmla="*/ 728086 h 1456171"/>
                <a:gd name="connsiteX4" fmla="*/ 1331772 w 1695815"/>
                <a:gd name="connsiteY4" fmla="*/ 1456171 h 1456171"/>
                <a:gd name="connsiteX5" fmla="*/ 364043 w 1695815"/>
                <a:gd name="connsiteY5" fmla="*/ 1456171 h 1456171"/>
                <a:gd name="connsiteX6" fmla="*/ 0 w 1695815"/>
                <a:gd name="connsiteY6" fmla="*/ 728086 h 145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5815" h="1456171">
                  <a:moveTo>
                    <a:pt x="0" y="728086"/>
                  </a:moveTo>
                  <a:lnTo>
                    <a:pt x="364043" y="0"/>
                  </a:lnTo>
                  <a:lnTo>
                    <a:pt x="1331772" y="0"/>
                  </a:lnTo>
                  <a:lnTo>
                    <a:pt x="1695815" y="728086"/>
                  </a:lnTo>
                  <a:lnTo>
                    <a:pt x="1331772" y="1456171"/>
                  </a:lnTo>
                  <a:lnTo>
                    <a:pt x="364043" y="1456171"/>
                  </a:lnTo>
                  <a:lnTo>
                    <a:pt x="0" y="7280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65" tIns="238247" rIns="262665" bIns="23824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Palatino Linotype" panose="02040502050505030304" pitchFamily="18" charset="0"/>
                </a:rPr>
                <a:t>Куратор муниципального проекта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000" dirty="0">
                <a:latin typeface="Palatino Linotype" panose="02040502050505030304" pitchFamily="18" charset="0"/>
              </a:endParaRP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kern="1200" dirty="0">
                  <a:latin typeface="Palatino Linotype" panose="02040502050505030304" pitchFamily="18" charset="0"/>
                </a:rPr>
                <a:t/>
              </a:r>
              <a:br>
                <a:rPr lang="ru-RU" sz="1000" kern="1200" dirty="0">
                  <a:latin typeface="Palatino Linotype" panose="02040502050505030304" pitchFamily="18" charset="0"/>
                </a:rPr>
              </a:br>
              <a:r>
                <a:rPr lang="ru-RU" sz="1400" kern="1200" dirty="0">
                  <a:latin typeface="Palatino Linotype" panose="02040502050505030304" pitchFamily="18" charset="0"/>
                </a:rPr>
                <a:t>Калинина  Светлана Владимировна</a:t>
              </a:r>
              <a:endParaRPr lang="ru-RU" sz="1000" kern="1200" dirty="0">
                <a:latin typeface="Palatino Linotype" panose="02040502050505030304" pitchFamily="18" charset="0"/>
              </a:endParaRPr>
            </a:p>
          </p:txBody>
        </p:sp>
        <p:sp>
          <p:nvSpPr>
            <p:cNvPr id="21" name="Шестиугольник 20">
              <a:extLst>
                <a:ext uri="{FF2B5EF4-FFF2-40B4-BE49-F238E27FC236}">
                  <a16:creationId xmlns:a16="http://schemas.microsoft.com/office/drawing/2014/main" id="{D8BF5565-8436-4938-A24E-CAA1B4DFA7F1}"/>
                </a:ext>
              </a:extLst>
            </p:cNvPr>
            <p:cNvSpPr/>
            <p:nvPr/>
          </p:nvSpPr>
          <p:spPr>
            <a:xfrm>
              <a:off x="2606116" y="4849015"/>
              <a:ext cx="197815" cy="17065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Шестиугольник 21">
              <a:extLst>
                <a:ext uri="{FF2B5EF4-FFF2-40B4-BE49-F238E27FC236}">
                  <a16:creationId xmlns:a16="http://schemas.microsoft.com/office/drawing/2014/main" id="{83E26418-CFCF-419E-9E54-232D5E327D80}"/>
                </a:ext>
              </a:extLst>
            </p:cNvPr>
            <p:cNvSpPr/>
            <p:nvPr/>
          </p:nvSpPr>
          <p:spPr>
            <a:xfrm>
              <a:off x="2606117" y="4707121"/>
              <a:ext cx="197815" cy="17065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8512ED2B-BBC5-4505-AD85-110D469988A6}"/>
                </a:ext>
              </a:extLst>
            </p:cNvPr>
            <p:cNvSpPr/>
            <p:nvPr/>
          </p:nvSpPr>
          <p:spPr>
            <a:xfrm>
              <a:off x="2175604" y="2083576"/>
              <a:ext cx="1695815" cy="1456171"/>
            </a:xfrm>
            <a:custGeom>
              <a:avLst/>
              <a:gdLst>
                <a:gd name="connsiteX0" fmla="*/ 0 w 1695815"/>
                <a:gd name="connsiteY0" fmla="*/ 728086 h 1456171"/>
                <a:gd name="connsiteX1" fmla="*/ 364043 w 1695815"/>
                <a:gd name="connsiteY1" fmla="*/ 0 h 1456171"/>
                <a:gd name="connsiteX2" fmla="*/ 1331772 w 1695815"/>
                <a:gd name="connsiteY2" fmla="*/ 0 h 1456171"/>
                <a:gd name="connsiteX3" fmla="*/ 1695815 w 1695815"/>
                <a:gd name="connsiteY3" fmla="*/ 728086 h 1456171"/>
                <a:gd name="connsiteX4" fmla="*/ 1331772 w 1695815"/>
                <a:gd name="connsiteY4" fmla="*/ 1456171 h 1456171"/>
                <a:gd name="connsiteX5" fmla="*/ 364043 w 1695815"/>
                <a:gd name="connsiteY5" fmla="*/ 1456171 h 1456171"/>
                <a:gd name="connsiteX6" fmla="*/ 0 w 1695815"/>
                <a:gd name="connsiteY6" fmla="*/ 728086 h 145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5815" h="1456171">
                  <a:moveTo>
                    <a:pt x="0" y="728086"/>
                  </a:moveTo>
                  <a:lnTo>
                    <a:pt x="364043" y="0"/>
                  </a:lnTo>
                  <a:lnTo>
                    <a:pt x="1331772" y="0"/>
                  </a:lnTo>
                  <a:lnTo>
                    <a:pt x="1695815" y="728086"/>
                  </a:lnTo>
                  <a:lnTo>
                    <a:pt x="1331772" y="1456171"/>
                  </a:lnTo>
                  <a:lnTo>
                    <a:pt x="364043" y="1456171"/>
                  </a:lnTo>
                  <a:lnTo>
                    <a:pt x="0" y="7280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65" tIns="238247" rIns="262665" bIns="23824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Palatino Linotype" panose="02040502050505030304" pitchFamily="18" charset="0"/>
                </a:rPr>
                <a:t>Администратор муниципального проекта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000" kern="1200" dirty="0">
                <a:latin typeface="Palatino Linotype" panose="02040502050505030304" pitchFamily="18" charset="0"/>
              </a:endParaRPr>
            </a:p>
            <a:p>
              <a:pPr marL="0" lvl="0" indent="0" algn="ctr" defTabSz="4445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Palatino Linotype" panose="02040502050505030304" pitchFamily="18" charset="0"/>
                </a:rPr>
                <a:t>Шмидт Ирина Константиновна</a:t>
              </a:r>
            </a:p>
          </p:txBody>
        </p:sp>
        <p:sp>
          <p:nvSpPr>
            <p:cNvPr id="24" name="Шестиугольник 23">
              <a:extLst>
                <a:ext uri="{FF2B5EF4-FFF2-40B4-BE49-F238E27FC236}">
                  <a16:creationId xmlns:a16="http://schemas.microsoft.com/office/drawing/2014/main" id="{71CC8F4D-B999-463C-8EF6-1D79750C6A59}"/>
                </a:ext>
              </a:extLst>
            </p:cNvPr>
            <p:cNvSpPr/>
            <p:nvPr/>
          </p:nvSpPr>
          <p:spPr>
            <a:xfrm>
              <a:off x="2860972" y="4929548"/>
              <a:ext cx="197815" cy="17065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Шестиугольник 24">
              <a:extLst>
                <a:ext uri="{FF2B5EF4-FFF2-40B4-BE49-F238E27FC236}">
                  <a16:creationId xmlns:a16="http://schemas.microsoft.com/office/drawing/2014/main" id="{CEE21AFC-D7F2-4D80-A3E4-E184ECFF157D}"/>
                </a:ext>
              </a:extLst>
            </p:cNvPr>
            <p:cNvSpPr/>
            <p:nvPr/>
          </p:nvSpPr>
          <p:spPr>
            <a:xfrm>
              <a:off x="2998685" y="4971098"/>
              <a:ext cx="197815" cy="17065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0A5B6C2E-0E12-4C95-850D-58729B5EE52E}"/>
                </a:ext>
              </a:extLst>
            </p:cNvPr>
            <p:cNvSpPr/>
            <p:nvPr/>
          </p:nvSpPr>
          <p:spPr>
            <a:xfrm>
              <a:off x="2199941" y="3706723"/>
              <a:ext cx="1695815" cy="1456171"/>
            </a:xfrm>
            <a:custGeom>
              <a:avLst/>
              <a:gdLst>
                <a:gd name="connsiteX0" fmla="*/ 0 w 1695815"/>
                <a:gd name="connsiteY0" fmla="*/ 728086 h 1456171"/>
                <a:gd name="connsiteX1" fmla="*/ 364043 w 1695815"/>
                <a:gd name="connsiteY1" fmla="*/ 0 h 1456171"/>
                <a:gd name="connsiteX2" fmla="*/ 1331772 w 1695815"/>
                <a:gd name="connsiteY2" fmla="*/ 0 h 1456171"/>
                <a:gd name="connsiteX3" fmla="*/ 1695815 w 1695815"/>
                <a:gd name="connsiteY3" fmla="*/ 728086 h 1456171"/>
                <a:gd name="connsiteX4" fmla="*/ 1331772 w 1695815"/>
                <a:gd name="connsiteY4" fmla="*/ 1456171 h 1456171"/>
                <a:gd name="connsiteX5" fmla="*/ 364043 w 1695815"/>
                <a:gd name="connsiteY5" fmla="*/ 1456171 h 1456171"/>
                <a:gd name="connsiteX6" fmla="*/ 0 w 1695815"/>
                <a:gd name="connsiteY6" fmla="*/ 728086 h 145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5815" h="1456171">
                  <a:moveTo>
                    <a:pt x="0" y="728086"/>
                  </a:moveTo>
                  <a:lnTo>
                    <a:pt x="364043" y="0"/>
                  </a:lnTo>
                  <a:lnTo>
                    <a:pt x="1331772" y="0"/>
                  </a:lnTo>
                  <a:lnTo>
                    <a:pt x="1695815" y="728086"/>
                  </a:lnTo>
                  <a:lnTo>
                    <a:pt x="1331772" y="1456171"/>
                  </a:lnTo>
                  <a:lnTo>
                    <a:pt x="364043" y="1456171"/>
                  </a:lnTo>
                  <a:lnTo>
                    <a:pt x="0" y="7280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665" tIns="238247" rIns="262665" bIns="23824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Palatino Linotype" panose="02040502050505030304" pitchFamily="18" charset="0"/>
                </a:rPr>
                <a:t>Команда муниципального проекта</a:t>
              </a:r>
            </a:p>
          </p:txBody>
        </p:sp>
        <p:sp>
          <p:nvSpPr>
            <p:cNvPr id="27" name="Шестиугольник 26">
              <a:extLst>
                <a:ext uri="{FF2B5EF4-FFF2-40B4-BE49-F238E27FC236}">
                  <a16:creationId xmlns:a16="http://schemas.microsoft.com/office/drawing/2014/main" id="{0BB3FF7C-5FBA-429C-A228-228211679536}"/>
                </a:ext>
              </a:extLst>
            </p:cNvPr>
            <p:cNvSpPr/>
            <p:nvPr/>
          </p:nvSpPr>
          <p:spPr>
            <a:xfrm>
              <a:off x="2218348" y="4352444"/>
              <a:ext cx="197815" cy="17065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Шестиугольник 27">
              <a:extLst>
                <a:ext uri="{FF2B5EF4-FFF2-40B4-BE49-F238E27FC236}">
                  <a16:creationId xmlns:a16="http://schemas.microsoft.com/office/drawing/2014/main" id="{CAE2D659-0520-4A91-BB7D-9761038DC71E}"/>
                </a:ext>
              </a:extLst>
            </p:cNvPr>
            <p:cNvSpPr/>
            <p:nvPr/>
          </p:nvSpPr>
          <p:spPr>
            <a:xfrm>
              <a:off x="2502702" y="2079834"/>
              <a:ext cx="197815" cy="17065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Шестиугольник 28">
              <a:extLst>
                <a:ext uri="{FF2B5EF4-FFF2-40B4-BE49-F238E27FC236}">
                  <a16:creationId xmlns:a16="http://schemas.microsoft.com/office/drawing/2014/main" id="{C0B12F6C-44C2-458E-B8D8-D1C54143E44A}"/>
                </a:ext>
              </a:extLst>
            </p:cNvPr>
            <p:cNvSpPr/>
            <p:nvPr/>
          </p:nvSpPr>
          <p:spPr>
            <a:xfrm>
              <a:off x="4427372" y="1310289"/>
              <a:ext cx="197815" cy="17065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24135AE-A4D2-4ACC-93F3-97B8A950CFB7}"/>
              </a:ext>
            </a:extLst>
          </p:cNvPr>
          <p:cNvSpPr txBox="1"/>
          <p:nvPr/>
        </p:nvSpPr>
        <p:spPr>
          <a:xfrm>
            <a:off x="5885186" y="5798544"/>
            <a:ext cx="137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ama Nueva" panose="02000603000000000000" pitchFamily="2" charset="-52"/>
              </a:rPr>
              <a:t>Сочи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C15A8C-732D-417C-A6EC-A3A336A9E5B6}"/>
              </a:ext>
            </a:extLst>
          </p:cNvPr>
          <p:cNvSpPr txBox="1"/>
          <p:nvPr/>
        </p:nvSpPr>
        <p:spPr>
          <a:xfrm>
            <a:off x="728170" y="85289"/>
            <a:ext cx="5847442" cy="9039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88000"/>
              </a:lnSpc>
            </a:pPr>
            <a:r>
              <a:rPr lang="ru-RU" sz="2400" b="1" kern="1200" dirty="0">
                <a:solidFill>
                  <a:srgbClr val="205D94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Муниципальный проект </a:t>
            </a:r>
            <a:r>
              <a:rPr lang="ru-RU" sz="2400" b="1" dirty="0">
                <a:solidFill>
                  <a:srgbClr val="205D94"/>
                </a:solidFill>
                <a:latin typeface="Palatino Linotype" panose="02040502050505030304" pitchFamily="18" charset="0"/>
              </a:rPr>
              <a:t>«Привычный Сочи – безналичный»</a:t>
            </a:r>
            <a:endParaRPr lang="ru-RU" sz="2400" b="1" kern="1200" dirty="0">
              <a:solidFill>
                <a:srgbClr val="205D94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52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581</Words>
  <Application>Microsoft Office PowerPoint</Application>
  <PresentationFormat>Широкоэкранный</PresentationFormat>
  <Paragraphs>110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Miama Nueva</vt:lpstr>
      <vt:lpstr>Montserrat</vt:lpstr>
      <vt:lpstr>Palatino Linotype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Шмидт Ирина Константиновна</cp:lastModifiedBy>
  <cp:revision>247</cp:revision>
  <cp:lastPrinted>2023-06-09T09:36:53Z</cp:lastPrinted>
  <dcterms:created xsi:type="dcterms:W3CDTF">2022-11-01T13:26:23Z</dcterms:created>
  <dcterms:modified xsi:type="dcterms:W3CDTF">2023-06-13T09:59:38Z</dcterms:modified>
</cp:coreProperties>
</file>