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378" r:id="rId2"/>
    <p:sldId id="395" r:id="rId3"/>
    <p:sldId id="401" r:id="rId4"/>
    <p:sldId id="402" r:id="rId5"/>
    <p:sldId id="396" r:id="rId6"/>
    <p:sldId id="389" r:id="rId7"/>
    <p:sldId id="403" r:id="rId8"/>
    <p:sldId id="390" r:id="rId9"/>
    <p:sldId id="404" r:id="rId10"/>
  </p:sldIdLst>
  <p:sldSz cx="12192000" cy="6858000"/>
  <p:notesSz cx="6797675" cy="9926638"/>
  <p:embeddedFontLst>
    <p:embeddedFont>
      <p:font typeface="Montserrat ExtraBold" panose="00000900000000000000" pitchFamily="2" charset="-52"/>
      <p:bold r:id="rId11"/>
      <p:boldItalic r:id="rId12"/>
    </p:embeddedFont>
    <p:embeddedFont>
      <p:font typeface="Montserrat Black" panose="00000A00000000000000" pitchFamily="2" charset="-52"/>
      <p:bold r:id="rId13"/>
      <p:italic r:id="rId14"/>
      <p:bold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Montserrat" panose="00000500000000000000" pitchFamily="2" charset="-52"/>
      <p:regular r:id="rId22"/>
      <p:bold r:id="rId23"/>
      <p:italic r:id="rId24"/>
      <p:boldItalic r:id="rId2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CC"/>
    <a:srgbClr val="183F63"/>
    <a:srgbClr val="0F3C63"/>
    <a:srgbClr val="9C9949"/>
    <a:srgbClr val="F0FFFF"/>
    <a:srgbClr val="A8B065"/>
    <a:srgbClr val="143E62"/>
    <a:srgbClr val="CCCCCC"/>
    <a:srgbClr val="064470"/>
    <a:srgbClr val="C7AE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71" autoAdjust="0"/>
    <p:restoredTop sz="96405"/>
  </p:normalViewPr>
  <p:slideViewPr>
    <p:cSldViewPr snapToGrid="0" snapToObjects="1" showGuides="1">
      <p:cViewPr varScale="1">
        <p:scale>
          <a:sx n="111" d="100"/>
          <a:sy n="111" d="100"/>
        </p:scale>
        <p:origin x="528" y="120"/>
      </p:cViewPr>
      <p:guideLst>
        <p:guide orient="horz" pos="2137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F56C0F-F7AC-6541-B242-27D6A27E41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C13C-D7BE-0645-9D4C-4F8691F4C5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D70615-B488-F349-B9A4-20B79A09A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1CFDC-C06E-564B-92CC-AB25AE98BF27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1B00A2-354D-2640-B77E-AEB25ACCA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E54AAD-5B65-3646-84D7-AAF5E29B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7460-ECE7-CE44-B7A8-268376228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72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5CB601-6C73-7849-BC84-2AA4D35CF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90529C-0731-6044-AD0D-45A1EB195D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E5CFE6-6035-9142-885F-5B1114AD0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1CFDC-C06E-564B-92CC-AB25AE98BF27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8FC28A-6142-E547-B4D6-8901A73C7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78C07B-7D9E-264E-9E98-0E6320FAA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7460-ECE7-CE44-B7A8-268376228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20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47B52D9-0608-8941-81CC-BCDC95B333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E03C69B-3F26-264F-93A6-807FCD0E9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313A79-6CFA-1D4E-BB41-2FC6916CA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1CFDC-C06E-564B-92CC-AB25AE98BF27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2BBC53-8442-6B47-BE0D-6882B3D68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CB6698-45BE-1242-B96B-72D2626F0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7460-ECE7-CE44-B7A8-268376228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63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67CBCF-9C2E-F940-BCD5-9105A4E6B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EB08BE-012B-3448-8BD6-198F852BE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25AD7B-92B1-1142-93C4-DC1AD4ACF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1CFDC-C06E-564B-92CC-AB25AE98BF27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BDAD26-EE16-4144-976F-14CFBEBDF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0C0AE0-CAF0-E747-86DB-C191EE11E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7460-ECE7-CE44-B7A8-268376228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14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A64BAD-9DC8-4544-9330-D0BC59929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C31837-8BC0-5B41-952D-40264A0E3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946580-2A8C-AB49-840C-5589F1400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1CFDC-C06E-564B-92CC-AB25AE98BF27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AA765A-C768-4E4C-B67B-53C99B822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2C08C-1636-594A-A025-2FBDBAD8B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7460-ECE7-CE44-B7A8-268376228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07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E7D3A0-11DF-564E-99BB-F872BFD5C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8FD0EB-7083-8F4C-9FF6-E5326E6ECA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FE3F47-8294-8F45-8DF8-8F8E681A71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5B4228-CFE1-664B-A851-4921FA58B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1CFDC-C06E-564B-92CC-AB25AE98BF27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8461EA-C2BA-9542-9689-1BD2039A4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9885F04-D502-3048-A255-7D6B5340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7460-ECE7-CE44-B7A8-268376228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06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49CF8D-91C1-9441-9CFF-8792815F2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AB28FB-93EC-D24D-9B29-D6616BBAB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AB023E-121C-9644-B3E2-E06277BCC1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BE94CAC-3132-9C42-A086-AEB377BC92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E3DE412-1931-4C4E-82A8-BC285849B8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46E26F9-ED0D-9A4E-8007-DA45710BB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1CFDC-C06E-564B-92CC-AB25AE98BF27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1088E96-84FA-8144-97C6-53F4190E3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982EF96-8768-C346-8875-78CDB4CFF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7460-ECE7-CE44-B7A8-268376228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60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227DE3-B54F-5E4E-A466-841A98BC1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9BC8B44-FB6F-BA47-9D5D-007216E69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1CFDC-C06E-564B-92CC-AB25AE98BF27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80FBD4D-E494-5047-A300-F78DEEC27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4044951-B38B-8649-83B1-21FC000DB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7460-ECE7-CE44-B7A8-268376228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68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3657BA5-DA32-2541-BE82-7CBEC2936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1CFDC-C06E-564B-92CC-AB25AE98BF27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A511952-46F2-1C4D-A8AA-3A0CBDDEF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C27D3EF-DEFD-CD4C-A3EA-F1073A70D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7460-ECE7-CE44-B7A8-268376228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32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BF1A12-C32A-1E44-AF7C-C0D3CC96E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23CD08-3E8D-EF49-B51D-486D3ED93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0DF4CA-D118-5B4F-B857-71991BD18D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179BDE-5A3A-C940-BDD1-6283DFB4F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1CFDC-C06E-564B-92CC-AB25AE98BF27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2F952E-EB29-2D46-973C-7D286390F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2500041-70D6-894D-815A-638535CB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7460-ECE7-CE44-B7A8-268376228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59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500B56-CAF4-DA4D-85C3-0E5AB1244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A31E2A4-DB78-B84F-BF47-917431C4AF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DE65B7-8B7D-B743-A64A-039B364E87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119E98-5452-9E4F-8EEE-DB1AB7D91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1CFDC-C06E-564B-92CC-AB25AE98BF27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491DF4-658C-BD4F-A4BB-34084BF32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2EE486-2D5D-0D42-BFDE-321EAEBEB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7460-ECE7-CE44-B7A8-268376228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37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A0C61F-7CF7-5845-89E1-4098068A6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7D6185-3ABE-DD4C-899C-F34D354A5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C84275-88B4-CF44-993D-33333DD6CF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1CFDC-C06E-564B-92CC-AB25AE98BF27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E47391-B256-734F-983B-85419205D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62B8A7-8218-D74C-982A-65DB67FFCE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B7460-ECE7-CE44-B7A8-268376228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439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3409" r="19335"/>
          <a:stretch/>
        </p:blipFill>
        <p:spPr>
          <a:xfrm>
            <a:off x="0" y="1"/>
            <a:ext cx="6629400" cy="6880084"/>
          </a:xfrm>
          <a:prstGeom prst="rect">
            <a:avLst/>
          </a:prstGeom>
        </p:spPr>
      </p:pic>
      <p:sp>
        <p:nvSpPr>
          <p:cNvPr id="13" name="Прямоугольный треугольник 12"/>
          <p:cNvSpPr/>
          <p:nvPr/>
        </p:nvSpPr>
        <p:spPr>
          <a:xfrm rot="10800000" flipV="1">
            <a:off x="3362325" y="1"/>
            <a:ext cx="1914751" cy="6858000"/>
          </a:xfrm>
          <a:prstGeom prst="rtTriangle">
            <a:avLst/>
          </a:prstGeom>
          <a:blipFill dpi="0" rotWithShape="1">
            <a:blip r:embed="rId3"/>
            <a:srcRect/>
            <a:tile tx="0" ty="0" sx="100000" sy="100000" flip="x" algn="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 rot="17142250" flipH="1" flipV="1">
            <a:off x="697226" y="3318185"/>
            <a:ext cx="7244951" cy="152249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sp>
        <p:nvSpPr>
          <p:cNvPr id="14" name="Google Shape;60;p13"/>
          <p:cNvSpPr/>
          <p:nvPr/>
        </p:nvSpPr>
        <p:spPr>
          <a:xfrm flipH="1">
            <a:off x="5253136" y="0"/>
            <a:ext cx="6948947" cy="6858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y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ru-RU" sz="2800" b="1" cap="all" dirty="0">
              <a:solidFill>
                <a:schemeClr val="bg1"/>
              </a:solidFill>
              <a:latin typeface="Montserrat Black" panose="00000A00000000000000" pitchFamily="2" charset="-52"/>
              <a:ea typeface="+mj-ea"/>
              <a:cs typeface="+mj-cs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3A8BA00-CE86-3F4E-9511-9F97C9CEFA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824" y="578629"/>
            <a:ext cx="965200" cy="1206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DF81451-3CD2-8944-B743-F192367585BF}"/>
              </a:ext>
            </a:extLst>
          </p:cNvPr>
          <p:cNvSpPr txBox="1"/>
          <p:nvPr/>
        </p:nvSpPr>
        <p:spPr>
          <a:xfrm>
            <a:off x="4567670" y="3394309"/>
            <a:ext cx="7683501" cy="843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ru-RU" sz="2400" b="1" dirty="0" smtClean="0">
                <a:solidFill>
                  <a:srgbClr val="FFFFFF"/>
                </a:solidFill>
                <a:latin typeface="Montserrat" pitchFamily="2" charset="0"/>
                <a:cs typeface="Times New Roman" panose="02020603050405020304" pitchFamily="18" charset="0"/>
              </a:rPr>
              <a:t>Муниципальный проект </a:t>
            </a:r>
          </a:p>
          <a:p>
            <a:pPr marL="12700" algn="ctr">
              <a:spcBef>
                <a:spcPts val="100"/>
              </a:spcBef>
            </a:pPr>
            <a:r>
              <a:rPr lang="ru-RU" sz="2400" b="1" dirty="0">
                <a:solidFill>
                  <a:srgbClr val="FFFFFF"/>
                </a:solidFill>
                <a:latin typeface="Montserrat" pitchFamily="2" charset="0"/>
                <a:cs typeface="Times New Roman" panose="02020603050405020304" pitchFamily="18" charset="0"/>
              </a:rPr>
              <a:t>«Арт-резиденция Зимнего театра»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856901-A8A4-4278-A71C-840516C95645}"/>
              </a:ext>
            </a:extLst>
          </p:cNvPr>
          <p:cNvSpPr txBox="1"/>
          <p:nvPr/>
        </p:nvSpPr>
        <p:spPr>
          <a:xfrm>
            <a:off x="7102392" y="350375"/>
            <a:ext cx="4402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АДМИНИСТРАЦИ</a:t>
            </a: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Я</a:t>
            </a:r>
            <a:r>
              <a:rPr lang="ru-RU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ГОРОДА СОЧИ</a:t>
            </a:r>
            <a:b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ru-RU" dirty="0">
                <a:solidFill>
                  <a:schemeClr val="bg1"/>
                </a:solidFill>
                <a:latin typeface="Montserrat ExtraBold" panose="00000900000000000000" pitchFamily="2" charset="-52"/>
              </a:rPr>
              <a:t>УПРАВЛЕНИЕ КУЛЬТУРЫ</a:t>
            </a:r>
          </a:p>
        </p:txBody>
      </p:sp>
    </p:spTree>
    <p:extLst>
      <p:ext uri="{BB962C8B-B14F-4D97-AF65-F5344CB8AC3E}">
        <p14:creationId xmlns:p14="http://schemas.microsoft.com/office/powerpoint/2010/main" val="39382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1560;p41"/>
          <p:cNvSpPr/>
          <p:nvPr/>
        </p:nvSpPr>
        <p:spPr>
          <a:xfrm>
            <a:off x="1828799" y="3118796"/>
            <a:ext cx="10192443" cy="432000"/>
          </a:xfrm>
          <a:prstGeom prst="roundRect">
            <a:avLst>
              <a:gd name="adj" fmla="val 0"/>
            </a:avLst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buSzPts val="3000"/>
            </a:pPr>
            <a:r>
              <a:rPr lang="ru-RU" sz="1600" b="1" dirty="0">
                <a:latin typeface="Montserrat" pitchFamily="2" charset="-52"/>
              </a:rPr>
              <a:t>ОСНОВНАЯ ЦЕЛЬ </a:t>
            </a:r>
            <a:r>
              <a:rPr lang="ru-RU" sz="1600" b="1" dirty="0" smtClean="0">
                <a:latin typeface="Montserrat" pitchFamily="2" charset="-52"/>
              </a:rPr>
              <a:t>ПРОЕКТА</a:t>
            </a:r>
            <a:r>
              <a:rPr lang="en-US" sz="1600" b="1" dirty="0" smtClean="0">
                <a:latin typeface="Montserrat" pitchFamily="2" charset="-52"/>
              </a:rPr>
              <a:t>:</a:t>
            </a:r>
            <a:endParaRPr lang="ru-RU" sz="1600" b="1" dirty="0">
              <a:latin typeface="Montserrat" pitchFamily="2" charset="-52"/>
            </a:endParaRPr>
          </a:p>
        </p:txBody>
      </p:sp>
      <p:sp>
        <p:nvSpPr>
          <p:cNvPr id="8" name="Google Shape;60;p13"/>
          <p:cNvSpPr/>
          <p:nvPr/>
        </p:nvSpPr>
        <p:spPr>
          <a:xfrm flipH="1">
            <a:off x="-1" y="0"/>
            <a:ext cx="1613769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>
              <a:solidFill>
                <a:schemeClr val="lt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 rot="16200000" flipH="1" flipV="1">
            <a:off x="-2157007" y="3471463"/>
            <a:ext cx="7550316" cy="158666"/>
          </a:xfrm>
          <a:prstGeom prst="rect">
            <a:avLst/>
          </a:prstGeom>
          <a:effectLst>
            <a:outerShdw blurRad="203200" dist="38100" dir="10800000" sx="125000" sy="125000" algn="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54" y="282284"/>
            <a:ext cx="748308" cy="935384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3764273" y="291042"/>
          <a:ext cx="6463956" cy="3693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63956">
                  <a:extLst>
                    <a:ext uri="{9D8B030D-6E8A-4147-A177-3AD203B41FA5}">
                      <a16:colId xmlns:a16="http://schemas.microsoft.com/office/drawing/2014/main" val="4097098770"/>
                    </a:ext>
                  </a:extLst>
                </a:gridCol>
              </a:tblGrid>
              <a:tr h="3693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reflection blurRad="6350" stA="60000" endA="900" endPos="58000" dir="5400000" sy="-100000" algn="bl" rotWithShape="0"/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3323579"/>
                  </a:ext>
                </a:extLst>
              </a:tr>
            </a:tbl>
          </a:graphicData>
        </a:graphic>
      </p:graphicFrame>
      <p:sp>
        <p:nvSpPr>
          <p:cNvPr id="34" name="Google Shape;1560;p41"/>
          <p:cNvSpPr/>
          <p:nvPr/>
        </p:nvSpPr>
        <p:spPr>
          <a:xfrm>
            <a:off x="1828800" y="95438"/>
            <a:ext cx="10192443" cy="433398"/>
          </a:xfrm>
          <a:prstGeom prst="roundRect">
            <a:avLst>
              <a:gd name="adj" fmla="val 0"/>
            </a:avLst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 smtClean="0">
                <a:latin typeface="Montserrat" pitchFamily="2" charset="-52"/>
              </a:rPr>
              <a:t>НАЦИОНАЛЬНЫЙ ПРОЕКТ «КУЛЬТУРА»</a:t>
            </a:r>
          </a:p>
        </p:txBody>
      </p:sp>
      <p:sp>
        <p:nvSpPr>
          <p:cNvPr id="42" name="Текст 23"/>
          <p:cNvSpPr txBox="1">
            <a:spLocks/>
          </p:cNvSpPr>
          <p:nvPr/>
        </p:nvSpPr>
        <p:spPr>
          <a:xfrm>
            <a:off x="1997291" y="4932029"/>
            <a:ext cx="4802773" cy="135636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800" b="1" kern="1200" cap="small" baseline="0" dirty="0" smtClean="0">
                <a:solidFill>
                  <a:schemeClr val="bg1">
                    <a:lumMod val="85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ru-RU" sz="1800" b="0" cap="none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16" name="Google Shape;1560;p41"/>
          <p:cNvSpPr/>
          <p:nvPr/>
        </p:nvSpPr>
        <p:spPr>
          <a:xfrm>
            <a:off x="1828802" y="657113"/>
            <a:ext cx="5030563" cy="124932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>
                <a:solidFill>
                  <a:sysClr val="windowText" lastClr="000000"/>
                </a:solidFill>
                <a:latin typeface="Montserrat" pitchFamily="2" charset="-52"/>
              </a:rPr>
              <a:t>Основы государственной культурной политики </a:t>
            </a:r>
            <a:r>
              <a:rPr lang="ru-RU" sz="1400" dirty="0" smtClean="0">
                <a:solidFill>
                  <a:sysClr val="windowText" lastClr="000000"/>
                </a:solidFill>
                <a:latin typeface="Montserrat" pitchFamily="2" charset="-52"/>
              </a:rPr>
              <a:t/>
            </a:r>
            <a:br>
              <a:rPr lang="ru-RU" sz="1400" dirty="0" smtClean="0">
                <a:solidFill>
                  <a:sysClr val="windowText" lastClr="000000"/>
                </a:solidFill>
                <a:latin typeface="Montserrat" pitchFamily="2" charset="-52"/>
              </a:rPr>
            </a:br>
            <a:r>
              <a:rPr lang="ru-RU" sz="1400" dirty="0" smtClean="0">
                <a:solidFill>
                  <a:sysClr val="windowText" lastClr="000000"/>
                </a:solidFill>
                <a:latin typeface="Montserrat" pitchFamily="2" charset="-52"/>
              </a:rPr>
              <a:t>(</a:t>
            </a:r>
            <a:r>
              <a:rPr lang="ru-RU" sz="1400" dirty="0">
                <a:solidFill>
                  <a:sysClr val="windowText" lastClr="000000"/>
                </a:solidFill>
                <a:latin typeface="Montserrat" pitchFamily="2" charset="-52"/>
              </a:rPr>
              <a:t>в редакции Указа Президента Российской Федерации от 25.01.2023 № 35)</a:t>
            </a:r>
            <a:endParaRPr lang="ru-RU" sz="1400" dirty="0">
              <a:solidFill>
                <a:sysClr val="windowText" lastClr="000000"/>
              </a:solidFill>
              <a:latin typeface="Montserrat" pitchFamily="2" charset="-52"/>
            </a:endParaRPr>
          </a:p>
        </p:txBody>
      </p:sp>
      <p:sp>
        <p:nvSpPr>
          <p:cNvPr id="17" name="Google Shape;1560;p41"/>
          <p:cNvSpPr/>
          <p:nvPr/>
        </p:nvSpPr>
        <p:spPr>
          <a:xfrm>
            <a:off x="6990682" y="657111"/>
            <a:ext cx="5030563" cy="1249327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>
                <a:solidFill>
                  <a:sysClr val="windowText" lastClr="000000"/>
                </a:solidFill>
                <a:latin typeface="Montserrat" pitchFamily="2" charset="-52"/>
              </a:rPr>
              <a:t>Концепция развития творческих (креативных) индустрий и механизмов их осуществления их государственной поддержки в крупных и крупнейших городских агломерациях до 2030 года (Распоряжение Правительства Российской Федерации от 20 сентября 2021 г. № 2613-р)</a:t>
            </a:r>
            <a:endParaRPr lang="ru-RU" sz="1400" dirty="0">
              <a:solidFill>
                <a:sysClr val="windowText" lastClr="000000"/>
              </a:solidFill>
              <a:latin typeface="Montserrat" pitchFamily="2" charset="-52"/>
            </a:endParaRPr>
          </a:p>
        </p:txBody>
      </p:sp>
      <p:sp>
        <p:nvSpPr>
          <p:cNvPr id="18" name="Google Shape;1560;p41"/>
          <p:cNvSpPr/>
          <p:nvPr/>
        </p:nvSpPr>
        <p:spPr>
          <a:xfrm>
            <a:off x="1828798" y="3661916"/>
            <a:ext cx="10192443" cy="831686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dirty="0">
                <a:solidFill>
                  <a:sysClr val="windowText" lastClr="000000"/>
                </a:solidFill>
                <a:latin typeface="Montserrat" pitchFamily="2" charset="-52"/>
              </a:rPr>
              <a:t>Продвижение и популяризация творчества российских художников, скульпторов, архитекторов, ремесленников с привлечением целевой аудитории школьников, молодежи, людей среднего и пожилого возраста. </a:t>
            </a:r>
            <a:endParaRPr lang="ru-RU" sz="1600" dirty="0">
              <a:solidFill>
                <a:sysClr val="windowText" lastClr="000000"/>
              </a:solidFill>
              <a:latin typeface="Montserrat" pitchFamily="2" charset="-52"/>
            </a:endParaRPr>
          </a:p>
        </p:txBody>
      </p:sp>
      <p:sp>
        <p:nvSpPr>
          <p:cNvPr id="19" name="Google Shape;1560;p41"/>
          <p:cNvSpPr/>
          <p:nvPr/>
        </p:nvSpPr>
        <p:spPr>
          <a:xfrm>
            <a:off x="1844775" y="5124644"/>
            <a:ext cx="10192443" cy="433398"/>
          </a:xfrm>
          <a:prstGeom prst="roundRect">
            <a:avLst>
              <a:gd name="adj" fmla="val 0"/>
            </a:avLst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latin typeface="Montserrat" pitchFamily="2" charset="-52"/>
              </a:rPr>
              <a:t>СРОКИ РЕАЛИЗАЦИИ ПРОЕКТА</a:t>
            </a:r>
            <a:r>
              <a:rPr lang="en-US" sz="1600" b="1" dirty="0">
                <a:latin typeface="Montserrat" pitchFamily="2" charset="-52"/>
              </a:rPr>
              <a:t>:</a:t>
            </a:r>
            <a:r>
              <a:rPr lang="ru-RU" sz="2000" b="1" dirty="0" smtClean="0">
                <a:latin typeface="Montserrat" pitchFamily="2" charset="-52"/>
              </a:rPr>
              <a:t> </a:t>
            </a:r>
            <a:r>
              <a:rPr lang="ru-RU" sz="2000" b="1" dirty="0">
                <a:latin typeface="Montserrat" pitchFamily="2" charset="-52"/>
              </a:rPr>
              <a:t>1 апреля – 31 декабря 2023 года</a:t>
            </a:r>
          </a:p>
        </p:txBody>
      </p:sp>
      <p:sp>
        <p:nvSpPr>
          <p:cNvPr id="15" name="Google Shape;1560;p41"/>
          <p:cNvSpPr/>
          <p:nvPr/>
        </p:nvSpPr>
        <p:spPr>
          <a:xfrm>
            <a:off x="1828799" y="2022766"/>
            <a:ext cx="10192443" cy="684182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>
                <a:solidFill>
                  <a:sysClr val="windowText" lastClr="000000"/>
                </a:solidFill>
                <a:latin typeface="Montserrat" pitchFamily="2" charset="-52"/>
              </a:rPr>
              <a:t>Закон Краснодарского края 28 июня 2007 года № 1264-КЗ «О государственной политике в сфере сохранения и развития традиционной народной культуры </a:t>
            </a:r>
            <a:r>
              <a:rPr lang="ru-RU" sz="1400" dirty="0" smtClean="0">
                <a:solidFill>
                  <a:sysClr val="windowText" lastClr="000000"/>
                </a:solidFill>
                <a:latin typeface="Montserrat" pitchFamily="2" charset="-52"/>
              </a:rPr>
              <a:t>в </a:t>
            </a:r>
            <a:r>
              <a:rPr lang="ru-RU" sz="1400" dirty="0">
                <a:solidFill>
                  <a:sysClr val="windowText" lastClr="000000"/>
                </a:solidFill>
                <a:latin typeface="Montserrat" pitchFamily="2" charset="-52"/>
              </a:rPr>
              <a:t>Краснодарском крае»</a:t>
            </a:r>
          </a:p>
        </p:txBody>
      </p:sp>
    </p:spTree>
    <p:extLst>
      <p:ext uri="{BB962C8B-B14F-4D97-AF65-F5344CB8AC3E}">
        <p14:creationId xmlns:p14="http://schemas.microsoft.com/office/powerpoint/2010/main" val="200863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0;p13"/>
          <p:cNvSpPr/>
          <p:nvPr/>
        </p:nvSpPr>
        <p:spPr>
          <a:xfrm flipH="1">
            <a:off x="-1" y="0"/>
            <a:ext cx="1613769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>
              <a:solidFill>
                <a:schemeClr val="lt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 rot="16200000" flipH="1" flipV="1">
            <a:off x="-2157007" y="3471463"/>
            <a:ext cx="7550316" cy="158666"/>
          </a:xfrm>
          <a:prstGeom prst="rect">
            <a:avLst/>
          </a:prstGeom>
          <a:effectLst>
            <a:outerShdw blurRad="203200" dist="38100" dir="10800000" sx="125000" sy="125000" algn="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54" y="282284"/>
            <a:ext cx="748308" cy="935384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3764273" y="291042"/>
          <a:ext cx="6463956" cy="3693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63956">
                  <a:extLst>
                    <a:ext uri="{9D8B030D-6E8A-4147-A177-3AD203B41FA5}">
                      <a16:colId xmlns:a16="http://schemas.microsoft.com/office/drawing/2014/main" val="4097098770"/>
                    </a:ext>
                  </a:extLst>
                </a:gridCol>
              </a:tblGrid>
              <a:tr h="3693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reflection blurRad="6350" stA="60000" endA="900" endPos="58000" dir="5400000" sy="-100000" algn="bl" rotWithShape="0"/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3323579"/>
                  </a:ext>
                </a:extLst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/>
          </p:nvPr>
        </p:nvGraphicFramePr>
        <p:xfrm>
          <a:off x="3764273" y="3628113"/>
          <a:ext cx="6463956" cy="3693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63956">
                  <a:extLst>
                    <a:ext uri="{9D8B030D-6E8A-4147-A177-3AD203B41FA5}">
                      <a16:colId xmlns:a16="http://schemas.microsoft.com/office/drawing/2014/main" val="4097098770"/>
                    </a:ext>
                  </a:extLst>
                </a:gridCol>
              </a:tblGrid>
              <a:tr h="3693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reflection blurRad="6350" stA="60000" endA="900" endPos="58000" dir="5400000" sy="-100000" algn="bl" rotWithShape="0"/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3323579"/>
                  </a:ext>
                </a:extLst>
              </a:tr>
            </a:tbl>
          </a:graphicData>
        </a:graphic>
      </p:graphicFrame>
      <p:sp>
        <p:nvSpPr>
          <p:cNvPr id="16" name="Google Shape;1560;p41"/>
          <p:cNvSpPr/>
          <p:nvPr/>
        </p:nvSpPr>
        <p:spPr>
          <a:xfrm>
            <a:off x="1828802" y="171962"/>
            <a:ext cx="10176467" cy="432000"/>
          </a:xfrm>
          <a:prstGeom prst="roundRect">
            <a:avLst>
              <a:gd name="adj" fmla="val 0"/>
            </a:avLst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buSzPts val="3000"/>
            </a:pPr>
            <a:r>
              <a:rPr lang="ru-RU" sz="1600" b="1" dirty="0">
                <a:latin typeface="Montserrat" pitchFamily="2" charset="-52"/>
              </a:rPr>
              <a:t>РЕЗУЛЬТАТ МУНИЦИПАЛЬНОГО ПРОЕКТА</a:t>
            </a:r>
            <a:r>
              <a:rPr lang="en-US" sz="1600" b="1" dirty="0">
                <a:latin typeface="Montserrat" pitchFamily="2" charset="-52"/>
              </a:rPr>
              <a:t>:</a:t>
            </a:r>
            <a:endParaRPr lang="ru-RU" sz="1600" b="1" dirty="0">
              <a:latin typeface="Montserrat" pitchFamily="2" charset="-52"/>
            </a:endParaRPr>
          </a:p>
        </p:txBody>
      </p:sp>
      <p:sp>
        <p:nvSpPr>
          <p:cNvPr id="17" name="Google Shape;1560;p41"/>
          <p:cNvSpPr/>
          <p:nvPr/>
        </p:nvSpPr>
        <p:spPr>
          <a:xfrm>
            <a:off x="1828808" y="952900"/>
            <a:ext cx="10176464" cy="2008011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400" dirty="0">
                <a:solidFill>
                  <a:sysClr val="windowText" lastClr="000000"/>
                </a:solidFill>
                <a:latin typeface="Montserrat" pitchFamily="2" charset="-52"/>
              </a:rPr>
              <a:t>Проведение пяти выставочных проектов в Арт-резиденции Зимнего театра, 22 мастер-класса с привлечением 300 тысяч человек:</a:t>
            </a:r>
          </a:p>
          <a:p>
            <a:r>
              <a:rPr lang="ru-RU" sz="1400" dirty="0">
                <a:solidFill>
                  <a:sysClr val="windowText" lastClr="000000"/>
                </a:solidFill>
                <a:latin typeface="Montserrat" pitchFamily="2" charset="-52"/>
              </a:rPr>
              <a:t>•	«Эпоха Жемчуга»;</a:t>
            </a:r>
          </a:p>
          <a:p>
            <a:r>
              <a:rPr lang="ru-RU" sz="1400" dirty="0">
                <a:solidFill>
                  <a:sysClr val="windowText" lastClr="000000"/>
                </a:solidFill>
                <a:latin typeface="Montserrat" pitchFamily="2" charset="-52"/>
              </a:rPr>
              <a:t>•	«Поток – Жизненный путь»;</a:t>
            </a:r>
          </a:p>
          <a:p>
            <a:r>
              <a:rPr lang="ru-RU" sz="1400" dirty="0">
                <a:solidFill>
                  <a:sysClr val="windowText" lastClr="000000"/>
                </a:solidFill>
                <a:latin typeface="Montserrat" pitchFamily="2" charset="-52"/>
              </a:rPr>
              <a:t>•	Российской Академии Художеств и Творческого союза художников России;</a:t>
            </a:r>
          </a:p>
          <a:p>
            <a:r>
              <a:rPr lang="ru-RU" sz="1400" dirty="0">
                <a:solidFill>
                  <a:sysClr val="windowText" lastClr="000000"/>
                </a:solidFill>
                <a:latin typeface="Montserrat" pitchFamily="2" charset="-52"/>
              </a:rPr>
              <a:t>•	Современного камнерезного и ювелирного искусства «Вера. Надежда. Любовь;</a:t>
            </a:r>
          </a:p>
          <a:p>
            <a:r>
              <a:rPr lang="ru-RU" sz="1400" dirty="0">
                <a:solidFill>
                  <a:sysClr val="windowText" lastClr="000000"/>
                </a:solidFill>
                <a:latin typeface="Montserrat" pitchFamily="2" charset="-52"/>
              </a:rPr>
              <a:t>•	Выставка Романа </a:t>
            </a:r>
            <a:r>
              <a:rPr lang="ru-RU" sz="1400" dirty="0" err="1">
                <a:solidFill>
                  <a:sysClr val="windowText" lastClr="000000"/>
                </a:solidFill>
                <a:latin typeface="Montserrat" pitchFamily="2" charset="-52"/>
              </a:rPr>
              <a:t>Ляпина</a:t>
            </a:r>
            <a:r>
              <a:rPr lang="ru-RU" sz="1400" dirty="0">
                <a:solidFill>
                  <a:sysClr val="windowText" lastClr="000000"/>
                </a:solidFill>
                <a:latin typeface="Montserrat" pitchFamily="2" charset="-52"/>
              </a:rPr>
              <a:t>.</a:t>
            </a:r>
            <a:endParaRPr lang="ru-RU" sz="1400" dirty="0">
              <a:solidFill>
                <a:sysClr val="windowText" lastClr="000000"/>
              </a:solidFill>
              <a:latin typeface="Montserrat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2020" y="3658787"/>
            <a:ext cx="2935739" cy="29384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5426" r="4738"/>
          <a:stretch/>
        </p:blipFill>
        <p:spPr>
          <a:xfrm>
            <a:off x="5114412" y="3898670"/>
            <a:ext cx="6876070" cy="2550306"/>
          </a:xfrm>
          <a:prstGeom prst="rect">
            <a:avLst/>
          </a:prstGeom>
        </p:spPr>
      </p:pic>
      <p:sp>
        <p:nvSpPr>
          <p:cNvPr id="18" name="Google Shape;1560;p41"/>
          <p:cNvSpPr/>
          <p:nvPr/>
        </p:nvSpPr>
        <p:spPr>
          <a:xfrm>
            <a:off x="1820813" y="3093849"/>
            <a:ext cx="10192443" cy="432000"/>
          </a:xfrm>
          <a:prstGeom prst="roundRect">
            <a:avLst>
              <a:gd name="adj" fmla="val 0"/>
            </a:avLst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buSzPts val="3000"/>
            </a:pPr>
            <a:r>
              <a:rPr lang="ru-RU" sz="1600" b="1" dirty="0">
                <a:latin typeface="Montserrat" pitchFamily="2" charset="-52"/>
              </a:rPr>
              <a:t>Охват более </a:t>
            </a:r>
            <a:r>
              <a:rPr lang="ru-RU" sz="1600" b="1" dirty="0" smtClean="0">
                <a:latin typeface="Montserrat" pitchFamily="2" charset="-52"/>
              </a:rPr>
              <a:t>300 </a:t>
            </a:r>
            <a:r>
              <a:rPr lang="ru-RU" sz="1600" b="1" dirty="0">
                <a:latin typeface="Montserrat" pitchFamily="2" charset="-52"/>
              </a:rPr>
              <a:t>тысяч </a:t>
            </a:r>
            <a:r>
              <a:rPr lang="ru-RU" sz="1600" b="1" dirty="0" smtClean="0">
                <a:latin typeface="Montserrat" pitchFamily="2" charset="-52"/>
              </a:rPr>
              <a:t>человек</a:t>
            </a:r>
            <a:endParaRPr lang="ru-RU" sz="1600" b="1" dirty="0"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3977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0;p13"/>
          <p:cNvSpPr/>
          <p:nvPr/>
        </p:nvSpPr>
        <p:spPr>
          <a:xfrm flipH="1">
            <a:off x="-1" y="0"/>
            <a:ext cx="1613769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>
              <a:solidFill>
                <a:schemeClr val="lt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 rot="16200000" flipH="1" flipV="1">
            <a:off x="-2157007" y="3471463"/>
            <a:ext cx="7550316" cy="158666"/>
          </a:xfrm>
          <a:prstGeom prst="rect">
            <a:avLst/>
          </a:prstGeom>
          <a:effectLst>
            <a:outerShdw blurRad="203200" dist="38100" dir="10800000" sx="125000" sy="125000" algn="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54" y="282284"/>
            <a:ext cx="748308" cy="935384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3764273" y="291042"/>
          <a:ext cx="6463956" cy="3693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63956">
                  <a:extLst>
                    <a:ext uri="{9D8B030D-6E8A-4147-A177-3AD203B41FA5}">
                      <a16:colId xmlns:a16="http://schemas.microsoft.com/office/drawing/2014/main" val="4097098770"/>
                    </a:ext>
                  </a:extLst>
                </a:gridCol>
              </a:tblGrid>
              <a:tr h="3693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reflection blurRad="6350" stA="60000" endA="900" endPos="58000" dir="5400000" sy="-100000" algn="bl" rotWithShape="0"/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3323579"/>
                  </a:ext>
                </a:extLst>
              </a:tr>
            </a:tbl>
          </a:graphicData>
        </a:graphic>
      </p:graphicFrame>
      <p:sp>
        <p:nvSpPr>
          <p:cNvPr id="16" name="Google Shape;1560;p41"/>
          <p:cNvSpPr/>
          <p:nvPr/>
        </p:nvSpPr>
        <p:spPr>
          <a:xfrm>
            <a:off x="1828802" y="171962"/>
            <a:ext cx="10176467" cy="432000"/>
          </a:xfrm>
          <a:prstGeom prst="roundRect">
            <a:avLst>
              <a:gd name="adj" fmla="val 0"/>
            </a:avLst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buSzPts val="3000"/>
            </a:pPr>
            <a:r>
              <a:rPr lang="ru-RU" sz="1600" b="1" dirty="0">
                <a:latin typeface="Montserrat" pitchFamily="2" charset="-52"/>
              </a:rPr>
              <a:t>РЕЗУЛЬТАТ МУНИЦИПАЛЬНОГО ПРОЕКТА</a:t>
            </a:r>
            <a:r>
              <a:rPr lang="en-US" sz="1600" b="1" dirty="0">
                <a:latin typeface="Montserrat" pitchFamily="2" charset="-52"/>
              </a:rPr>
              <a:t>:</a:t>
            </a:r>
            <a:endParaRPr lang="ru-RU" sz="1600" b="1" dirty="0">
              <a:latin typeface="Montserrat" pitchFamily="2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28808" y="771454"/>
            <a:ext cx="10176464" cy="20133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400" b="1" dirty="0">
                <a:solidFill>
                  <a:sysClr val="windowText" lastClr="000000"/>
                </a:solidFill>
                <a:latin typeface="Montserrat" pitchFamily="2" charset="-52"/>
              </a:rPr>
              <a:t>Продвижение и популяризация творчества российских художников, скульпторов, архитекторов, ремесленников. </a:t>
            </a:r>
            <a:endParaRPr lang="ru-RU" sz="1400" b="1" dirty="0" smtClean="0">
              <a:solidFill>
                <a:sysClr val="windowText" lastClr="000000"/>
              </a:solidFill>
              <a:latin typeface="Montserrat" pitchFamily="2" charset="-52"/>
            </a:endParaRPr>
          </a:p>
          <a:p>
            <a:r>
              <a:rPr lang="ru-RU" sz="1400" dirty="0" smtClean="0">
                <a:solidFill>
                  <a:sysClr val="windowText" lastClr="000000"/>
                </a:solidFill>
                <a:latin typeface="Montserrat" pitchFamily="2" charset="-52"/>
              </a:rPr>
              <a:t>Среди </a:t>
            </a:r>
            <a:r>
              <a:rPr lang="ru-RU" sz="1400" dirty="0">
                <a:solidFill>
                  <a:sysClr val="windowText" lastClr="000000"/>
                </a:solidFill>
                <a:latin typeface="Montserrat" pitchFamily="2" charset="-52"/>
              </a:rPr>
              <a:t>целевой аудитории особо отметим: школьников, молодежь, людей среднего и пожилого возраста, посещающих не только выставки, но и принимающих участие в мастер-классах, организованных в рамках проекта. </a:t>
            </a:r>
            <a:endParaRPr lang="ru-RU" sz="1400" dirty="0" smtClean="0">
              <a:solidFill>
                <a:sysClr val="windowText" lastClr="000000"/>
              </a:solidFill>
              <a:latin typeface="Montserrat" pitchFamily="2" charset="-52"/>
            </a:endParaRPr>
          </a:p>
          <a:p>
            <a:endParaRPr lang="ru-RU" sz="1400" dirty="0">
              <a:solidFill>
                <a:sysClr val="windowText" lastClr="000000"/>
              </a:solidFill>
              <a:latin typeface="Montserrat" pitchFamily="2" charset="-52"/>
            </a:endParaRPr>
          </a:p>
          <a:p>
            <a:r>
              <a:rPr lang="ru-RU" sz="1400" dirty="0" smtClean="0">
                <a:solidFill>
                  <a:sysClr val="windowText" lastClr="000000"/>
                </a:solidFill>
                <a:latin typeface="Montserrat" pitchFamily="2" charset="-52"/>
              </a:rPr>
              <a:t>Выставки </a:t>
            </a:r>
            <a:r>
              <a:rPr lang="ru-RU" sz="1400" dirty="0">
                <a:solidFill>
                  <a:sysClr val="windowText" lastClr="000000"/>
                </a:solidFill>
                <a:latin typeface="Montserrat" pitchFamily="2" charset="-52"/>
              </a:rPr>
              <a:t>проходят в фойе Зимнего театра и дают возможность увидеть работы как по приобретенному билету, так и в рамках посещения основных мероприятий главной концертной площадки города.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3957" y="3336744"/>
            <a:ext cx="1898263" cy="32843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28111" b="18280"/>
          <a:stretch/>
        </p:blipFill>
        <p:spPr>
          <a:xfrm>
            <a:off x="4391227" y="3336744"/>
            <a:ext cx="4320516" cy="32843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3940" y="3340951"/>
            <a:ext cx="2635200" cy="328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26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0;p13"/>
          <p:cNvSpPr/>
          <p:nvPr/>
        </p:nvSpPr>
        <p:spPr>
          <a:xfrm flipH="1">
            <a:off x="-1" y="0"/>
            <a:ext cx="1613769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>
              <a:solidFill>
                <a:schemeClr val="lt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 rot="16200000" flipH="1" flipV="1">
            <a:off x="-2157007" y="3471463"/>
            <a:ext cx="7550316" cy="158666"/>
          </a:xfrm>
          <a:prstGeom prst="rect">
            <a:avLst/>
          </a:prstGeom>
          <a:effectLst>
            <a:outerShdw blurRad="203200" dist="38100" dir="10800000" sx="125000" sy="125000" algn="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54" y="282284"/>
            <a:ext cx="748308" cy="935384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3764273" y="62442"/>
          <a:ext cx="6463956" cy="3693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63956">
                  <a:extLst>
                    <a:ext uri="{9D8B030D-6E8A-4147-A177-3AD203B41FA5}">
                      <a16:colId xmlns:a16="http://schemas.microsoft.com/office/drawing/2014/main" val="4097098770"/>
                    </a:ext>
                  </a:extLst>
                </a:gridCol>
              </a:tblGrid>
              <a:tr h="3693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reflection blurRad="6350" stA="60000" endA="900" endPos="58000" dir="5400000" sy="-100000" algn="bl" rotWithShape="0"/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3323579"/>
                  </a:ext>
                </a:extLst>
              </a:tr>
            </a:tbl>
          </a:graphicData>
        </a:graphic>
      </p:graphicFrame>
      <p:sp>
        <p:nvSpPr>
          <p:cNvPr id="65" name="Текст 23"/>
          <p:cNvSpPr txBox="1">
            <a:spLocks/>
          </p:cNvSpPr>
          <p:nvPr/>
        </p:nvSpPr>
        <p:spPr>
          <a:xfrm>
            <a:off x="7198179" y="4807493"/>
            <a:ext cx="4802773" cy="99529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800" b="1" kern="1200" cap="small" baseline="0" dirty="0" smtClean="0">
                <a:solidFill>
                  <a:schemeClr val="bg1">
                    <a:lumMod val="85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ru-RU" sz="1800" b="0" cap="none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18" name="Google Shape;1560;p41"/>
          <p:cNvSpPr/>
          <p:nvPr/>
        </p:nvSpPr>
        <p:spPr>
          <a:xfrm>
            <a:off x="2601285" y="989068"/>
            <a:ext cx="8789932" cy="537010"/>
          </a:xfrm>
          <a:prstGeom prst="roundRect">
            <a:avLst>
              <a:gd name="adj" fmla="val 0"/>
            </a:avLst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buSzPts val="3000"/>
            </a:pPr>
            <a:r>
              <a:rPr lang="ru-RU" sz="1600" b="1" dirty="0">
                <a:latin typeface="Montserrat" pitchFamily="2" charset="-52"/>
              </a:rPr>
              <a:t>КУРАТОР</a:t>
            </a:r>
          </a:p>
          <a:p>
            <a:pPr lvl="0" algn="ctr">
              <a:buSzPts val="3000"/>
            </a:pPr>
            <a:r>
              <a:rPr lang="ru-RU" dirty="0" smtClean="0">
                <a:solidFill>
                  <a:prstClr val="white"/>
                </a:solidFill>
                <a:latin typeface="Montserrat" pitchFamily="2" charset="-52"/>
              </a:rPr>
              <a:t>Заместитель главы города Сочи </a:t>
            </a:r>
            <a:r>
              <a:rPr lang="ru-RU" b="1" dirty="0" smtClean="0">
                <a:solidFill>
                  <a:prstClr val="white"/>
                </a:solidFill>
                <a:latin typeface="Montserrat" pitchFamily="2" charset="-52"/>
              </a:rPr>
              <a:t>Канюк Е.М. (10%)</a:t>
            </a:r>
            <a:endParaRPr lang="ru-RU" b="1" dirty="0">
              <a:solidFill>
                <a:prstClr val="white"/>
              </a:solidFill>
              <a:latin typeface="Montserrat" pitchFamily="2" charset="-52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6800064" y="1556855"/>
            <a:ext cx="527836" cy="368300"/>
          </a:xfrm>
          <a:prstGeom prst="downArrow">
            <a:avLst/>
          </a:prstGeom>
          <a:solidFill>
            <a:srgbClr val="0F3C6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Google Shape;1560;p41"/>
          <p:cNvSpPr/>
          <p:nvPr/>
        </p:nvSpPr>
        <p:spPr>
          <a:xfrm>
            <a:off x="2601284" y="1944615"/>
            <a:ext cx="8789932" cy="549203"/>
          </a:xfrm>
          <a:prstGeom prst="roundRect">
            <a:avLst>
              <a:gd name="adj" fmla="val 0"/>
            </a:avLst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buSzPts val="3000"/>
            </a:pPr>
            <a:r>
              <a:rPr lang="ru-RU" sz="1600" b="1" dirty="0" smtClean="0">
                <a:latin typeface="Montserrat" pitchFamily="2" charset="-52"/>
              </a:rPr>
              <a:t>РУК</a:t>
            </a:r>
            <a:r>
              <a:rPr lang="ru-RU" sz="1600" b="1" dirty="0">
                <a:latin typeface="Montserrat" pitchFamily="2" charset="-52"/>
              </a:rPr>
              <a:t>О</a:t>
            </a:r>
            <a:r>
              <a:rPr lang="ru-RU" sz="1600" b="1" dirty="0" smtClean="0">
                <a:latin typeface="Montserrat" pitchFamily="2" charset="-52"/>
              </a:rPr>
              <a:t>ВОДИТЕЛЬ</a:t>
            </a:r>
            <a:endParaRPr lang="ru-RU" sz="1600" b="1" dirty="0">
              <a:latin typeface="Montserrat" pitchFamily="2" charset="-52"/>
            </a:endParaRPr>
          </a:p>
          <a:p>
            <a:pPr algn="ctr">
              <a:buSzPts val="3000"/>
            </a:pPr>
            <a:r>
              <a:rPr lang="ru-RU" dirty="0" smtClean="0">
                <a:solidFill>
                  <a:prstClr val="white"/>
                </a:solidFill>
                <a:latin typeface="Montserrat" pitchFamily="2" charset="-52"/>
              </a:rPr>
              <a:t>Начальник </a:t>
            </a:r>
            <a:r>
              <a:rPr lang="ru-RU" dirty="0">
                <a:solidFill>
                  <a:prstClr val="white"/>
                </a:solidFill>
                <a:latin typeface="Montserrat" pitchFamily="2" charset="-52"/>
              </a:rPr>
              <a:t>управления культуры </a:t>
            </a:r>
            <a:r>
              <a:rPr lang="ru-RU" b="1" dirty="0" smtClean="0">
                <a:solidFill>
                  <a:prstClr val="white"/>
                </a:solidFill>
                <a:latin typeface="Montserrat" pitchFamily="2" charset="-52"/>
              </a:rPr>
              <a:t>Устинова </a:t>
            </a:r>
            <a:r>
              <a:rPr lang="ru-RU" b="1" dirty="0">
                <a:solidFill>
                  <a:prstClr val="white"/>
                </a:solidFill>
                <a:latin typeface="Montserrat" pitchFamily="2" charset="-52"/>
              </a:rPr>
              <a:t>М.О. (10</a:t>
            </a:r>
            <a:r>
              <a:rPr lang="ru-RU" b="1" dirty="0" smtClean="0">
                <a:solidFill>
                  <a:prstClr val="white"/>
                </a:solidFill>
                <a:latin typeface="Montserrat" pitchFamily="2" charset="-52"/>
              </a:rPr>
              <a:t>%)</a:t>
            </a:r>
            <a:endParaRPr lang="ru-RU" b="1" dirty="0">
              <a:solidFill>
                <a:prstClr val="white"/>
              </a:solidFill>
              <a:latin typeface="Montserrat" pitchFamily="2" charset="-52"/>
            </a:endParaRPr>
          </a:p>
        </p:txBody>
      </p:sp>
      <p:sp>
        <p:nvSpPr>
          <p:cNvPr id="17" name="Google Shape;1560;p41"/>
          <p:cNvSpPr/>
          <p:nvPr/>
        </p:nvSpPr>
        <p:spPr>
          <a:xfrm>
            <a:off x="2601284" y="2902121"/>
            <a:ext cx="8789932" cy="573125"/>
          </a:xfrm>
          <a:prstGeom prst="roundRect">
            <a:avLst>
              <a:gd name="adj" fmla="val 0"/>
            </a:avLst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buSzPts val="3000"/>
            </a:pPr>
            <a:r>
              <a:rPr lang="ru-RU" sz="1600" b="1" dirty="0">
                <a:latin typeface="Montserrat" pitchFamily="2" charset="-52"/>
              </a:rPr>
              <a:t>АДМИНИСТРАТОР</a:t>
            </a:r>
          </a:p>
          <a:p>
            <a:pPr algn="ctr">
              <a:buSzPts val="3000"/>
            </a:pPr>
            <a:r>
              <a:rPr lang="ru-RU" dirty="0" smtClean="0">
                <a:solidFill>
                  <a:prstClr val="white"/>
                </a:solidFill>
                <a:latin typeface="Montserrat" pitchFamily="2" charset="-52"/>
              </a:rPr>
              <a:t>Начальник </a:t>
            </a:r>
            <a:r>
              <a:rPr lang="ru-RU" dirty="0">
                <a:solidFill>
                  <a:prstClr val="white"/>
                </a:solidFill>
                <a:latin typeface="Montserrat" pitchFamily="2" charset="-52"/>
              </a:rPr>
              <a:t>отдела </a:t>
            </a:r>
            <a:r>
              <a:rPr lang="ru-RU" dirty="0" smtClean="0">
                <a:solidFill>
                  <a:prstClr val="white"/>
                </a:solidFill>
                <a:latin typeface="Montserrat" pitchFamily="2" charset="-52"/>
              </a:rPr>
              <a:t>управления </a:t>
            </a:r>
            <a:r>
              <a:rPr lang="ru-RU" dirty="0">
                <a:solidFill>
                  <a:prstClr val="white"/>
                </a:solidFill>
                <a:latin typeface="Montserrat" pitchFamily="2" charset="-52"/>
              </a:rPr>
              <a:t>культуры </a:t>
            </a:r>
            <a:r>
              <a:rPr lang="ru-RU" b="1" dirty="0" err="1" smtClean="0">
                <a:solidFill>
                  <a:prstClr val="white"/>
                </a:solidFill>
                <a:latin typeface="Montserrat" pitchFamily="2" charset="-52"/>
              </a:rPr>
              <a:t>Баликоева</a:t>
            </a:r>
            <a:r>
              <a:rPr lang="ru-RU" b="1" dirty="0" smtClean="0">
                <a:solidFill>
                  <a:prstClr val="white"/>
                </a:solidFill>
                <a:latin typeface="Montserrat" pitchFamily="2" charset="-52"/>
              </a:rPr>
              <a:t> Т.Б</a:t>
            </a:r>
            <a:r>
              <a:rPr lang="ru-RU" b="1" dirty="0">
                <a:solidFill>
                  <a:prstClr val="white"/>
                </a:solidFill>
                <a:latin typeface="Montserrat" pitchFamily="2" charset="-52"/>
              </a:rPr>
              <a:t>. (10</a:t>
            </a:r>
            <a:r>
              <a:rPr lang="ru-RU" b="1" dirty="0" smtClean="0">
                <a:solidFill>
                  <a:prstClr val="white"/>
                </a:solidFill>
                <a:latin typeface="Montserrat" pitchFamily="2" charset="-52"/>
              </a:rPr>
              <a:t>%)</a:t>
            </a:r>
            <a:endParaRPr lang="ru-RU" b="1" dirty="0">
              <a:solidFill>
                <a:prstClr val="white"/>
              </a:solidFill>
              <a:latin typeface="Montserrat" pitchFamily="2" charset="-52"/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6800064" y="2528034"/>
            <a:ext cx="527836" cy="368300"/>
          </a:xfrm>
          <a:prstGeom prst="downArrow">
            <a:avLst/>
          </a:prstGeom>
          <a:solidFill>
            <a:srgbClr val="0F3C6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Google Shape;1560;p41"/>
          <p:cNvSpPr/>
          <p:nvPr/>
        </p:nvSpPr>
        <p:spPr>
          <a:xfrm>
            <a:off x="2601284" y="4807493"/>
            <a:ext cx="2752112" cy="1219234"/>
          </a:xfrm>
          <a:prstGeom prst="roundRect">
            <a:avLst>
              <a:gd name="adj" fmla="val 0"/>
            </a:avLst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SzPts val="3000"/>
            </a:pPr>
            <a:r>
              <a:rPr lang="ru-RU" dirty="0">
                <a:solidFill>
                  <a:prstClr val="white"/>
                </a:solidFill>
                <a:latin typeface="Montserrat" pitchFamily="2" charset="-52"/>
              </a:rPr>
              <a:t>МАУК «СКФО</a:t>
            </a:r>
            <a:r>
              <a:rPr lang="ru-RU" dirty="0" smtClean="0">
                <a:solidFill>
                  <a:prstClr val="white"/>
                </a:solidFill>
                <a:latin typeface="Montserrat" pitchFamily="2" charset="-52"/>
              </a:rPr>
              <a:t>» </a:t>
            </a:r>
            <a:r>
              <a:rPr lang="ru-RU" b="1" dirty="0">
                <a:solidFill>
                  <a:prstClr val="white"/>
                </a:solidFill>
                <a:latin typeface="Montserrat" pitchFamily="2" charset="-52"/>
              </a:rPr>
              <a:t>(</a:t>
            </a:r>
            <a:r>
              <a:rPr lang="ru-RU" b="1" dirty="0" smtClean="0">
                <a:solidFill>
                  <a:prstClr val="white"/>
                </a:solidFill>
                <a:latin typeface="Montserrat" pitchFamily="2" charset="-52"/>
              </a:rPr>
              <a:t>50%)</a:t>
            </a:r>
            <a:endParaRPr lang="ru-RU" b="1" dirty="0">
              <a:solidFill>
                <a:prstClr val="white"/>
              </a:solidFill>
              <a:latin typeface="Montserrat" pitchFamily="2" charset="-52"/>
            </a:endParaRPr>
          </a:p>
        </p:txBody>
      </p:sp>
      <p:sp>
        <p:nvSpPr>
          <p:cNvPr id="21" name="Google Shape;1560;p41"/>
          <p:cNvSpPr/>
          <p:nvPr/>
        </p:nvSpPr>
        <p:spPr>
          <a:xfrm>
            <a:off x="5487315" y="4807493"/>
            <a:ext cx="2742285" cy="1219234"/>
          </a:xfrm>
          <a:prstGeom prst="roundRect">
            <a:avLst>
              <a:gd name="adj" fmla="val 0"/>
            </a:avLst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buSzPts val="3000"/>
            </a:pPr>
            <a:r>
              <a:rPr lang="ru-RU" dirty="0">
                <a:solidFill>
                  <a:prstClr val="white"/>
                </a:solidFill>
                <a:latin typeface="Montserrat" pitchFamily="2" charset="-52"/>
              </a:rPr>
              <a:t>Жители и гости курорта</a:t>
            </a:r>
          </a:p>
        </p:txBody>
      </p:sp>
      <p:sp>
        <p:nvSpPr>
          <p:cNvPr id="24" name="Google Shape;1560;p41"/>
          <p:cNvSpPr/>
          <p:nvPr/>
        </p:nvSpPr>
        <p:spPr>
          <a:xfrm>
            <a:off x="1828802" y="226976"/>
            <a:ext cx="10149602" cy="433398"/>
          </a:xfrm>
          <a:prstGeom prst="roundRect">
            <a:avLst>
              <a:gd name="adj" fmla="val 0"/>
            </a:avLst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>
                <a:latin typeface="Montserrat" pitchFamily="2" charset="-52"/>
              </a:rPr>
              <a:t>СТРУКТУРА УПРАВЛЕНИЯ МУНИЦИПАЛЬНЫМ ПРОЕКТОМ</a:t>
            </a:r>
          </a:p>
        </p:txBody>
      </p:sp>
      <p:sp>
        <p:nvSpPr>
          <p:cNvPr id="16" name="Google Shape;1560;p41"/>
          <p:cNvSpPr/>
          <p:nvPr/>
        </p:nvSpPr>
        <p:spPr>
          <a:xfrm>
            <a:off x="2601285" y="3561845"/>
            <a:ext cx="1854337" cy="1135726"/>
          </a:xfrm>
          <a:prstGeom prst="roundRect">
            <a:avLst>
              <a:gd name="adj" fmla="val 0"/>
            </a:avLst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SzPts val="3000"/>
            </a:pPr>
            <a:r>
              <a:rPr lang="ru-RU" dirty="0" smtClean="0">
                <a:solidFill>
                  <a:prstClr val="white"/>
                </a:solidFill>
                <a:latin typeface="Montserrat" pitchFamily="2" charset="-52"/>
              </a:rPr>
              <a:t>Управление социальной политики </a:t>
            </a:r>
            <a:r>
              <a:rPr lang="ru-RU" b="1" dirty="0" smtClean="0">
                <a:solidFill>
                  <a:prstClr val="white"/>
                </a:solidFill>
                <a:latin typeface="Montserrat" pitchFamily="2" charset="-52"/>
              </a:rPr>
              <a:t>(</a:t>
            </a:r>
            <a:r>
              <a:rPr lang="ru-RU" b="1" dirty="0">
                <a:solidFill>
                  <a:prstClr val="white"/>
                </a:solidFill>
                <a:latin typeface="Montserrat" pitchFamily="2" charset="-52"/>
              </a:rPr>
              <a:t>5</a:t>
            </a:r>
            <a:r>
              <a:rPr lang="ru-RU" b="1" dirty="0" smtClean="0">
                <a:solidFill>
                  <a:prstClr val="white"/>
                </a:solidFill>
                <a:latin typeface="Montserrat" pitchFamily="2" charset="-52"/>
              </a:rPr>
              <a:t>%)</a:t>
            </a:r>
            <a:endParaRPr lang="ru-RU" b="1" dirty="0">
              <a:solidFill>
                <a:prstClr val="white"/>
              </a:solidFill>
              <a:latin typeface="Montserrat" pitchFamily="2" charset="-52"/>
            </a:endParaRPr>
          </a:p>
        </p:txBody>
      </p:sp>
      <p:sp>
        <p:nvSpPr>
          <p:cNvPr id="22" name="Google Shape;1560;p41"/>
          <p:cNvSpPr/>
          <p:nvPr/>
        </p:nvSpPr>
        <p:spPr>
          <a:xfrm>
            <a:off x="4582144" y="3561845"/>
            <a:ext cx="1810343" cy="1135726"/>
          </a:xfrm>
          <a:prstGeom prst="roundRect">
            <a:avLst>
              <a:gd name="adj" fmla="val 0"/>
            </a:avLst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SzPts val="3000"/>
            </a:pPr>
            <a:r>
              <a:rPr lang="ru-RU" dirty="0" smtClean="0">
                <a:solidFill>
                  <a:prstClr val="white"/>
                </a:solidFill>
                <a:latin typeface="Montserrat" pitchFamily="2" charset="-52"/>
              </a:rPr>
              <a:t>Управление молодежной политики </a:t>
            </a:r>
            <a:r>
              <a:rPr lang="ru-RU" b="1" dirty="0" smtClean="0">
                <a:solidFill>
                  <a:prstClr val="white"/>
                </a:solidFill>
                <a:latin typeface="Montserrat" pitchFamily="2" charset="-52"/>
              </a:rPr>
              <a:t>(</a:t>
            </a:r>
            <a:r>
              <a:rPr lang="ru-RU" b="1" dirty="0">
                <a:solidFill>
                  <a:prstClr val="white"/>
                </a:solidFill>
                <a:latin typeface="Montserrat" pitchFamily="2" charset="-52"/>
              </a:rPr>
              <a:t>5</a:t>
            </a:r>
            <a:r>
              <a:rPr lang="ru-RU" b="1" dirty="0" smtClean="0">
                <a:solidFill>
                  <a:prstClr val="white"/>
                </a:solidFill>
                <a:latin typeface="Montserrat" pitchFamily="2" charset="-52"/>
              </a:rPr>
              <a:t>%)</a:t>
            </a:r>
            <a:endParaRPr lang="ru-RU" b="1" dirty="0">
              <a:solidFill>
                <a:prstClr val="white"/>
              </a:solidFill>
              <a:latin typeface="Montserrat" pitchFamily="2" charset="-52"/>
            </a:endParaRPr>
          </a:p>
        </p:txBody>
      </p:sp>
      <p:sp>
        <p:nvSpPr>
          <p:cNvPr id="23" name="Google Shape;1560;p41"/>
          <p:cNvSpPr/>
          <p:nvPr/>
        </p:nvSpPr>
        <p:spPr>
          <a:xfrm>
            <a:off x="6519009" y="3550796"/>
            <a:ext cx="2280077" cy="1146775"/>
          </a:xfrm>
          <a:prstGeom prst="roundRect">
            <a:avLst>
              <a:gd name="adj" fmla="val 0"/>
            </a:avLst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buSzPts val="3000"/>
            </a:pPr>
            <a:r>
              <a:rPr lang="ru-RU" dirty="0" smtClean="0">
                <a:solidFill>
                  <a:prstClr val="white"/>
                </a:solidFill>
                <a:latin typeface="Montserrat" pitchFamily="2" charset="-52"/>
              </a:rPr>
              <a:t>Управление </a:t>
            </a:r>
          </a:p>
          <a:p>
            <a:pPr lvl="0" algn="ctr">
              <a:buSzPts val="3000"/>
            </a:pPr>
            <a:r>
              <a:rPr lang="ru-RU" dirty="0" smtClean="0">
                <a:solidFill>
                  <a:prstClr val="white"/>
                </a:solidFill>
                <a:latin typeface="Montserrat" pitchFamily="2" charset="-52"/>
              </a:rPr>
              <a:t>по образованию </a:t>
            </a:r>
          </a:p>
          <a:p>
            <a:pPr algn="ctr">
              <a:buSzPts val="3000"/>
            </a:pPr>
            <a:r>
              <a:rPr lang="ru-RU" dirty="0" smtClean="0">
                <a:solidFill>
                  <a:prstClr val="white"/>
                </a:solidFill>
                <a:latin typeface="Montserrat" pitchFamily="2" charset="-52"/>
              </a:rPr>
              <a:t>и науке </a:t>
            </a:r>
            <a:r>
              <a:rPr lang="ru-RU" b="1" dirty="0" smtClean="0">
                <a:solidFill>
                  <a:prstClr val="white"/>
                </a:solidFill>
                <a:latin typeface="Montserrat" pitchFamily="2" charset="-52"/>
              </a:rPr>
              <a:t>(</a:t>
            </a:r>
            <a:r>
              <a:rPr lang="ru-RU" b="1" dirty="0">
                <a:solidFill>
                  <a:prstClr val="white"/>
                </a:solidFill>
                <a:latin typeface="Montserrat" pitchFamily="2" charset="-52"/>
              </a:rPr>
              <a:t>5</a:t>
            </a:r>
            <a:r>
              <a:rPr lang="ru-RU" b="1" dirty="0" smtClean="0">
                <a:solidFill>
                  <a:prstClr val="white"/>
                </a:solidFill>
                <a:latin typeface="Montserrat" pitchFamily="2" charset="-52"/>
              </a:rPr>
              <a:t>%)</a:t>
            </a:r>
            <a:endParaRPr lang="ru-RU" b="1" dirty="0">
              <a:solidFill>
                <a:prstClr val="white"/>
              </a:solidFill>
              <a:latin typeface="Montserrat" pitchFamily="2" charset="-52"/>
            </a:endParaRPr>
          </a:p>
        </p:txBody>
      </p:sp>
      <p:sp>
        <p:nvSpPr>
          <p:cNvPr id="25" name="Google Shape;1560;p41"/>
          <p:cNvSpPr/>
          <p:nvPr/>
        </p:nvSpPr>
        <p:spPr>
          <a:xfrm>
            <a:off x="8871625" y="3551916"/>
            <a:ext cx="2519591" cy="1145655"/>
          </a:xfrm>
          <a:prstGeom prst="roundRect">
            <a:avLst>
              <a:gd name="adj" fmla="val 0"/>
            </a:avLst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SzPts val="3000"/>
            </a:pPr>
            <a:r>
              <a:rPr lang="ru-RU" dirty="0" smtClean="0">
                <a:solidFill>
                  <a:prstClr val="white"/>
                </a:solidFill>
                <a:latin typeface="Montserrat" pitchFamily="2" charset="-52"/>
              </a:rPr>
              <a:t>Управление </a:t>
            </a:r>
            <a:r>
              <a:rPr lang="ru-RU" dirty="0">
                <a:solidFill>
                  <a:prstClr val="white"/>
                </a:solidFill>
                <a:latin typeface="Montserrat" pitchFamily="2" charset="-52"/>
              </a:rPr>
              <a:t>информации и аналитической </a:t>
            </a:r>
            <a:r>
              <a:rPr lang="ru-RU" dirty="0" smtClean="0">
                <a:solidFill>
                  <a:prstClr val="white"/>
                </a:solidFill>
                <a:latin typeface="Montserrat" pitchFamily="2" charset="-52"/>
              </a:rPr>
              <a:t>работы </a:t>
            </a:r>
            <a:r>
              <a:rPr lang="ru-RU" b="1" dirty="0">
                <a:solidFill>
                  <a:prstClr val="white"/>
                </a:solidFill>
                <a:latin typeface="Montserrat" pitchFamily="2" charset="-52"/>
              </a:rPr>
              <a:t>(5</a:t>
            </a:r>
            <a:r>
              <a:rPr lang="ru-RU" b="1" dirty="0" smtClean="0">
                <a:solidFill>
                  <a:prstClr val="white"/>
                </a:solidFill>
                <a:latin typeface="Montserrat" pitchFamily="2" charset="-52"/>
              </a:rPr>
              <a:t>%)</a:t>
            </a:r>
            <a:r>
              <a:rPr lang="ru-RU" dirty="0" smtClean="0">
                <a:solidFill>
                  <a:prstClr val="white"/>
                </a:solidFill>
                <a:latin typeface="Montserrat" pitchFamily="2" charset="-52"/>
              </a:rPr>
              <a:t> </a:t>
            </a:r>
            <a:endParaRPr lang="ru-RU" dirty="0">
              <a:solidFill>
                <a:prstClr val="white"/>
              </a:solidFill>
              <a:latin typeface="Montserrat" pitchFamily="2" charset="-52"/>
            </a:endParaRPr>
          </a:p>
        </p:txBody>
      </p:sp>
      <p:sp>
        <p:nvSpPr>
          <p:cNvPr id="26" name="Google Shape;1560;p41"/>
          <p:cNvSpPr/>
          <p:nvPr/>
        </p:nvSpPr>
        <p:spPr>
          <a:xfrm>
            <a:off x="8363519" y="4807493"/>
            <a:ext cx="3027698" cy="1219234"/>
          </a:xfrm>
          <a:prstGeom prst="roundRect">
            <a:avLst>
              <a:gd name="adj" fmla="val 0"/>
            </a:avLst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SzPts val="3000"/>
            </a:pPr>
            <a:r>
              <a:rPr lang="ru-RU" dirty="0">
                <a:solidFill>
                  <a:prstClr val="white"/>
                </a:solidFill>
                <a:latin typeface="Montserrat" pitchFamily="2" charset="-52"/>
              </a:rPr>
              <a:t>Мастера, зрители, представители творческой интеллигенции </a:t>
            </a:r>
            <a:endParaRPr lang="ru-RU" b="1" dirty="0">
              <a:solidFill>
                <a:prstClr val="white"/>
              </a:solidFill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7643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0;p13"/>
          <p:cNvSpPr/>
          <p:nvPr/>
        </p:nvSpPr>
        <p:spPr>
          <a:xfrm flipH="1">
            <a:off x="-1" y="0"/>
            <a:ext cx="1613769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>
              <a:solidFill>
                <a:schemeClr val="lt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 rot="16200000" flipH="1" flipV="1">
            <a:off x="-2157007" y="3471463"/>
            <a:ext cx="7550316" cy="158666"/>
          </a:xfrm>
          <a:prstGeom prst="rect">
            <a:avLst/>
          </a:prstGeom>
          <a:effectLst>
            <a:outerShdw blurRad="203200" dist="38100" dir="10800000" sx="125000" sy="125000" algn="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54" y="282284"/>
            <a:ext cx="748308" cy="935384"/>
          </a:xfrm>
          <a:prstGeom prst="rect">
            <a:avLst/>
          </a:prstGeom>
        </p:spPr>
      </p:pic>
      <p:sp>
        <p:nvSpPr>
          <p:cNvPr id="42" name="Текст 23"/>
          <p:cNvSpPr txBox="1">
            <a:spLocks/>
          </p:cNvSpPr>
          <p:nvPr/>
        </p:nvSpPr>
        <p:spPr>
          <a:xfrm>
            <a:off x="1997291" y="4865525"/>
            <a:ext cx="4802773" cy="135636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800" b="1" kern="1200" cap="small" baseline="0" dirty="0" smtClean="0">
                <a:solidFill>
                  <a:schemeClr val="bg1">
                    <a:lumMod val="85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ru-RU" sz="1800" b="0" cap="none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65" name="Текст 23"/>
          <p:cNvSpPr txBox="1">
            <a:spLocks/>
          </p:cNvSpPr>
          <p:nvPr/>
        </p:nvSpPr>
        <p:spPr>
          <a:xfrm>
            <a:off x="7198179" y="5226593"/>
            <a:ext cx="4802773" cy="99529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800" b="1" kern="1200" cap="small" baseline="0" dirty="0" smtClean="0">
                <a:solidFill>
                  <a:schemeClr val="bg1">
                    <a:lumMod val="85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ru-RU" sz="1800" b="0" cap="none" dirty="0">
              <a:solidFill>
                <a:schemeClr val="bg1"/>
              </a:solidFill>
              <a:latin typeface="Montserrat" pitchFamily="2" charset="-52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1793356"/>
              </p:ext>
            </p:extLst>
          </p:nvPr>
        </p:nvGraphicFramePr>
        <p:xfrm>
          <a:off x="1921452" y="1182489"/>
          <a:ext cx="10149600" cy="1569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7400">
                  <a:extLst>
                    <a:ext uri="{9D8B030D-6E8A-4147-A177-3AD203B41FA5}">
                      <a16:colId xmlns:a16="http://schemas.microsoft.com/office/drawing/2014/main" val="1075122283"/>
                    </a:ext>
                  </a:extLst>
                </a:gridCol>
                <a:gridCol w="5074800">
                  <a:extLst>
                    <a:ext uri="{9D8B030D-6E8A-4147-A177-3AD203B41FA5}">
                      <a16:colId xmlns:a16="http://schemas.microsoft.com/office/drawing/2014/main" val="1934100069"/>
                    </a:ext>
                  </a:extLst>
                </a:gridCol>
                <a:gridCol w="2537400">
                  <a:extLst>
                    <a:ext uri="{9D8B030D-6E8A-4147-A177-3AD203B41FA5}">
                      <a16:colId xmlns:a16="http://schemas.microsoft.com/office/drawing/2014/main" val="1704906464"/>
                    </a:ext>
                  </a:extLst>
                </a:gridCol>
              </a:tblGrid>
              <a:tr h="674621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Источники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финансирования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solidFill>
                      <a:srgbClr val="183F6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lt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Объем финансового обеспечения по </a:t>
                      </a: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годам 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(тыс. </a:t>
                      </a:r>
                      <a:r>
                        <a:rPr lang="ru-RU" sz="1400" b="1" kern="1200" dirty="0">
                          <a:solidFill>
                            <a:schemeClr val="lt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рублей)</a:t>
                      </a:r>
                    </a:p>
                  </a:txBody>
                  <a:tcPr marL="39370" marR="39370" marT="64770" marB="64770" anchor="ctr">
                    <a:solidFill>
                      <a:srgbClr val="183F63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(тыс. рублей)</a:t>
                      </a:r>
                    </a:p>
                  </a:txBody>
                  <a:tcPr anchor="ctr">
                    <a:solidFill>
                      <a:srgbClr val="183F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5437118"/>
                  </a:ext>
                </a:extLst>
              </a:tr>
              <a:tr h="467557"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Внебюджетные источники</a:t>
                      </a: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г.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4005655"/>
                  </a:ext>
                </a:extLst>
              </a:tr>
              <a:tr h="42684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9701379"/>
                  </a:ext>
                </a:extLst>
              </a:tr>
            </a:tbl>
          </a:graphicData>
        </a:graphic>
      </p:graphicFrame>
      <p:sp>
        <p:nvSpPr>
          <p:cNvPr id="16" name="Google Shape;1560;p41"/>
          <p:cNvSpPr/>
          <p:nvPr/>
        </p:nvSpPr>
        <p:spPr>
          <a:xfrm>
            <a:off x="1921452" y="2947151"/>
            <a:ext cx="10149602" cy="496878"/>
          </a:xfrm>
          <a:prstGeom prst="roundRect">
            <a:avLst>
              <a:gd name="adj" fmla="val 0"/>
            </a:avLst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 smtClean="0">
                <a:latin typeface="Montserrat" pitchFamily="2" charset="-52"/>
              </a:rPr>
              <a:t>МАТРИЦА РИСКОВ</a:t>
            </a:r>
            <a:endParaRPr lang="ru-RU" sz="2000" b="1" dirty="0">
              <a:latin typeface="Montserrat" pitchFamily="2" charset="-52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107783"/>
              </p:ext>
            </p:extLst>
          </p:nvPr>
        </p:nvGraphicFramePr>
        <p:xfrm>
          <a:off x="1921452" y="3550796"/>
          <a:ext cx="10079500" cy="29946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39750">
                  <a:extLst>
                    <a:ext uri="{9D8B030D-6E8A-4147-A177-3AD203B41FA5}">
                      <a16:colId xmlns:a16="http://schemas.microsoft.com/office/drawing/2014/main" val="393251803"/>
                    </a:ext>
                  </a:extLst>
                </a:gridCol>
                <a:gridCol w="5039750">
                  <a:extLst>
                    <a:ext uri="{9D8B030D-6E8A-4147-A177-3AD203B41FA5}">
                      <a16:colId xmlns:a16="http://schemas.microsoft.com/office/drawing/2014/main" val="691554620"/>
                    </a:ext>
                  </a:extLst>
                </a:gridCol>
              </a:tblGrid>
              <a:tr h="3022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lt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риска</a:t>
                      </a:r>
                    </a:p>
                  </a:txBody>
                  <a:tcPr marL="28567" marR="28567" marT="46997" marB="46997" anchor="ctr">
                    <a:solidFill>
                      <a:srgbClr val="183F6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lt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Вероятность наступления</a:t>
                      </a:r>
                    </a:p>
                  </a:txBody>
                  <a:tcPr marL="28567" marR="28567" marT="46997" marB="46997" anchor="ctr">
                    <a:solidFill>
                      <a:srgbClr val="183F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6062270"/>
                  </a:ext>
                </a:extLst>
              </a:tr>
              <a:tr h="8908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Отмена мероприятия (выставки)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67" marR="28567" marT="46997" marB="46997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Низкая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67" marR="28567" marT="46997" marB="46997"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346388"/>
                  </a:ext>
                </a:extLst>
              </a:tr>
              <a:tr h="8908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Чрезвычайные ситуации природного и техногенного характера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67" marR="28567" marT="46997" marB="46997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Низкая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67" marR="28567" marT="46997" marB="46997"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7927590"/>
                  </a:ext>
                </a:extLst>
              </a:tr>
              <a:tr h="8908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Отсутствие финансирования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67" marR="28567" marT="46997" marB="46997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Низкая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67" marR="28567" marT="46997" marB="46997"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887369"/>
                  </a:ext>
                </a:extLst>
              </a:tr>
            </a:tbl>
          </a:graphicData>
        </a:graphic>
      </p:graphicFrame>
      <p:sp>
        <p:nvSpPr>
          <p:cNvPr id="18" name="Google Shape;1560;p41"/>
          <p:cNvSpPr/>
          <p:nvPr/>
        </p:nvSpPr>
        <p:spPr>
          <a:xfrm>
            <a:off x="1828802" y="226976"/>
            <a:ext cx="10149602" cy="819626"/>
          </a:xfrm>
          <a:prstGeom prst="roundRect">
            <a:avLst>
              <a:gd name="adj" fmla="val 0"/>
            </a:avLst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 smtClean="0">
                <a:latin typeface="Montserrat" pitchFamily="2" charset="-52"/>
              </a:rPr>
              <a:t>ФИНАНСОВОЕ ОБЕСПЕЧЕНИЕ РЕАЛИЗАЦИИ </a:t>
            </a:r>
            <a:br>
              <a:rPr lang="ru-RU" sz="2000" b="1" dirty="0" smtClean="0">
                <a:latin typeface="Montserrat" pitchFamily="2" charset="-52"/>
              </a:rPr>
            </a:br>
            <a:r>
              <a:rPr lang="ru-RU" sz="2000" b="1" dirty="0" smtClean="0">
                <a:latin typeface="Montserrat" pitchFamily="2" charset="-52"/>
              </a:rPr>
              <a:t>МУНИЦИПАЛЬНОГО ПРОЕКТА</a:t>
            </a:r>
            <a:endParaRPr lang="ru-RU" sz="2000" b="1" dirty="0"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0369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0;p13"/>
          <p:cNvSpPr/>
          <p:nvPr/>
        </p:nvSpPr>
        <p:spPr>
          <a:xfrm flipH="1">
            <a:off x="-1" y="0"/>
            <a:ext cx="1613769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>
              <a:solidFill>
                <a:schemeClr val="lt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 rot="16200000" flipH="1" flipV="1">
            <a:off x="-2157007" y="3471463"/>
            <a:ext cx="7550316" cy="158666"/>
          </a:xfrm>
          <a:prstGeom prst="rect">
            <a:avLst/>
          </a:prstGeom>
          <a:effectLst>
            <a:outerShdw blurRad="203200" dist="38100" dir="10800000" sx="125000" sy="125000" algn="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54" y="282284"/>
            <a:ext cx="748308" cy="935384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3764273" y="291042"/>
          <a:ext cx="6463956" cy="3693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63956">
                  <a:extLst>
                    <a:ext uri="{9D8B030D-6E8A-4147-A177-3AD203B41FA5}">
                      <a16:colId xmlns:a16="http://schemas.microsoft.com/office/drawing/2014/main" val="4097098770"/>
                    </a:ext>
                  </a:extLst>
                </a:gridCol>
              </a:tblGrid>
              <a:tr h="3693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reflection blurRad="6350" stA="60000" endA="900" endPos="58000" dir="5400000" sy="-100000" algn="bl" rotWithShape="0"/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3323579"/>
                  </a:ext>
                </a:extLst>
              </a:tr>
            </a:tbl>
          </a:graphicData>
        </a:graphic>
      </p:graphicFrame>
      <p:sp>
        <p:nvSpPr>
          <p:cNvPr id="42" name="Текст 23"/>
          <p:cNvSpPr txBox="1">
            <a:spLocks/>
          </p:cNvSpPr>
          <p:nvPr/>
        </p:nvSpPr>
        <p:spPr>
          <a:xfrm>
            <a:off x="1997291" y="4865525"/>
            <a:ext cx="4802773" cy="135636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800" b="1" kern="1200" cap="small" baseline="0" dirty="0" smtClean="0">
                <a:solidFill>
                  <a:schemeClr val="bg1">
                    <a:lumMod val="85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ru-RU" sz="1800" b="0" cap="none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12" name="Google Shape;1560;p41"/>
          <p:cNvSpPr/>
          <p:nvPr/>
        </p:nvSpPr>
        <p:spPr>
          <a:xfrm>
            <a:off x="1833203" y="228374"/>
            <a:ext cx="10176467" cy="432000"/>
          </a:xfrm>
          <a:prstGeom prst="roundRect">
            <a:avLst>
              <a:gd name="adj" fmla="val 0"/>
            </a:avLst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buSzPts val="3000"/>
            </a:pPr>
            <a:r>
              <a:rPr lang="ru-RU" sz="1600" b="1" dirty="0" smtClean="0">
                <a:latin typeface="Montserrat" pitchFamily="2" charset="-52"/>
              </a:rPr>
              <a:t>ДОПОЛНИТЕЛЬНАЯ ИНФОРМАЦИЯ</a:t>
            </a:r>
            <a:endParaRPr lang="ru-RU" sz="1600" b="1" dirty="0">
              <a:latin typeface="Montserrat" pitchFamily="2" charset="-52"/>
            </a:endParaRPr>
          </a:p>
        </p:txBody>
      </p:sp>
      <p:sp>
        <p:nvSpPr>
          <p:cNvPr id="16" name="Google Shape;1560;p41"/>
          <p:cNvSpPr/>
          <p:nvPr/>
        </p:nvSpPr>
        <p:spPr>
          <a:xfrm>
            <a:off x="1833206" y="867024"/>
            <a:ext cx="10176464" cy="5641841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400" dirty="0">
                <a:solidFill>
                  <a:sysClr val="windowText" lastClr="000000"/>
                </a:solidFill>
                <a:latin typeface="Montserrat" pitchFamily="2" charset="-52"/>
              </a:rPr>
              <a:t>В условиях динамичного развития города Сочи, как главного курорта страны, управление культуры администрации города Сочи формирует </a:t>
            </a:r>
            <a:r>
              <a:rPr lang="ru-RU" sz="1400" b="1" dirty="0">
                <a:solidFill>
                  <a:sysClr val="windowText" lastClr="000000"/>
                </a:solidFill>
                <a:latin typeface="Montserrat" pitchFamily="2" charset="-52"/>
              </a:rPr>
              <a:t>позитивные процессы и усилия</a:t>
            </a:r>
            <a:r>
              <a:rPr lang="ru-RU" sz="1400" dirty="0">
                <a:solidFill>
                  <a:sysClr val="windowText" lastClr="000000"/>
                </a:solidFill>
                <a:latin typeface="Montserrat" pitchFamily="2" charset="-52"/>
              </a:rPr>
              <a:t>, направленные на развитие социокультурной жизни, создает условия для эффективного функционирования учреждений и качества предоставляемых муниципальных услуг. </a:t>
            </a:r>
            <a:endParaRPr lang="ru-RU" sz="1400" dirty="0" smtClean="0">
              <a:solidFill>
                <a:sysClr val="windowText" lastClr="000000"/>
              </a:solidFill>
              <a:latin typeface="Montserrat" pitchFamily="2" charset="-52"/>
            </a:endParaRPr>
          </a:p>
          <a:p>
            <a:endParaRPr lang="ru-RU" sz="1400" dirty="0">
              <a:solidFill>
                <a:sysClr val="windowText" lastClr="000000"/>
              </a:solidFill>
              <a:latin typeface="Montserrat" pitchFamily="2" charset="-52"/>
            </a:endParaRPr>
          </a:p>
          <a:p>
            <a:r>
              <a:rPr lang="ru-RU" sz="1400" dirty="0" smtClean="0">
                <a:solidFill>
                  <a:sysClr val="windowText" lastClr="000000"/>
                </a:solidFill>
                <a:latin typeface="Montserrat" pitchFamily="2" charset="-52"/>
              </a:rPr>
              <a:t>На </a:t>
            </a:r>
            <a:r>
              <a:rPr lang="ru-RU" sz="1400" dirty="0">
                <a:solidFill>
                  <a:sysClr val="windowText" lastClr="000000"/>
                </a:solidFill>
                <a:latin typeface="Montserrat" pitchFamily="2" charset="-52"/>
              </a:rPr>
              <a:t>сегодняшний день </a:t>
            </a:r>
            <a:r>
              <a:rPr lang="ru-RU" sz="1400" b="1" dirty="0">
                <a:solidFill>
                  <a:sysClr val="windowText" lastClr="000000"/>
                </a:solidFill>
                <a:latin typeface="Montserrat" pitchFamily="2" charset="-52"/>
              </a:rPr>
              <a:t>главная задача отрасли культура </a:t>
            </a:r>
            <a:r>
              <a:rPr lang="ru-RU" sz="1400" dirty="0">
                <a:solidFill>
                  <a:sysClr val="windowText" lastClr="000000"/>
                </a:solidFill>
                <a:latin typeface="Montserrat" pitchFamily="2" charset="-52"/>
              </a:rPr>
              <a:t>– это определение современного культурного кода города, региона, который заключается в трансформации учреждений культуры и последовательной реализаций Концепции развития творческих (креативных) индустрий. Для его осуществления необходимо создавать современные условия для формирования нового творческого продукта, развивать инфраструктуру и отвечать запросам сегодняшнего времени.</a:t>
            </a:r>
          </a:p>
          <a:p>
            <a:r>
              <a:rPr lang="ru-RU" sz="1400" dirty="0">
                <a:solidFill>
                  <a:sysClr val="windowText" lastClr="000000"/>
                </a:solidFill>
                <a:latin typeface="Montserrat" pitchFamily="2" charset="-52"/>
              </a:rPr>
              <a:t>  </a:t>
            </a:r>
            <a:endParaRPr lang="ru-RU" sz="1400" dirty="0" smtClean="0">
              <a:solidFill>
                <a:sysClr val="windowText" lastClr="000000"/>
              </a:solidFill>
              <a:latin typeface="Montserrat" pitchFamily="2" charset="-52"/>
            </a:endParaRPr>
          </a:p>
          <a:p>
            <a:r>
              <a:rPr lang="ru-RU" sz="1400" b="1" dirty="0" smtClean="0">
                <a:solidFill>
                  <a:sysClr val="windowText" lastClr="000000"/>
                </a:solidFill>
                <a:latin typeface="Montserrat" pitchFamily="2" charset="-52"/>
              </a:rPr>
              <a:t>Зимний </a:t>
            </a:r>
            <a:r>
              <a:rPr lang="ru-RU" sz="1400" b="1" dirty="0">
                <a:solidFill>
                  <a:sysClr val="windowText" lastClr="000000"/>
                </a:solidFill>
                <a:latin typeface="Montserrat" pitchFamily="2" charset="-52"/>
              </a:rPr>
              <a:t>театр </a:t>
            </a:r>
            <a:r>
              <a:rPr lang="ru-RU" sz="1400" dirty="0">
                <a:solidFill>
                  <a:sysClr val="windowText" lastClr="000000"/>
                </a:solidFill>
                <a:latin typeface="Montserrat" pitchFamily="2" charset="-52"/>
              </a:rPr>
              <a:t>- главная концертная площадка страны и архитектурная доминанта города, один из первых взял курс на трансформацию став многожанровой площадкой и объединившей практически все направления искусства: музыка, хореография, живопись, графика, скульптура, литература, ремесла.</a:t>
            </a:r>
          </a:p>
          <a:p>
            <a:r>
              <a:rPr lang="ru-RU" sz="1400" dirty="0">
                <a:solidFill>
                  <a:sysClr val="windowText" lastClr="000000"/>
                </a:solidFill>
                <a:latin typeface="Montserrat" pitchFamily="2" charset="-52"/>
              </a:rPr>
              <a:t> </a:t>
            </a:r>
            <a:endParaRPr lang="ru-RU" sz="1400" dirty="0" smtClean="0">
              <a:solidFill>
                <a:sysClr val="windowText" lastClr="000000"/>
              </a:solidFill>
              <a:latin typeface="Montserrat" pitchFamily="2" charset="-52"/>
            </a:endParaRPr>
          </a:p>
          <a:p>
            <a:r>
              <a:rPr lang="ru-RU" sz="1400" b="1" dirty="0" smtClean="0">
                <a:solidFill>
                  <a:sysClr val="windowText" lastClr="000000"/>
                </a:solidFill>
                <a:latin typeface="Montserrat" pitchFamily="2" charset="-52"/>
              </a:rPr>
              <a:t>Муниципальный </a:t>
            </a:r>
            <a:r>
              <a:rPr lang="ru-RU" sz="1400" b="1" dirty="0">
                <a:solidFill>
                  <a:sysClr val="windowText" lastClr="000000"/>
                </a:solidFill>
                <a:latin typeface="Montserrat" pitchFamily="2" charset="-52"/>
              </a:rPr>
              <a:t>проект Арт-резиденция Зимнего театра </a:t>
            </a:r>
            <a:r>
              <a:rPr lang="ru-RU" sz="1400" dirty="0">
                <a:solidFill>
                  <a:sysClr val="windowText" lastClr="000000"/>
                </a:solidFill>
                <a:latin typeface="Montserrat" pitchFamily="2" charset="-52"/>
              </a:rPr>
              <a:t>по сути новый культурный тренд города, который позиционирует себя как новая инновационная творческая площадка. Зимний театр сегодня это не только концерты и спектакли, но уже зарекомендовавшие себя художественные проекты: выставки, презентации, мастер-классы. Посещение выставок в фойе Зимнего театра возможно, как по приобретенному билету, так и в рамках посещения основных мероприятий главной концертной площадки города.</a:t>
            </a:r>
          </a:p>
        </p:txBody>
      </p:sp>
    </p:spTree>
    <p:extLst>
      <p:ext uri="{BB962C8B-B14F-4D97-AF65-F5344CB8AC3E}">
        <p14:creationId xmlns:p14="http://schemas.microsoft.com/office/powerpoint/2010/main" val="342054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0;p13"/>
          <p:cNvSpPr/>
          <p:nvPr/>
        </p:nvSpPr>
        <p:spPr>
          <a:xfrm flipH="1">
            <a:off x="-1" y="0"/>
            <a:ext cx="1613769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>
              <a:solidFill>
                <a:schemeClr val="lt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 rot="16200000" flipH="1" flipV="1">
            <a:off x="-2157007" y="3471463"/>
            <a:ext cx="7550316" cy="158666"/>
          </a:xfrm>
          <a:prstGeom prst="rect">
            <a:avLst/>
          </a:prstGeom>
          <a:effectLst>
            <a:outerShdw blurRad="203200" dist="38100" dir="10800000" sx="125000" sy="125000" algn="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54" y="282284"/>
            <a:ext cx="748308" cy="935384"/>
          </a:xfrm>
          <a:prstGeom prst="rect">
            <a:avLst/>
          </a:prstGeom>
        </p:spPr>
      </p:pic>
      <p:sp>
        <p:nvSpPr>
          <p:cNvPr id="42" name="Текст 23"/>
          <p:cNvSpPr txBox="1">
            <a:spLocks/>
          </p:cNvSpPr>
          <p:nvPr/>
        </p:nvSpPr>
        <p:spPr>
          <a:xfrm>
            <a:off x="1997291" y="4865525"/>
            <a:ext cx="4802773" cy="135636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800" b="1" kern="1200" cap="small" baseline="0" dirty="0" smtClean="0">
                <a:solidFill>
                  <a:schemeClr val="bg1">
                    <a:lumMod val="85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ru-RU" sz="1800" b="0" cap="none" dirty="0">
              <a:solidFill>
                <a:schemeClr val="bg1"/>
              </a:solidFill>
              <a:latin typeface="Montserrat" pitchFamily="2" charset="-52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8486141"/>
              </p:ext>
            </p:extLst>
          </p:nvPr>
        </p:nvGraphicFramePr>
        <p:xfrm>
          <a:off x="1828802" y="757965"/>
          <a:ext cx="10149602" cy="58067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4048">
                  <a:extLst>
                    <a:ext uri="{9D8B030D-6E8A-4147-A177-3AD203B41FA5}">
                      <a16:colId xmlns:a16="http://schemas.microsoft.com/office/drawing/2014/main" val="3757844841"/>
                    </a:ext>
                  </a:extLst>
                </a:gridCol>
                <a:gridCol w="6590161">
                  <a:extLst>
                    <a:ext uri="{9D8B030D-6E8A-4147-A177-3AD203B41FA5}">
                      <a16:colId xmlns:a16="http://schemas.microsoft.com/office/drawing/2014/main" val="1318420623"/>
                    </a:ext>
                  </a:extLst>
                </a:gridCol>
                <a:gridCol w="2435393">
                  <a:extLst>
                    <a:ext uri="{9D8B030D-6E8A-4147-A177-3AD203B41FA5}">
                      <a16:colId xmlns:a16="http://schemas.microsoft.com/office/drawing/2014/main" val="3418411831"/>
                    </a:ext>
                  </a:extLst>
                </a:gridCol>
              </a:tblGrid>
              <a:tr h="3606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lt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26171" marR="26171" marT="43055" marB="43055" anchor="ctr">
                    <a:solidFill>
                      <a:srgbClr val="183F6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lt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события</a:t>
                      </a:r>
                    </a:p>
                  </a:txBody>
                  <a:tcPr marL="26171" marR="26171" marT="43055" marB="43055" anchor="ctr">
                    <a:solidFill>
                      <a:srgbClr val="183F6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lt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Дата</a:t>
                      </a:r>
                    </a:p>
                  </a:txBody>
                  <a:tcPr marL="26171" marR="26171" marT="43055" marB="43055" anchor="ctr">
                    <a:solidFill>
                      <a:srgbClr val="183F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2198587"/>
                  </a:ext>
                </a:extLst>
              </a:tr>
              <a:tr h="63814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71" marR="26171" marT="43055" marB="430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Совещание о проведении выставок. Приказ о проведении 5 выставок в 2023 году</a:t>
                      </a: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30.12.2022</a:t>
                      </a:r>
                    </a:p>
                  </a:txBody>
                  <a:tcPr marL="39370" marR="39370" marT="64770" marB="64770" anchor="ctr"/>
                </a:tc>
                <a:extLst>
                  <a:ext uri="{0D108BD9-81ED-4DB2-BD59-A6C34878D82A}">
                    <a16:rowId xmlns:a16="http://schemas.microsoft.com/office/drawing/2014/main" val="3145658569"/>
                  </a:ext>
                </a:extLst>
              </a:tr>
              <a:tr h="63814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71" marR="26171" marT="43055" marB="430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Открытие выставки «Эпоха жемчуга», Размещение информации в </a:t>
                      </a:r>
                      <a:r>
                        <a:rPr lang="ru-RU" sz="1400" b="0" kern="1200" dirty="0" err="1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соцсетях</a:t>
                      </a: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04.04.2023 </a:t>
                      </a:r>
                    </a:p>
                  </a:txBody>
                  <a:tcPr marL="39370" marR="39370" marT="64770" marB="64770" anchor="ctr"/>
                </a:tc>
                <a:extLst>
                  <a:ext uri="{0D108BD9-81ED-4DB2-BD59-A6C34878D82A}">
                    <a16:rowId xmlns:a16="http://schemas.microsoft.com/office/drawing/2014/main" val="2788442590"/>
                  </a:ext>
                </a:extLst>
              </a:tr>
              <a:tr h="63814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2.1.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71" marR="26171" marT="43055" marB="430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Проведение 5 мастер-классов. Закрытие выставки «Эпоха жемчуга», подведение итогов. Охват 100 тысяч человек.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15.09.2023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748682452"/>
                  </a:ext>
                </a:extLst>
              </a:tr>
              <a:tr h="63814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71" marR="26171" marT="43055" marB="430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Открытие творческого проекта «Поток – Жизненный путь». Размещение информации в СМИ.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04.07.2023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2913377434"/>
                  </a:ext>
                </a:extLst>
              </a:tr>
              <a:tr h="88290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3.1.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71" marR="26171" marT="43055" marB="430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Проведение 5 мастер-классов от авторов творческого проекта. Закрытие выставки «Поток – Жизненный путь», подведение итогов. Охват 80 тысяч человек. 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01.11.2023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696051748"/>
                  </a:ext>
                </a:extLst>
              </a:tr>
              <a:tr h="88290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71" marR="26171" marT="43055" marB="430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Подготовка и открытие выставки Российской Академии художеств и Творческого союза художников России Москвы. Размещение информации в СМИ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24.07.2023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768231332"/>
                  </a:ext>
                </a:extLst>
              </a:tr>
              <a:tr h="112767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4.1.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71" marR="26171" marT="43055" marB="430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Проведение 4 мастер-классов в рамках выставки для творческой молодёжи города Сочи. Закрытие выставки Российской Академии художеств и Творческого союза художников России Москвы, подведение итогов. Охват 70 тысяч человек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25.10.2023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2613473922"/>
                  </a:ext>
                </a:extLst>
              </a:tr>
            </a:tbl>
          </a:graphicData>
        </a:graphic>
      </p:graphicFrame>
      <p:sp>
        <p:nvSpPr>
          <p:cNvPr id="12" name="Google Shape;1560;p41"/>
          <p:cNvSpPr/>
          <p:nvPr/>
        </p:nvSpPr>
        <p:spPr>
          <a:xfrm>
            <a:off x="1828802" y="226976"/>
            <a:ext cx="10149602" cy="433398"/>
          </a:xfrm>
          <a:prstGeom prst="roundRect">
            <a:avLst>
              <a:gd name="adj" fmla="val 0"/>
            </a:avLst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 smtClean="0">
                <a:latin typeface="Montserrat" pitchFamily="2" charset="-52"/>
              </a:rPr>
              <a:t>КЛЮЧЕВЫЕ СОБЫТИЯ МУНИЦИПАЛЬНОГО ПРОЕКТА</a:t>
            </a:r>
            <a:endParaRPr lang="ru-RU" sz="2000" b="1" dirty="0"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284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0;p13"/>
          <p:cNvSpPr/>
          <p:nvPr/>
        </p:nvSpPr>
        <p:spPr>
          <a:xfrm flipH="1">
            <a:off x="-1" y="0"/>
            <a:ext cx="1613769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>
              <a:solidFill>
                <a:schemeClr val="lt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 rot="16200000" flipH="1" flipV="1">
            <a:off x="-2157007" y="3471463"/>
            <a:ext cx="7550316" cy="158666"/>
          </a:xfrm>
          <a:prstGeom prst="rect">
            <a:avLst/>
          </a:prstGeom>
          <a:effectLst>
            <a:outerShdw blurRad="203200" dist="38100" dir="10800000" sx="125000" sy="125000" algn="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54" y="282284"/>
            <a:ext cx="748308" cy="935384"/>
          </a:xfrm>
          <a:prstGeom prst="rect">
            <a:avLst/>
          </a:prstGeom>
        </p:spPr>
      </p:pic>
      <p:sp>
        <p:nvSpPr>
          <p:cNvPr id="42" name="Текст 23"/>
          <p:cNvSpPr txBox="1">
            <a:spLocks/>
          </p:cNvSpPr>
          <p:nvPr/>
        </p:nvSpPr>
        <p:spPr>
          <a:xfrm>
            <a:off x="1997291" y="4865525"/>
            <a:ext cx="4802773" cy="135636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800" b="1" kern="1200" cap="small" baseline="0" dirty="0" smtClean="0">
                <a:solidFill>
                  <a:schemeClr val="bg1">
                    <a:lumMod val="85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ru-RU" sz="1800" b="0" cap="none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65" name="Текст 23"/>
          <p:cNvSpPr txBox="1">
            <a:spLocks/>
          </p:cNvSpPr>
          <p:nvPr/>
        </p:nvSpPr>
        <p:spPr>
          <a:xfrm>
            <a:off x="7198179" y="5226593"/>
            <a:ext cx="4802773" cy="99529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800" b="1" kern="1200" cap="small" baseline="0" dirty="0" smtClean="0">
                <a:solidFill>
                  <a:schemeClr val="bg1">
                    <a:lumMod val="85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ru-RU" sz="1800" b="0" cap="none" dirty="0">
              <a:solidFill>
                <a:schemeClr val="bg1"/>
              </a:solidFill>
              <a:latin typeface="Montserrat" pitchFamily="2" charset="-52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5601498"/>
              </p:ext>
            </p:extLst>
          </p:nvPr>
        </p:nvGraphicFramePr>
        <p:xfrm>
          <a:off x="1828802" y="757965"/>
          <a:ext cx="10149602" cy="4107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4048">
                  <a:extLst>
                    <a:ext uri="{9D8B030D-6E8A-4147-A177-3AD203B41FA5}">
                      <a16:colId xmlns:a16="http://schemas.microsoft.com/office/drawing/2014/main" val="3757844841"/>
                    </a:ext>
                  </a:extLst>
                </a:gridCol>
                <a:gridCol w="6590161">
                  <a:extLst>
                    <a:ext uri="{9D8B030D-6E8A-4147-A177-3AD203B41FA5}">
                      <a16:colId xmlns:a16="http://schemas.microsoft.com/office/drawing/2014/main" val="1318420623"/>
                    </a:ext>
                  </a:extLst>
                </a:gridCol>
                <a:gridCol w="2435393">
                  <a:extLst>
                    <a:ext uri="{9D8B030D-6E8A-4147-A177-3AD203B41FA5}">
                      <a16:colId xmlns:a16="http://schemas.microsoft.com/office/drawing/2014/main" val="3418411831"/>
                    </a:ext>
                  </a:extLst>
                </a:gridCol>
              </a:tblGrid>
              <a:tr h="3543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lt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26171" marR="26171" marT="43055" marB="43055" anchor="ctr">
                    <a:solidFill>
                      <a:srgbClr val="183F6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lt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события</a:t>
                      </a:r>
                    </a:p>
                  </a:txBody>
                  <a:tcPr marL="26171" marR="26171" marT="43055" marB="43055" anchor="ctr">
                    <a:solidFill>
                      <a:srgbClr val="183F6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lt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Дата</a:t>
                      </a:r>
                    </a:p>
                  </a:txBody>
                  <a:tcPr marL="26171" marR="26171" marT="43055" marB="43055" anchor="ctr">
                    <a:solidFill>
                      <a:srgbClr val="183F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2198587"/>
                  </a:ext>
                </a:extLst>
              </a:tr>
              <a:tr h="74201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71" marR="26171" marT="43055" marB="430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Открытие выставки камнерезного и ювелирного искусства «Вера. Надежда. Любовь». Размещение информации в СМИ.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21.09.2023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3145658569"/>
                  </a:ext>
                </a:extLst>
              </a:tr>
              <a:tr h="117526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5.1.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71" marR="26171" marT="43055" marB="430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Проведение 3 мастер-классов для творческой молодёжи города Сочи. Закрытие выставки камнерезного и ювелирного искусства «Вера. Надежда. Любовь», подведение итогов. Охват 10 тысяч человек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27.10.2023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2788442590"/>
                  </a:ext>
                </a:extLst>
              </a:tr>
              <a:tr h="91795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71" marR="26171" marT="43055" marB="430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Открытие выставки члена Союза художников России, почетного Академика РАХ, профессора специальной Академии искусств Романа </a:t>
                      </a:r>
                      <a:r>
                        <a:rPr lang="ru-RU" sz="1400" b="0" kern="1200" dirty="0" err="1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Ляпина</a:t>
                      </a: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Размещение информации в СМИ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25.10.2023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748682452"/>
                  </a:ext>
                </a:extLst>
              </a:tr>
              <a:tr h="91795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6.1.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71" marR="26171" marT="43055" marB="430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Проведение 5 мастер-классов для творческой молодежи Сочи. Закрытие выставки Романа </a:t>
                      </a:r>
                      <a:r>
                        <a:rPr lang="ru-RU" sz="1400" b="0" kern="1200" dirty="0" err="1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Ляпина</a:t>
                      </a: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Размещение информации в СМИ, подведение итогов. Охват 40 тысяч человек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10.12.2023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2913377434"/>
                  </a:ext>
                </a:extLst>
              </a:tr>
            </a:tbl>
          </a:graphicData>
        </a:graphic>
      </p:graphicFrame>
      <p:sp>
        <p:nvSpPr>
          <p:cNvPr id="12" name="Google Shape;1560;p41"/>
          <p:cNvSpPr/>
          <p:nvPr/>
        </p:nvSpPr>
        <p:spPr>
          <a:xfrm>
            <a:off x="1828802" y="226976"/>
            <a:ext cx="10149602" cy="433398"/>
          </a:xfrm>
          <a:prstGeom prst="roundRect">
            <a:avLst>
              <a:gd name="adj" fmla="val 0"/>
            </a:avLst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 smtClean="0">
                <a:latin typeface="Montserrat" pitchFamily="2" charset="-52"/>
              </a:rPr>
              <a:t>КЛЮЧЕВЫЕ СОБЫТИЯ МУНИЦИПАЛЬНОГО ПРОЕКТА</a:t>
            </a:r>
            <a:endParaRPr lang="ru-RU" sz="2000" b="1" dirty="0"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9507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11074</TotalTime>
  <Words>908</Words>
  <Application>Microsoft Office PowerPoint</Application>
  <PresentationFormat>Широкоэкранный</PresentationFormat>
  <Paragraphs>108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Montserrat ExtraBold</vt:lpstr>
      <vt:lpstr>Montserrat Black</vt:lpstr>
      <vt:lpstr>Calibri</vt:lpstr>
      <vt:lpstr>Calibri Light</vt:lpstr>
      <vt:lpstr>Montserrat</vt:lpstr>
      <vt:lpstr>Arial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Администратор</cp:lastModifiedBy>
  <cp:revision>431</cp:revision>
  <cp:lastPrinted>2022-07-29T12:43:47Z</cp:lastPrinted>
  <dcterms:created xsi:type="dcterms:W3CDTF">2021-12-14T13:51:49Z</dcterms:created>
  <dcterms:modified xsi:type="dcterms:W3CDTF">2023-06-02T13:57:59Z</dcterms:modified>
</cp:coreProperties>
</file>