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18.jpg" ContentType="image/jpeg"/>
  <Override PartName="/ppt/media/image19.jpg" ContentType="image/jpeg"/>
  <Override PartName="/ppt/media/image20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handoutMasterIdLst>
    <p:handoutMasterId r:id="rId6"/>
  </p:handoutMasterIdLst>
  <p:sldIdLst>
    <p:sldId id="256" r:id="rId2"/>
    <p:sldId id="303" r:id="rId3"/>
    <p:sldId id="322" r:id="rId4"/>
    <p:sldId id="337" r:id="rId5"/>
  </p:sldIdLst>
  <p:sldSz cx="12192000" cy="6858000"/>
  <p:notesSz cx="9939338" cy="68072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Montserrat ExtraBold" panose="020B0604020202020204" charset="-52"/>
      <p:bold r:id="rId11"/>
    </p:embeddedFont>
    <p:embeddedFont>
      <p:font typeface="Tahoma" panose="020B0604030504040204" pitchFamily="34" charset="0"/>
      <p:regular r:id="rId12"/>
      <p:bold r:id="rId13"/>
    </p:embeddedFont>
    <p:embeddedFont>
      <p:font typeface="Verdana" panose="020B0604030504040204" pitchFamily="34" charset="0"/>
      <p:regular r:id="rId14"/>
      <p:bold r:id="rId15"/>
      <p:italic r:id="rId16"/>
      <p:boldItalic r:id="rId1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4673"/>
    <a:srgbClr val="1142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92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6888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9275" y="0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A74C4D-4742-41DB-A637-FA923EFE4CD9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65888"/>
            <a:ext cx="4306888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9275" y="6465888"/>
            <a:ext cx="430847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9E1B5-57BB-4C2B-BBDD-AB39FF3BA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0702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1"/>
            <a:ext cx="85344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16395" y="0"/>
            <a:ext cx="5975604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34458" y="0"/>
            <a:ext cx="627049" cy="6857996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37149" y="0"/>
            <a:ext cx="158494" cy="685800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0230" y="281955"/>
            <a:ext cx="748283" cy="87335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1"/>
            <a:ext cx="530352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6940" y="2083053"/>
            <a:ext cx="3877945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2303" y="1948460"/>
            <a:ext cx="489013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9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1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636" y="0"/>
            <a:ext cx="7176364" cy="5076995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0" y="-13584"/>
            <a:ext cx="12192000" cy="6871584"/>
            <a:chOff x="0" y="-13584"/>
            <a:chExt cx="12192000" cy="6871584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60164" y="0"/>
              <a:ext cx="2603118" cy="498043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16031" y="-13584"/>
              <a:ext cx="1899577" cy="454533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4216908"/>
              <a:ext cx="12192000" cy="264109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887698"/>
              <a:ext cx="12191999" cy="103621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4041647"/>
              <a:ext cx="12191999" cy="376427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57199" y="4830084"/>
            <a:ext cx="11277600" cy="11541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4010" algn="ctr">
              <a:lnSpc>
                <a:spcPts val="2860"/>
              </a:lnSpc>
              <a:spcBef>
                <a:spcPts val="100"/>
              </a:spcBef>
              <a:tabLst>
                <a:tab pos="2071370" algn="l"/>
              </a:tabLst>
            </a:pPr>
            <a:r>
              <a:rPr lang="ru-RU" sz="3200" spc="60" dirty="0">
                <a:solidFill>
                  <a:schemeClr val="bg1"/>
                </a:solidFill>
                <a:latin typeface="Montserrat ExtraBold" panose="00000900000000000000" pitchFamily="2" charset="-52"/>
                <a:cs typeface="Times New Roman" panose="02020603050405020304" pitchFamily="18" charset="0"/>
              </a:rPr>
              <a:t>Муниципальный проект</a:t>
            </a:r>
          </a:p>
          <a:p>
            <a:pPr marL="334010" algn="ctr">
              <a:lnSpc>
                <a:spcPts val="2860"/>
              </a:lnSpc>
              <a:spcBef>
                <a:spcPts val="100"/>
              </a:spcBef>
              <a:tabLst>
                <a:tab pos="2071370" algn="l"/>
              </a:tabLst>
            </a:pPr>
            <a:endParaRPr lang="ru-RU" sz="3200" b="1" spc="60" dirty="0">
              <a:solidFill>
                <a:schemeClr val="bg1"/>
              </a:solidFill>
              <a:latin typeface="Montserrat ExtraBold" panose="00000900000000000000" pitchFamily="2" charset="-52"/>
              <a:cs typeface="Times New Roman" panose="02020603050405020304" pitchFamily="18" charset="0"/>
            </a:endParaRPr>
          </a:p>
          <a:p>
            <a:pPr marL="334010" algn="ctr">
              <a:lnSpc>
                <a:spcPts val="2860"/>
              </a:lnSpc>
              <a:spcBef>
                <a:spcPts val="100"/>
              </a:spcBef>
              <a:tabLst>
                <a:tab pos="2071370" algn="l"/>
              </a:tabLst>
            </a:pPr>
            <a:r>
              <a:rPr lang="ru-RU" sz="3200" b="1" dirty="0" smtClean="0">
                <a:solidFill>
                  <a:schemeClr val="bg1"/>
                </a:solidFill>
                <a:latin typeface="Montserrat ExtraBold" panose="00000900000000000000" pitchFamily="2" charset="-52"/>
                <a:cs typeface="Times New Roman" panose="02020603050405020304" pitchFamily="18" charset="0"/>
              </a:rPr>
              <a:t>Городской календарь ввода объектов</a:t>
            </a:r>
            <a:endParaRPr lang="ru-RU" sz="2400" spc="60" dirty="0">
              <a:solidFill>
                <a:schemeClr val="bg1"/>
              </a:solidFill>
              <a:latin typeface="Montserrat ExtraBold" panose="00000900000000000000" pitchFamily="2" charset="-52"/>
              <a:cs typeface="Times New Roman" panose="02020603050405020304" pitchFamily="18" charset="0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38684" y="0"/>
            <a:ext cx="6238240" cy="4058920"/>
            <a:chOff x="138684" y="0"/>
            <a:chExt cx="6238240" cy="4058920"/>
          </a:xfrm>
        </p:grpSpPr>
        <p:sp>
          <p:nvSpPr>
            <p:cNvPr id="12" name="object 12"/>
            <p:cNvSpPr/>
            <p:nvPr/>
          </p:nvSpPr>
          <p:spPr>
            <a:xfrm>
              <a:off x="138684" y="0"/>
              <a:ext cx="6238240" cy="4058920"/>
            </a:xfrm>
            <a:custGeom>
              <a:avLst/>
              <a:gdLst/>
              <a:ahLst/>
              <a:cxnLst/>
              <a:rect l="l" t="t" r="r" b="b"/>
              <a:pathLst>
                <a:path w="6238240" h="4058920">
                  <a:moveTo>
                    <a:pt x="6237732" y="0"/>
                  </a:moveTo>
                  <a:lnTo>
                    <a:pt x="0" y="0"/>
                  </a:lnTo>
                  <a:lnTo>
                    <a:pt x="0" y="4058412"/>
                  </a:lnTo>
                  <a:lnTo>
                    <a:pt x="4661281" y="4050665"/>
                  </a:lnTo>
                  <a:lnTo>
                    <a:pt x="6237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7828" y="182372"/>
              <a:ext cx="837931" cy="1047116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54278" y="1616204"/>
            <a:ext cx="4437438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b="0" spc="204" dirty="0" smtClean="0">
                <a:solidFill>
                  <a:srgbClr val="09436E"/>
                </a:solidFill>
                <a:latin typeface="Montserrat ExtraBold" panose="00000900000000000000" pitchFamily="2" charset="-52"/>
                <a:cs typeface="Tahoma"/>
              </a:rPr>
              <a:t>ДЕПАРТАМЕНТ ПРОЕКТНОЙ ДЕЯТЕЛЬНОСТИ</a:t>
            </a:r>
            <a:endParaRPr b="0" spc="150" dirty="0">
              <a:solidFill>
                <a:srgbClr val="09436E"/>
              </a:solidFill>
              <a:latin typeface="Montserrat ExtraBold" panose="00000900000000000000" pitchFamily="2" charset="-52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3374389" cy="6858000"/>
            <a:chOff x="0" y="0"/>
            <a:chExt cx="337439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3150108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78251" y="0"/>
              <a:ext cx="595744" cy="685799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61716" y="0"/>
              <a:ext cx="158495" cy="685799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0227" y="280151"/>
              <a:ext cx="749371" cy="935881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-184001" y="3069037"/>
            <a:ext cx="3180778" cy="11285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334010" algn="ctr">
              <a:lnSpc>
                <a:spcPts val="2860"/>
              </a:lnSpc>
              <a:spcBef>
                <a:spcPts val="100"/>
              </a:spcBef>
              <a:tabLst>
                <a:tab pos="2071370" algn="l"/>
              </a:tabLst>
              <a:defRPr sz="3200" spc="60">
                <a:solidFill>
                  <a:schemeClr val="bg1"/>
                </a:solidFill>
                <a:latin typeface="Montserrat ExtraBold" panose="00000900000000000000" pitchFamily="2" charset="-52"/>
                <a:cs typeface="Times New Roman" panose="02020603050405020304" pitchFamily="18" charset="0"/>
              </a:defRPr>
            </a:lvl1pPr>
          </a:lstStyle>
          <a:p>
            <a:r>
              <a:rPr lang="ru-RU" sz="2800" dirty="0"/>
              <a:t>Обоснование реализации проекта</a:t>
            </a:r>
            <a:endParaRPr sz="2800" dirty="0"/>
          </a:p>
        </p:txBody>
      </p:sp>
      <p:sp>
        <p:nvSpPr>
          <p:cNvPr id="10" name="object 3"/>
          <p:cNvSpPr/>
          <p:nvPr/>
        </p:nvSpPr>
        <p:spPr>
          <a:xfrm>
            <a:off x="4087183" y="0"/>
            <a:ext cx="7535662" cy="3717689"/>
          </a:xfrm>
          <a:custGeom>
            <a:avLst/>
            <a:gdLst/>
            <a:ahLst/>
            <a:cxnLst/>
            <a:rect l="l" t="t" r="r" b="b"/>
            <a:pathLst>
              <a:path w="8025765" h="2421890">
                <a:moveTo>
                  <a:pt x="8025383" y="0"/>
                </a:moveTo>
                <a:lnTo>
                  <a:pt x="0" y="0"/>
                </a:lnTo>
                <a:lnTo>
                  <a:pt x="0" y="2421636"/>
                </a:lnTo>
                <a:lnTo>
                  <a:pt x="8025383" y="2421636"/>
                </a:lnTo>
                <a:lnTo>
                  <a:pt x="8025383" y="0"/>
                </a:lnTo>
                <a:close/>
              </a:path>
            </a:pathLst>
          </a:custGeom>
          <a:solidFill>
            <a:srgbClr val="09436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" name="object 20"/>
          <p:cNvSpPr txBox="1"/>
          <p:nvPr/>
        </p:nvSpPr>
        <p:spPr>
          <a:xfrm>
            <a:off x="4142415" y="665547"/>
            <a:ext cx="7424229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Montserrat ExtraBold" panose="00000900000000000000" pitchFamily="2" charset="-52"/>
              </a:rPr>
              <a:t>Создание и внедрение механизма внутреннего и внешнего контроля реализации проектов в городе для своевременного выявления рисков и принятия управленческих решений, обеспечения эффективной обратной связи</a:t>
            </a:r>
          </a:p>
        </p:txBody>
      </p:sp>
      <p:sp>
        <p:nvSpPr>
          <p:cNvPr id="15" name="object 25"/>
          <p:cNvSpPr/>
          <p:nvPr/>
        </p:nvSpPr>
        <p:spPr>
          <a:xfrm>
            <a:off x="8534400" y="5072383"/>
            <a:ext cx="2680668" cy="1096010"/>
          </a:xfrm>
          <a:custGeom>
            <a:avLst/>
            <a:gdLst/>
            <a:ahLst/>
            <a:cxnLst/>
            <a:rect l="l" t="t" r="r" b="b"/>
            <a:pathLst>
              <a:path w="2148840" h="1096010">
                <a:moveTo>
                  <a:pt x="2148840" y="0"/>
                </a:moveTo>
                <a:lnTo>
                  <a:pt x="0" y="0"/>
                </a:lnTo>
                <a:lnTo>
                  <a:pt x="0" y="1095755"/>
                </a:lnTo>
                <a:lnTo>
                  <a:pt x="2148840" y="1095755"/>
                </a:lnTo>
                <a:lnTo>
                  <a:pt x="2148840" y="0"/>
                </a:lnTo>
                <a:close/>
              </a:path>
            </a:pathLst>
          </a:custGeom>
          <a:solidFill>
            <a:srgbClr val="09436E"/>
          </a:solidFill>
        </p:spPr>
        <p:txBody>
          <a:bodyPr wrap="square" lIns="0" tIns="0" rIns="0" bIns="0" rtlCol="0" anchor="ctr"/>
          <a:lstStyle/>
          <a:p>
            <a:pPr marL="12700" algn="ctr">
              <a:lnSpc>
                <a:spcPct val="100000"/>
              </a:lnSpc>
              <a:spcBef>
                <a:spcPts val="1495"/>
              </a:spcBef>
            </a:pPr>
            <a:r>
              <a:rPr lang="ru-RU" sz="3200" dirty="0" smtClean="0">
                <a:solidFill>
                  <a:schemeClr val="bg1"/>
                </a:solidFill>
                <a:latin typeface="Montserrat ExtraBold" panose="00000900000000000000" pitchFamily="2" charset="-52"/>
              </a:rPr>
              <a:t>2023 – 2024 </a:t>
            </a:r>
            <a:endParaRPr lang="ru-RU" sz="3200" dirty="0">
              <a:solidFill>
                <a:schemeClr val="bg1"/>
              </a:solidFill>
              <a:latin typeface="Montserrat ExtraBold" panose="00000900000000000000" pitchFamily="2" charset="-52"/>
            </a:endParaRPr>
          </a:p>
          <a:p>
            <a:pPr algn="ctr">
              <a:lnSpc>
                <a:spcPct val="100000"/>
              </a:lnSpc>
              <a:spcBef>
                <a:spcPts val="550"/>
              </a:spcBef>
            </a:pPr>
            <a:r>
              <a:rPr lang="ru-RU" dirty="0" smtClean="0">
                <a:solidFill>
                  <a:schemeClr val="bg1"/>
                </a:solidFill>
                <a:latin typeface="Montserrat ExtraBold" panose="00000900000000000000" pitchFamily="2" charset="-52"/>
              </a:rPr>
              <a:t>годы</a:t>
            </a:r>
            <a:endParaRPr lang="ru-RU" dirty="0">
              <a:solidFill>
                <a:schemeClr val="bg1"/>
              </a:solidFill>
              <a:latin typeface="Montserrat ExtraBold" panose="00000900000000000000" pitchFamily="2" charset="-52"/>
            </a:endParaRPr>
          </a:p>
        </p:txBody>
      </p:sp>
      <p:sp>
        <p:nvSpPr>
          <p:cNvPr id="16" name="object 30"/>
          <p:cNvSpPr txBox="1"/>
          <p:nvPr/>
        </p:nvSpPr>
        <p:spPr>
          <a:xfrm>
            <a:off x="8901825" y="4476831"/>
            <a:ext cx="285938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dirty="0">
                <a:solidFill>
                  <a:srgbClr val="094673"/>
                </a:solidFill>
                <a:latin typeface="Montserrat ExtraBold" panose="00000900000000000000" pitchFamily="2" charset="-52"/>
              </a:rPr>
              <a:t>Срок реализации</a:t>
            </a:r>
            <a:endParaRPr sz="2000" dirty="0">
              <a:solidFill>
                <a:srgbClr val="094673"/>
              </a:solidFill>
              <a:latin typeface="Montserrat ExtraBold" panose="00000900000000000000" pitchFamily="2" charset="-52"/>
            </a:endParaRPr>
          </a:p>
        </p:txBody>
      </p:sp>
      <p:pic>
        <p:nvPicPr>
          <p:cNvPr id="25" name="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053011" y="4422874"/>
            <a:ext cx="562929" cy="562928"/>
          </a:xfrm>
          <a:prstGeom prst="rect">
            <a:avLst/>
          </a:prstGeom>
        </p:spPr>
      </p:pic>
      <p:sp>
        <p:nvSpPr>
          <p:cNvPr id="26" name="object 25"/>
          <p:cNvSpPr/>
          <p:nvPr/>
        </p:nvSpPr>
        <p:spPr>
          <a:xfrm>
            <a:off x="4576590" y="5072383"/>
            <a:ext cx="2680669" cy="1096010"/>
          </a:xfrm>
          <a:custGeom>
            <a:avLst/>
            <a:gdLst/>
            <a:ahLst/>
            <a:cxnLst/>
            <a:rect l="l" t="t" r="r" b="b"/>
            <a:pathLst>
              <a:path w="2148840" h="1096010">
                <a:moveTo>
                  <a:pt x="2148840" y="0"/>
                </a:moveTo>
                <a:lnTo>
                  <a:pt x="0" y="0"/>
                </a:lnTo>
                <a:lnTo>
                  <a:pt x="0" y="1095755"/>
                </a:lnTo>
                <a:lnTo>
                  <a:pt x="2148840" y="1095755"/>
                </a:lnTo>
                <a:lnTo>
                  <a:pt x="2148840" y="0"/>
                </a:lnTo>
                <a:close/>
              </a:path>
            </a:pathLst>
          </a:custGeom>
          <a:solidFill>
            <a:srgbClr val="0943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30"/>
          <p:cNvSpPr txBox="1"/>
          <p:nvPr/>
        </p:nvSpPr>
        <p:spPr>
          <a:xfrm>
            <a:off x="5029200" y="4476831"/>
            <a:ext cx="2025013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dirty="0">
                <a:solidFill>
                  <a:srgbClr val="094673"/>
                </a:solidFill>
                <a:latin typeface="Montserrat ExtraBold" panose="00000900000000000000" pitchFamily="2" charset="-52"/>
              </a:rPr>
              <a:t>Бюджет</a:t>
            </a:r>
            <a:endParaRPr sz="2000" dirty="0">
              <a:solidFill>
                <a:srgbClr val="094673"/>
              </a:solidFill>
              <a:latin typeface="Montserrat ExtraBold" panose="00000900000000000000" pitchFamily="2" charset="-52"/>
            </a:endParaRPr>
          </a:p>
        </p:txBody>
      </p:sp>
      <p:sp>
        <p:nvSpPr>
          <p:cNvPr id="28" name="object 29"/>
          <p:cNvSpPr txBox="1"/>
          <p:nvPr/>
        </p:nvSpPr>
        <p:spPr>
          <a:xfrm>
            <a:off x="4852382" y="4986366"/>
            <a:ext cx="2079138" cy="1038105"/>
          </a:xfrm>
          <a:prstGeom prst="rect">
            <a:avLst/>
          </a:prstGeom>
        </p:spPr>
        <p:txBody>
          <a:bodyPr vert="horz" wrap="square" lIns="0" tIns="189865" rIns="0" bIns="0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Montserrat ExtraBold" panose="00000900000000000000" pitchFamily="2" charset="-52"/>
              </a:rPr>
              <a:t>0</a:t>
            </a:r>
            <a:endParaRPr lang="ru-RU" sz="3200" dirty="0">
              <a:solidFill>
                <a:schemeClr val="bg1"/>
              </a:solidFill>
              <a:latin typeface="Montserrat ExtraBold" panose="00000900000000000000" pitchFamily="2" charset="-52"/>
            </a:endParaRPr>
          </a:p>
          <a:p>
            <a:pPr marL="53975" algn="ctr">
              <a:lnSpc>
                <a:spcPct val="100000"/>
              </a:lnSpc>
              <a:spcBef>
                <a:spcPts val="550"/>
              </a:spcBef>
            </a:pPr>
            <a:r>
              <a:rPr lang="ru-RU" dirty="0" smtClean="0">
                <a:solidFill>
                  <a:schemeClr val="bg1"/>
                </a:solidFill>
                <a:latin typeface="Montserrat ExtraBold" panose="00000900000000000000" pitchFamily="2" charset="-52"/>
              </a:rPr>
              <a:t>рублей</a:t>
            </a:r>
            <a:endParaRPr dirty="0">
              <a:solidFill>
                <a:schemeClr val="bg1"/>
              </a:solidFill>
              <a:latin typeface="Montserrat ExtraBold" panose="00000900000000000000" pitchFamily="2" charset="-52"/>
            </a:endParaRPr>
          </a:p>
        </p:txBody>
      </p:sp>
      <p:sp>
        <p:nvSpPr>
          <p:cNvPr id="7" name="object 30">
            <a:extLst>
              <a:ext uri="{FF2B5EF4-FFF2-40B4-BE49-F238E27FC236}">
                <a16:creationId xmlns:a16="http://schemas.microsoft.com/office/drawing/2014/main" id="{EF64F2A0-0567-D3A7-4F8C-2AF18DA0F2E8}"/>
              </a:ext>
            </a:extLst>
          </p:cNvPr>
          <p:cNvSpPr txBox="1"/>
          <p:nvPr/>
        </p:nvSpPr>
        <p:spPr>
          <a:xfrm>
            <a:off x="6842022" y="225220"/>
            <a:ext cx="2025013" cy="32060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dirty="0">
                <a:solidFill>
                  <a:srgbClr val="094673"/>
                </a:solidFill>
                <a:latin typeface="Montserrat ExtraBold" panose="00000900000000000000" pitchFamily="2" charset="-52"/>
              </a:rPr>
              <a:t>Цель проекта</a:t>
            </a:r>
            <a:endParaRPr sz="2000" dirty="0">
              <a:solidFill>
                <a:srgbClr val="094673"/>
              </a:solidFill>
              <a:latin typeface="Montserrat ExtraBold" panose="00000900000000000000" pitchFamily="2" charset="-52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A02AFA1-3083-7F4C-45DD-9C3BD1F61F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613" y="4336135"/>
            <a:ext cx="601991" cy="6019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4DB4014-BC41-53FE-31BA-9F1F7292AEA3}"/>
              </a:ext>
            </a:extLst>
          </p:cNvPr>
          <p:cNvSpPr txBox="1"/>
          <p:nvPr/>
        </p:nvSpPr>
        <p:spPr>
          <a:xfrm>
            <a:off x="4878759" y="2364542"/>
            <a:ext cx="6106884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lang="ru-RU"/>
            </a:defPPr>
            <a:lvl1pPr algn="ctr">
              <a:defRPr sz="1600">
                <a:solidFill>
                  <a:schemeClr val="bg1"/>
                </a:solidFill>
                <a:latin typeface="Montserrat ExtraBold" panose="00000900000000000000" pitchFamily="2" charset="-52"/>
              </a:defRPr>
            </a:lvl1pPr>
          </a:lstStyle>
          <a:p>
            <a:r>
              <a:rPr lang="ru-RU" dirty="0"/>
              <a:t>Формирование и актуализация Городского календаря ввода объектов на территории </a:t>
            </a:r>
            <a:r>
              <a:rPr lang="ru-RU" dirty="0" smtClean="0"/>
              <a:t>города Сочи, ведение </a:t>
            </a:r>
            <a:r>
              <a:rPr lang="ru-RU" dirty="0"/>
              <a:t>календаря в интерактивной форме с возможностью оперативного обновления и в целях эффективного контроля</a:t>
            </a:r>
          </a:p>
        </p:txBody>
      </p:sp>
      <p:sp>
        <p:nvSpPr>
          <p:cNvPr id="29" name="object 30">
            <a:extLst>
              <a:ext uri="{FF2B5EF4-FFF2-40B4-BE49-F238E27FC236}">
                <a16:creationId xmlns:a16="http://schemas.microsoft.com/office/drawing/2014/main" id="{246AE862-02F1-F05D-6F4C-13DB0DBA224D}"/>
              </a:ext>
            </a:extLst>
          </p:cNvPr>
          <p:cNvSpPr txBox="1"/>
          <p:nvPr/>
        </p:nvSpPr>
        <p:spPr>
          <a:xfrm>
            <a:off x="6349772" y="1932944"/>
            <a:ext cx="3063978" cy="32060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dirty="0">
                <a:solidFill>
                  <a:srgbClr val="094673"/>
                </a:solidFill>
                <a:latin typeface="Montserrat ExtraBold" panose="00000900000000000000" pitchFamily="2" charset="-52"/>
              </a:rPr>
              <a:t>Результат проекта</a:t>
            </a:r>
            <a:endParaRPr sz="2000" dirty="0">
              <a:solidFill>
                <a:srgbClr val="094673"/>
              </a:solidFill>
              <a:latin typeface="Montserrat ExtraBold" panose="000009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138040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3"/>
          <p:cNvSpPr/>
          <p:nvPr/>
        </p:nvSpPr>
        <p:spPr>
          <a:xfrm>
            <a:off x="3429966" y="173995"/>
            <a:ext cx="8470507" cy="18072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spcBef>
                <a:spcPts val="600"/>
              </a:spcBef>
            </a:pPr>
            <a:r>
              <a:rPr lang="ru-RU" dirty="0">
                <a:solidFill>
                  <a:srgbClr val="094673"/>
                </a:solidFill>
                <a:latin typeface="Montserrat ExtraBold" panose="00000900000000000000" pitchFamily="2" charset="-52"/>
              </a:rPr>
              <a:t>В 2023 году планируется ввод 818 объектов реализуемых не только за счет бюджетных средств. </a:t>
            </a:r>
            <a:endParaRPr lang="ru-RU" dirty="0" smtClean="0">
              <a:solidFill>
                <a:srgbClr val="094673"/>
              </a:solidFill>
              <a:latin typeface="Montserrat ExtraBold" panose="00000900000000000000" pitchFamily="2" charset="-52"/>
            </a:endParaRPr>
          </a:p>
          <a:p>
            <a:pPr algn="ctr">
              <a:spcBef>
                <a:spcPts val="600"/>
              </a:spcBef>
            </a:pPr>
            <a:r>
              <a:rPr lang="ru-RU" dirty="0" smtClean="0">
                <a:solidFill>
                  <a:srgbClr val="094673"/>
                </a:solidFill>
                <a:latin typeface="Montserrat ExtraBold" panose="00000900000000000000" pitchFamily="2" charset="-52"/>
              </a:rPr>
              <a:t>27 </a:t>
            </a:r>
            <a:r>
              <a:rPr lang="ru-RU" dirty="0">
                <a:solidFill>
                  <a:srgbClr val="094673"/>
                </a:solidFill>
                <a:latin typeface="Montserrat ExtraBold" panose="00000900000000000000" pitchFamily="2" charset="-52"/>
              </a:rPr>
              <a:t>проектов будет реализовано инвесторами и 22 объекта - </a:t>
            </a:r>
            <a:r>
              <a:rPr lang="ru-RU" dirty="0" err="1">
                <a:solidFill>
                  <a:srgbClr val="094673"/>
                </a:solidFill>
                <a:latin typeface="Montserrat ExtraBold" panose="00000900000000000000" pitchFamily="2" charset="-52"/>
              </a:rPr>
              <a:t>соцпартнерами</a:t>
            </a:r>
            <a:endParaRPr lang="ru-RU" dirty="0">
              <a:solidFill>
                <a:srgbClr val="094673"/>
              </a:solidFill>
              <a:latin typeface="Montserrat ExtraBold" panose="00000900000000000000" pitchFamily="2" charset="-52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2548410" cy="68580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10786" y="4"/>
            <a:ext cx="578479" cy="685799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46124" y="-2"/>
            <a:ext cx="153902" cy="685799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1527" y="280151"/>
            <a:ext cx="727654" cy="9358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834" y="2667000"/>
            <a:ext cx="4801766" cy="3505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2605189"/>
            <a:ext cx="2514600" cy="350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468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5"/>
          <p:cNvSpPr/>
          <p:nvPr/>
        </p:nvSpPr>
        <p:spPr>
          <a:xfrm>
            <a:off x="3050094" y="4353181"/>
            <a:ext cx="8837105" cy="2123820"/>
          </a:xfrm>
          <a:custGeom>
            <a:avLst/>
            <a:gdLst/>
            <a:ahLst/>
            <a:cxnLst/>
            <a:rect l="l" t="t" r="r" b="b"/>
            <a:pathLst>
              <a:path w="2148840" h="1096010">
                <a:moveTo>
                  <a:pt x="2148840" y="0"/>
                </a:moveTo>
                <a:lnTo>
                  <a:pt x="0" y="0"/>
                </a:lnTo>
                <a:lnTo>
                  <a:pt x="0" y="1095755"/>
                </a:lnTo>
                <a:lnTo>
                  <a:pt x="2148840" y="1095755"/>
                </a:lnTo>
                <a:lnTo>
                  <a:pt x="2148840" y="0"/>
                </a:lnTo>
                <a:close/>
              </a:path>
            </a:pathLst>
          </a:custGeom>
          <a:solidFill>
            <a:srgbClr val="09436E"/>
          </a:solidFill>
        </p:spPr>
        <p:txBody>
          <a:bodyPr wrap="square" lIns="0" tIns="0" rIns="0" bIns="0" rtlCol="0" anchor="ctr"/>
          <a:lstStyle/>
          <a:p>
            <a:pPr marL="12700">
              <a:lnSpc>
                <a:spcPct val="100000"/>
              </a:lnSpc>
              <a:spcBef>
                <a:spcPts val="1495"/>
              </a:spcBef>
            </a:pPr>
            <a:r>
              <a:rPr lang="ru-RU" dirty="0" smtClean="0">
                <a:solidFill>
                  <a:schemeClr val="bg1"/>
                </a:solidFill>
                <a:latin typeface="Montserrat ExtraBold" panose="00000900000000000000" pitchFamily="2" charset="-52"/>
              </a:rPr>
              <a:t>Получение </a:t>
            </a:r>
            <a:r>
              <a:rPr lang="ru-RU" dirty="0">
                <a:solidFill>
                  <a:schemeClr val="bg1"/>
                </a:solidFill>
                <a:latin typeface="Montserrat ExtraBold" panose="00000900000000000000" pitchFamily="2" charset="-52"/>
              </a:rPr>
              <a:t>информации о реализуемых в городе </a:t>
            </a:r>
            <a:r>
              <a:rPr lang="ru-RU" dirty="0" smtClean="0">
                <a:solidFill>
                  <a:schemeClr val="bg1"/>
                </a:solidFill>
                <a:latin typeface="Montserrat ExtraBold" panose="00000900000000000000" pitchFamily="2" charset="-52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Montserrat ExtraBold" panose="00000900000000000000" pitchFamily="2" charset="-52"/>
              </a:rPr>
            </a:br>
            <a:r>
              <a:rPr lang="ru-RU" dirty="0" smtClean="0">
                <a:solidFill>
                  <a:schemeClr val="bg1"/>
                </a:solidFill>
                <a:latin typeface="Montserrat ExtraBold" panose="00000900000000000000" pitchFamily="2" charset="-52"/>
              </a:rPr>
              <a:t>проектах</a:t>
            </a:r>
            <a:r>
              <a:rPr lang="ru-RU" dirty="0">
                <a:solidFill>
                  <a:schemeClr val="bg1"/>
                </a:solidFill>
                <a:latin typeface="Montserrat ExtraBold" panose="00000900000000000000" pitchFamily="2" charset="-52"/>
              </a:rPr>
              <a:t>, сроках ввода </a:t>
            </a:r>
            <a:r>
              <a:rPr lang="ru-RU" dirty="0" smtClean="0">
                <a:solidFill>
                  <a:schemeClr val="bg1"/>
                </a:solidFill>
                <a:latin typeface="Montserrat ExtraBold" panose="00000900000000000000" pitchFamily="2" charset="-52"/>
              </a:rPr>
              <a:t>объектов</a:t>
            </a:r>
            <a:br>
              <a:rPr lang="ru-RU" dirty="0" smtClean="0">
                <a:solidFill>
                  <a:schemeClr val="bg1"/>
                </a:solidFill>
                <a:latin typeface="Montserrat ExtraBold" panose="00000900000000000000" pitchFamily="2" charset="-52"/>
              </a:rPr>
            </a:br>
            <a:endParaRPr lang="ru-RU" sz="1600" dirty="0" smtClean="0">
              <a:solidFill>
                <a:schemeClr val="bg1"/>
              </a:solidFill>
              <a:latin typeface="Montserrat ExtraBold" panose="00000900000000000000" pitchFamily="2" charset="-52"/>
            </a:endParaRPr>
          </a:p>
          <a:p>
            <a:pPr marL="12700">
              <a:lnSpc>
                <a:spcPct val="100000"/>
              </a:lnSpc>
              <a:spcBef>
                <a:spcPts val="1495"/>
              </a:spcBef>
            </a:pPr>
            <a:r>
              <a:rPr lang="ru-RU" sz="1600" dirty="0" smtClean="0">
                <a:solidFill>
                  <a:schemeClr val="bg1"/>
                </a:solidFill>
                <a:latin typeface="Montserrat ExtraBold" panose="00000900000000000000" pitchFamily="2" charset="-52"/>
              </a:rPr>
              <a:t>Ежемесячное размещение отчета на сайте</a:t>
            </a:r>
          </a:p>
          <a:p>
            <a:pPr marL="12700">
              <a:lnSpc>
                <a:spcPct val="100000"/>
              </a:lnSpc>
              <a:spcBef>
                <a:spcPts val="1495"/>
              </a:spcBef>
            </a:pPr>
            <a:r>
              <a:rPr lang="en-US" sz="1050" dirty="0" smtClean="0">
                <a:solidFill>
                  <a:schemeClr val="bg1"/>
                </a:solidFill>
                <a:latin typeface="Montserrat ExtraBold" panose="00000900000000000000" pitchFamily="2" charset="-52"/>
              </a:rPr>
              <a:t>https</a:t>
            </a:r>
            <a:r>
              <a:rPr lang="en-US" sz="1050" dirty="0">
                <a:solidFill>
                  <a:schemeClr val="bg1"/>
                </a:solidFill>
                <a:latin typeface="Montserrat ExtraBold" panose="00000900000000000000" pitchFamily="2" charset="-52"/>
              </a:rPr>
              <a:t>://sochi.ru/zhizn-goroda/proektnyy-ofis/kalendar-vvoda-obektov-2023</a:t>
            </a:r>
            <a:r>
              <a:rPr lang="en-US" sz="1050" dirty="0" smtClean="0">
                <a:solidFill>
                  <a:schemeClr val="bg1"/>
                </a:solidFill>
                <a:latin typeface="Montserrat ExtraBold" panose="00000900000000000000" pitchFamily="2" charset="-52"/>
              </a:rPr>
              <a:t>/</a:t>
            </a:r>
            <a:r>
              <a:rPr lang="ru-RU" sz="1050" dirty="0" smtClean="0">
                <a:solidFill>
                  <a:schemeClr val="bg1"/>
                </a:solidFill>
                <a:latin typeface="Montserrat ExtraBold" panose="00000900000000000000" pitchFamily="2" charset="-52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1495"/>
              </a:spcBef>
            </a:pPr>
            <a:r>
              <a:rPr lang="ru-RU" sz="1400" dirty="0" smtClean="0">
                <a:solidFill>
                  <a:schemeClr val="bg1"/>
                </a:solidFill>
                <a:latin typeface="Montserrat ExtraBold" panose="00000900000000000000" pitchFamily="2" charset="-52"/>
              </a:rPr>
              <a:t>Ежемесячные публикации анонсов в СМИ и </a:t>
            </a:r>
            <a:r>
              <a:rPr lang="ru-RU" sz="1400" dirty="0" err="1" smtClean="0">
                <a:solidFill>
                  <a:schemeClr val="bg1"/>
                </a:solidFill>
                <a:latin typeface="Montserrat ExtraBold" panose="00000900000000000000" pitchFamily="2" charset="-52"/>
              </a:rPr>
              <a:t>соцсетях</a:t>
            </a:r>
            <a:endParaRPr lang="ru-RU" sz="1050" dirty="0" smtClean="0">
              <a:solidFill>
                <a:schemeClr val="bg1"/>
              </a:solidFill>
              <a:latin typeface="Montserrat ExtraBold" panose="00000900000000000000" pitchFamily="2" charset="-52"/>
            </a:endParaRPr>
          </a:p>
        </p:txBody>
      </p:sp>
      <p:sp>
        <p:nvSpPr>
          <p:cNvPr id="21" name="object 3"/>
          <p:cNvSpPr/>
          <p:nvPr/>
        </p:nvSpPr>
        <p:spPr>
          <a:xfrm>
            <a:off x="3429967" y="173995"/>
            <a:ext cx="8304834" cy="5880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spcBef>
                <a:spcPts val="600"/>
              </a:spcBef>
            </a:pPr>
            <a:r>
              <a:rPr lang="ru-RU" dirty="0" smtClean="0">
                <a:solidFill>
                  <a:srgbClr val="094673"/>
                </a:solidFill>
                <a:latin typeface="Montserrat ExtraBold" panose="00000900000000000000" pitchFamily="2" charset="-52"/>
              </a:rPr>
              <a:t>Внутренний контроль</a:t>
            </a:r>
            <a:endParaRPr lang="ru-RU" dirty="0">
              <a:solidFill>
                <a:srgbClr val="094673"/>
              </a:solidFill>
              <a:latin typeface="Montserrat ExtraBold" panose="00000900000000000000" pitchFamily="2" charset="-52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2548410" cy="68580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10786" y="4"/>
            <a:ext cx="578479" cy="685799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46124" y="-2"/>
            <a:ext cx="153902" cy="685799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1527" y="280151"/>
            <a:ext cx="727654" cy="93588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018" y="685800"/>
            <a:ext cx="4850483" cy="31241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4467608"/>
            <a:ext cx="1407774" cy="1407774"/>
          </a:xfrm>
          <a:prstGeom prst="rect">
            <a:avLst/>
          </a:prstGeom>
        </p:spPr>
      </p:pic>
      <p:sp>
        <p:nvSpPr>
          <p:cNvPr id="12" name="object 3"/>
          <p:cNvSpPr/>
          <p:nvPr/>
        </p:nvSpPr>
        <p:spPr>
          <a:xfrm>
            <a:off x="3429967" y="3844801"/>
            <a:ext cx="8304834" cy="5880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spcBef>
                <a:spcPts val="600"/>
              </a:spcBef>
            </a:pPr>
            <a:r>
              <a:rPr lang="ru-RU" dirty="0" smtClean="0">
                <a:solidFill>
                  <a:srgbClr val="094673"/>
                </a:solidFill>
                <a:latin typeface="Montserrat ExtraBold" panose="00000900000000000000" pitchFamily="2" charset="-52"/>
              </a:rPr>
              <a:t>Информирование граждан</a:t>
            </a:r>
            <a:endParaRPr lang="ru-RU" dirty="0">
              <a:solidFill>
                <a:srgbClr val="094673"/>
              </a:solidFill>
              <a:latin typeface="Montserrat ExtraBold" panose="00000900000000000000" pitchFamily="2" charset="-52"/>
            </a:endParaRPr>
          </a:p>
        </p:txBody>
      </p:sp>
      <p:sp>
        <p:nvSpPr>
          <p:cNvPr id="13" name="object 25"/>
          <p:cNvSpPr/>
          <p:nvPr/>
        </p:nvSpPr>
        <p:spPr>
          <a:xfrm>
            <a:off x="8421568" y="806551"/>
            <a:ext cx="3465631" cy="2993697"/>
          </a:xfrm>
          <a:custGeom>
            <a:avLst/>
            <a:gdLst/>
            <a:ahLst/>
            <a:cxnLst/>
            <a:rect l="l" t="t" r="r" b="b"/>
            <a:pathLst>
              <a:path w="2148840" h="1096010">
                <a:moveTo>
                  <a:pt x="2148840" y="0"/>
                </a:moveTo>
                <a:lnTo>
                  <a:pt x="0" y="0"/>
                </a:lnTo>
                <a:lnTo>
                  <a:pt x="0" y="1095755"/>
                </a:lnTo>
                <a:lnTo>
                  <a:pt x="2148840" y="1095755"/>
                </a:lnTo>
                <a:lnTo>
                  <a:pt x="2148840" y="0"/>
                </a:lnTo>
                <a:close/>
              </a:path>
            </a:pathLst>
          </a:custGeom>
          <a:solidFill>
            <a:srgbClr val="09436E"/>
          </a:solidFill>
        </p:spPr>
        <p:txBody>
          <a:bodyPr wrap="square" lIns="0" tIns="0" rIns="0" bIns="0" rtlCol="0" anchor="ctr"/>
          <a:lstStyle/>
          <a:p>
            <a:pPr marL="12700" algn="ctr">
              <a:lnSpc>
                <a:spcPct val="100000"/>
              </a:lnSpc>
              <a:spcBef>
                <a:spcPts val="1495"/>
              </a:spcBef>
            </a:pPr>
            <a:r>
              <a:rPr lang="ru-RU" sz="1600" dirty="0" smtClean="0">
                <a:solidFill>
                  <a:schemeClr val="bg1"/>
                </a:solidFill>
                <a:latin typeface="Montserrat ExtraBold" panose="00000900000000000000" pitchFamily="2" charset="-52"/>
              </a:rPr>
              <a:t>1. Своевременное </a:t>
            </a:r>
            <a:r>
              <a:rPr lang="ru-RU" sz="1600" dirty="0">
                <a:solidFill>
                  <a:schemeClr val="bg1"/>
                </a:solidFill>
                <a:latin typeface="Montserrat ExtraBold" panose="00000900000000000000" pitchFamily="2" charset="-52"/>
              </a:rPr>
              <a:t>выявление рисков срывов </a:t>
            </a:r>
            <a:r>
              <a:rPr lang="ru-RU" sz="1600" dirty="0" smtClean="0">
                <a:solidFill>
                  <a:schemeClr val="bg1"/>
                </a:solidFill>
                <a:latin typeface="Montserrat ExtraBold" panose="00000900000000000000" pitchFamily="2" charset="-52"/>
              </a:rPr>
              <a:t>работ</a:t>
            </a:r>
            <a:endParaRPr lang="ru-RU" sz="1600" dirty="0">
              <a:solidFill>
                <a:schemeClr val="bg1"/>
              </a:solidFill>
              <a:latin typeface="Montserrat ExtraBold" panose="00000900000000000000" pitchFamily="2" charset="-52"/>
            </a:endParaRPr>
          </a:p>
          <a:p>
            <a:pPr marL="12700" algn="ctr">
              <a:lnSpc>
                <a:spcPct val="100000"/>
              </a:lnSpc>
              <a:spcBef>
                <a:spcPts val="1495"/>
              </a:spcBef>
            </a:pPr>
            <a:r>
              <a:rPr lang="ru-RU" sz="1600" dirty="0" smtClean="0">
                <a:solidFill>
                  <a:schemeClr val="bg1"/>
                </a:solidFill>
                <a:latin typeface="Montserrat ExtraBold" panose="00000900000000000000" pitchFamily="2" charset="-52"/>
              </a:rPr>
              <a:t>2. Контроль </a:t>
            </a:r>
            <a:r>
              <a:rPr lang="ru-RU" sz="1600" dirty="0">
                <a:solidFill>
                  <a:schemeClr val="bg1"/>
                </a:solidFill>
                <a:latin typeface="Montserrat ExtraBold" panose="00000900000000000000" pitchFamily="2" charset="-52"/>
              </a:rPr>
              <a:t>соблюдения сроков выполнения </a:t>
            </a:r>
            <a:r>
              <a:rPr lang="ru-RU" sz="1600" dirty="0" smtClean="0">
                <a:solidFill>
                  <a:schemeClr val="bg1"/>
                </a:solidFill>
                <a:latin typeface="Montserrat ExtraBold" panose="00000900000000000000" pitchFamily="2" charset="-52"/>
              </a:rPr>
              <a:t>проектов</a:t>
            </a:r>
            <a:endParaRPr lang="ru-RU" sz="1600" dirty="0">
              <a:solidFill>
                <a:schemeClr val="bg1"/>
              </a:solidFill>
              <a:latin typeface="Montserrat ExtraBold" panose="00000900000000000000" pitchFamily="2" charset="-52"/>
            </a:endParaRPr>
          </a:p>
          <a:p>
            <a:pPr marL="12700" algn="ctr">
              <a:lnSpc>
                <a:spcPct val="100000"/>
              </a:lnSpc>
              <a:spcBef>
                <a:spcPts val="1495"/>
              </a:spcBef>
            </a:pPr>
            <a:r>
              <a:rPr lang="ru-RU" sz="1600" dirty="0" smtClean="0">
                <a:solidFill>
                  <a:schemeClr val="bg1"/>
                </a:solidFill>
                <a:latin typeface="Montserrat ExtraBold" panose="00000900000000000000" pitchFamily="2" charset="-52"/>
              </a:rPr>
              <a:t>3. Планирование мероприятий</a:t>
            </a:r>
            <a:endParaRPr lang="ru-RU" sz="1600" dirty="0">
              <a:solidFill>
                <a:schemeClr val="bg1"/>
              </a:solidFill>
              <a:latin typeface="Montserrat ExtraBold" panose="000009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26463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1013</TotalTime>
  <Words>152</Words>
  <Application>Microsoft Office PowerPoint</Application>
  <PresentationFormat>Широкоэкранный</PresentationFormat>
  <Paragraphs>26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Calibri</vt:lpstr>
      <vt:lpstr>Arial</vt:lpstr>
      <vt:lpstr>Montserrat ExtraBold</vt:lpstr>
      <vt:lpstr>Times New Roman</vt:lpstr>
      <vt:lpstr>Tahoma</vt:lpstr>
      <vt:lpstr>Verdana</vt:lpstr>
      <vt:lpstr>Office Theme</vt:lpstr>
      <vt:lpstr>ДЕПАРТАМЕНТ ПРОЕКТНОЙ ДЕЯТЕЛЬНОСТИ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 МОЛОДЕЖНОЙ  ПОЛИТИКИ</dc:title>
  <dc:creator>МКУ города Сочи «Центр развития молодежи»</dc:creator>
  <cp:lastModifiedBy>Нестеров Дмитрий Валентинович</cp:lastModifiedBy>
  <cp:revision>56</cp:revision>
  <cp:lastPrinted>2023-04-11T13:49:30Z</cp:lastPrinted>
  <dcterms:created xsi:type="dcterms:W3CDTF">2023-04-03T07:58:49Z</dcterms:created>
  <dcterms:modified xsi:type="dcterms:W3CDTF">2023-04-11T13:49:33Z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2023-04-03T00:00:00Z</vt:filetime>
  </property>
</Properties>
</file>