
<file path=[Content_Types].xml><?xml version="1.0" encoding="utf-8"?>
<Types xmlns="http://schemas.openxmlformats.org/package/2006/content-types"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401" r:id="rId3"/>
    <p:sldId id="443" r:id="rId4"/>
    <p:sldId id="439" r:id="rId5"/>
    <p:sldId id="446" r:id="rId6"/>
    <p:sldId id="448" r:id="rId7"/>
    <p:sldId id="449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B29457"/>
    <a:srgbClr val="124872"/>
    <a:srgbClr val="0D3F69"/>
    <a:srgbClr val="5AA5D4"/>
    <a:srgbClr val="16385B"/>
    <a:srgbClr val="124067"/>
    <a:srgbClr val="033D69"/>
    <a:srgbClr val="1E4B9D"/>
    <a:srgbClr val="1E4B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126" autoAdjust="0"/>
  </p:normalViewPr>
  <p:slideViewPr>
    <p:cSldViewPr snapToGrid="0">
      <p:cViewPr varScale="1">
        <p:scale>
          <a:sx n="104" d="100"/>
          <a:sy n="104" d="100"/>
        </p:scale>
        <p:origin x="126" y="1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515E61-74DB-4CDE-8175-92767FA8E9DA}" type="doc">
      <dgm:prSet loTypeId="urn:microsoft.com/office/officeart/2005/8/layout/equation2" loCatId="process" qsTypeId="urn:microsoft.com/office/officeart/2005/8/quickstyle/3d1" qsCatId="3D" csTypeId="urn:microsoft.com/office/officeart/2005/8/colors/accent1_5" csCatId="accent1" phldr="1"/>
      <dgm:spPr/>
    </dgm:pt>
    <dgm:pt modelId="{007928E8-D9F6-419E-BC16-2FC25AC1188C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86 млн. руб.</a:t>
          </a:r>
          <a:endParaRPr lang="ru-RU" dirty="0">
            <a:solidFill>
              <a:schemeClr val="tx1"/>
            </a:solidFill>
          </a:endParaRPr>
        </a:p>
      </dgm:t>
    </dgm:pt>
    <dgm:pt modelId="{19A024AE-9CEB-4D72-96D7-F2EBF0F372C6}" type="parTrans" cxnId="{C7D9AE12-B23C-48A3-8806-6C8C4A6E66B1}">
      <dgm:prSet/>
      <dgm:spPr/>
      <dgm:t>
        <a:bodyPr/>
        <a:lstStyle/>
        <a:p>
          <a:endParaRPr lang="ru-RU"/>
        </a:p>
      </dgm:t>
    </dgm:pt>
    <dgm:pt modelId="{9568E3D2-7280-4FAC-8326-A8449A04EAE6}" type="sibTrans" cxnId="{C7D9AE12-B23C-48A3-8806-6C8C4A6E66B1}">
      <dgm:prSet/>
      <dgm:spPr/>
      <dgm:t>
        <a:bodyPr/>
        <a:lstStyle/>
        <a:p>
          <a:endParaRPr lang="ru-RU"/>
        </a:p>
      </dgm:t>
    </dgm:pt>
    <dgm:pt modelId="{A9CDB2C7-2BB5-4DE2-80A5-1BEF9F300FEA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3 млн. руб.</a:t>
          </a:r>
          <a:endParaRPr lang="ru-RU" dirty="0">
            <a:solidFill>
              <a:schemeClr val="tx1"/>
            </a:solidFill>
          </a:endParaRPr>
        </a:p>
      </dgm:t>
    </dgm:pt>
    <dgm:pt modelId="{88A992B5-9662-4DB9-9876-A00DA0B46B80}" type="parTrans" cxnId="{24D0CF9C-B9E9-4092-811E-24AC87C8392F}">
      <dgm:prSet/>
      <dgm:spPr/>
      <dgm:t>
        <a:bodyPr/>
        <a:lstStyle/>
        <a:p>
          <a:endParaRPr lang="ru-RU"/>
        </a:p>
      </dgm:t>
    </dgm:pt>
    <dgm:pt modelId="{FA743342-F0DA-48C8-81EB-3D0896E6F8D6}" type="sibTrans" cxnId="{24D0CF9C-B9E9-4092-811E-24AC87C8392F}">
      <dgm:prSet/>
      <dgm:spPr/>
      <dgm:t>
        <a:bodyPr/>
        <a:lstStyle/>
        <a:p>
          <a:endParaRPr lang="ru-RU"/>
        </a:p>
      </dgm:t>
    </dgm:pt>
    <dgm:pt modelId="{CC9259AE-2719-4BB6-945B-187CFA5840A1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89 млн. руб.</a:t>
          </a:r>
          <a:endParaRPr lang="ru-RU" dirty="0">
            <a:solidFill>
              <a:schemeClr val="tx1"/>
            </a:solidFill>
          </a:endParaRPr>
        </a:p>
      </dgm:t>
    </dgm:pt>
    <dgm:pt modelId="{0D0908F3-0EB3-4A91-B0B6-FB28BFE6F6E5}" type="parTrans" cxnId="{E0AA0032-B5D2-4056-B302-3E5C8F8AC7B0}">
      <dgm:prSet/>
      <dgm:spPr/>
      <dgm:t>
        <a:bodyPr/>
        <a:lstStyle/>
        <a:p>
          <a:endParaRPr lang="ru-RU"/>
        </a:p>
      </dgm:t>
    </dgm:pt>
    <dgm:pt modelId="{696D9701-6C55-494C-BA7D-831E5B323F4F}" type="sibTrans" cxnId="{E0AA0032-B5D2-4056-B302-3E5C8F8AC7B0}">
      <dgm:prSet/>
      <dgm:spPr/>
      <dgm:t>
        <a:bodyPr/>
        <a:lstStyle/>
        <a:p>
          <a:endParaRPr lang="ru-RU"/>
        </a:p>
      </dgm:t>
    </dgm:pt>
    <dgm:pt modelId="{9A3579A3-AD67-4D62-BE7B-293F3A6D1D1C}" type="pres">
      <dgm:prSet presAssocID="{01515E61-74DB-4CDE-8175-92767FA8E9DA}" presName="Name0" presStyleCnt="0">
        <dgm:presLayoutVars>
          <dgm:dir/>
          <dgm:resizeHandles val="exact"/>
        </dgm:presLayoutVars>
      </dgm:prSet>
      <dgm:spPr/>
    </dgm:pt>
    <dgm:pt modelId="{57BCFB19-CC54-47A6-B7C2-CE7A4201C5E9}" type="pres">
      <dgm:prSet presAssocID="{01515E61-74DB-4CDE-8175-92767FA8E9DA}" presName="vNodes" presStyleCnt="0"/>
      <dgm:spPr/>
    </dgm:pt>
    <dgm:pt modelId="{64E4F7C5-9303-4053-AAF3-CA7FCA13141B}" type="pres">
      <dgm:prSet presAssocID="{007928E8-D9F6-419E-BC16-2FC25AC1188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BFB2B7-C5CB-44F1-A124-A01CA9107807}" type="pres">
      <dgm:prSet presAssocID="{9568E3D2-7280-4FAC-8326-A8449A04EAE6}" presName="spacerT" presStyleCnt="0"/>
      <dgm:spPr/>
    </dgm:pt>
    <dgm:pt modelId="{726764C2-CA38-498A-A20E-05D0E7B59DA9}" type="pres">
      <dgm:prSet presAssocID="{9568E3D2-7280-4FAC-8326-A8449A04EAE6}" presName="sibTrans" presStyleLbl="sibTrans2D1" presStyleIdx="0" presStyleCnt="2"/>
      <dgm:spPr/>
      <dgm:t>
        <a:bodyPr/>
        <a:lstStyle/>
        <a:p>
          <a:endParaRPr lang="ru-RU"/>
        </a:p>
      </dgm:t>
    </dgm:pt>
    <dgm:pt modelId="{A52E6225-A333-439F-8F55-8A3B41F31264}" type="pres">
      <dgm:prSet presAssocID="{9568E3D2-7280-4FAC-8326-A8449A04EAE6}" presName="spacerB" presStyleCnt="0"/>
      <dgm:spPr/>
    </dgm:pt>
    <dgm:pt modelId="{3CDF9FB9-3B9E-481E-8DCC-EA86297615A3}" type="pres">
      <dgm:prSet presAssocID="{A9CDB2C7-2BB5-4DE2-80A5-1BEF9F300FE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D3656D-49F3-437D-85DC-39EBA1B67799}" type="pres">
      <dgm:prSet presAssocID="{01515E61-74DB-4CDE-8175-92767FA8E9DA}" presName="sibTransLast" presStyleLbl="sibTrans2D1" presStyleIdx="1" presStyleCnt="2"/>
      <dgm:spPr/>
      <dgm:t>
        <a:bodyPr/>
        <a:lstStyle/>
        <a:p>
          <a:endParaRPr lang="ru-RU"/>
        </a:p>
      </dgm:t>
    </dgm:pt>
    <dgm:pt modelId="{BEB1D91B-17AD-4AC5-911C-38BC8DD76C22}" type="pres">
      <dgm:prSet presAssocID="{01515E61-74DB-4CDE-8175-92767FA8E9DA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033F66ED-2945-4047-A39E-6042BE35306F}" type="pres">
      <dgm:prSet presAssocID="{01515E61-74DB-4CDE-8175-92767FA8E9DA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7BFCB0-EBF6-4422-B27B-1ED6BC4D11E5}" type="presOf" srcId="{FA743342-F0DA-48C8-81EB-3D0896E6F8D6}" destId="{A9D3656D-49F3-437D-85DC-39EBA1B67799}" srcOrd="0" destOrd="0" presId="urn:microsoft.com/office/officeart/2005/8/layout/equation2"/>
    <dgm:cxn modelId="{9532C07F-7E9E-4F5F-BAEE-0F2DB91F62EA}" type="presOf" srcId="{A9CDB2C7-2BB5-4DE2-80A5-1BEF9F300FEA}" destId="{3CDF9FB9-3B9E-481E-8DCC-EA86297615A3}" srcOrd="0" destOrd="0" presId="urn:microsoft.com/office/officeart/2005/8/layout/equation2"/>
    <dgm:cxn modelId="{FB9CF94A-C501-4F56-A61C-2481A61D4F28}" type="presOf" srcId="{CC9259AE-2719-4BB6-945B-187CFA5840A1}" destId="{033F66ED-2945-4047-A39E-6042BE35306F}" srcOrd="0" destOrd="0" presId="urn:microsoft.com/office/officeart/2005/8/layout/equation2"/>
    <dgm:cxn modelId="{F45D549D-A912-4272-B67B-12436A708FB4}" type="presOf" srcId="{9568E3D2-7280-4FAC-8326-A8449A04EAE6}" destId="{726764C2-CA38-498A-A20E-05D0E7B59DA9}" srcOrd="0" destOrd="0" presId="urn:microsoft.com/office/officeart/2005/8/layout/equation2"/>
    <dgm:cxn modelId="{D12BE42D-3569-46A2-A951-72D61FDFDDE2}" type="presOf" srcId="{FA743342-F0DA-48C8-81EB-3D0896E6F8D6}" destId="{BEB1D91B-17AD-4AC5-911C-38BC8DD76C22}" srcOrd="1" destOrd="0" presId="urn:microsoft.com/office/officeart/2005/8/layout/equation2"/>
    <dgm:cxn modelId="{6D9F6BA8-DD85-4EBB-9F2A-8B312D4CDE7A}" type="presOf" srcId="{01515E61-74DB-4CDE-8175-92767FA8E9DA}" destId="{9A3579A3-AD67-4D62-BE7B-293F3A6D1D1C}" srcOrd="0" destOrd="0" presId="urn:microsoft.com/office/officeart/2005/8/layout/equation2"/>
    <dgm:cxn modelId="{E0AA0032-B5D2-4056-B302-3E5C8F8AC7B0}" srcId="{01515E61-74DB-4CDE-8175-92767FA8E9DA}" destId="{CC9259AE-2719-4BB6-945B-187CFA5840A1}" srcOrd="2" destOrd="0" parTransId="{0D0908F3-0EB3-4A91-B0B6-FB28BFE6F6E5}" sibTransId="{696D9701-6C55-494C-BA7D-831E5B323F4F}"/>
    <dgm:cxn modelId="{24D0CF9C-B9E9-4092-811E-24AC87C8392F}" srcId="{01515E61-74DB-4CDE-8175-92767FA8E9DA}" destId="{A9CDB2C7-2BB5-4DE2-80A5-1BEF9F300FEA}" srcOrd="1" destOrd="0" parTransId="{88A992B5-9662-4DB9-9876-A00DA0B46B80}" sibTransId="{FA743342-F0DA-48C8-81EB-3D0896E6F8D6}"/>
    <dgm:cxn modelId="{C7D9AE12-B23C-48A3-8806-6C8C4A6E66B1}" srcId="{01515E61-74DB-4CDE-8175-92767FA8E9DA}" destId="{007928E8-D9F6-419E-BC16-2FC25AC1188C}" srcOrd="0" destOrd="0" parTransId="{19A024AE-9CEB-4D72-96D7-F2EBF0F372C6}" sibTransId="{9568E3D2-7280-4FAC-8326-A8449A04EAE6}"/>
    <dgm:cxn modelId="{CC67D6D6-3998-4B98-AC88-15D152715C08}" type="presOf" srcId="{007928E8-D9F6-419E-BC16-2FC25AC1188C}" destId="{64E4F7C5-9303-4053-AAF3-CA7FCA13141B}" srcOrd="0" destOrd="0" presId="urn:microsoft.com/office/officeart/2005/8/layout/equation2"/>
    <dgm:cxn modelId="{D1A6B2EC-FF63-4003-A2CB-B2D71B783CD7}" type="presParOf" srcId="{9A3579A3-AD67-4D62-BE7B-293F3A6D1D1C}" destId="{57BCFB19-CC54-47A6-B7C2-CE7A4201C5E9}" srcOrd="0" destOrd="0" presId="urn:microsoft.com/office/officeart/2005/8/layout/equation2"/>
    <dgm:cxn modelId="{5BE5E357-24D7-47C4-B2EA-7F061E6D4827}" type="presParOf" srcId="{57BCFB19-CC54-47A6-B7C2-CE7A4201C5E9}" destId="{64E4F7C5-9303-4053-AAF3-CA7FCA13141B}" srcOrd="0" destOrd="0" presId="urn:microsoft.com/office/officeart/2005/8/layout/equation2"/>
    <dgm:cxn modelId="{9CD3434B-8B86-4935-A58D-01D2552040B9}" type="presParOf" srcId="{57BCFB19-CC54-47A6-B7C2-CE7A4201C5E9}" destId="{0ABFB2B7-C5CB-44F1-A124-A01CA9107807}" srcOrd="1" destOrd="0" presId="urn:microsoft.com/office/officeart/2005/8/layout/equation2"/>
    <dgm:cxn modelId="{F3FCEAF0-3CBB-45B2-836A-A46E738CDCA7}" type="presParOf" srcId="{57BCFB19-CC54-47A6-B7C2-CE7A4201C5E9}" destId="{726764C2-CA38-498A-A20E-05D0E7B59DA9}" srcOrd="2" destOrd="0" presId="urn:microsoft.com/office/officeart/2005/8/layout/equation2"/>
    <dgm:cxn modelId="{7D92B4F7-E1C2-4D24-8F47-30DC389631C4}" type="presParOf" srcId="{57BCFB19-CC54-47A6-B7C2-CE7A4201C5E9}" destId="{A52E6225-A333-439F-8F55-8A3B41F31264}" srcOrd="3" destOrd="0" presId="urn:microsoft.com/office/officeart/2005/8/layout/equation2"/>
    <dgm:cxn modelId="{CBA3D936-E67D-4804-B4D5-4B517972A078}" type="presParOf" srcId="{57BCFB19-CC54-47A6-B7C2-CE7A4201C5E9}" destId="{3CDF9FB9-3B9E-481E-8DCC-EA86297615A3}" srcOrd="4" destOrd="0" presId="urn:microsoft.com/office/officeart/2005/8/layout/equation2"/>
    <dgm:cxn modelId="{B4F6CF05-DEC5-4033-9BB9-A7BE6B96B4FF}" type="presParOf" srcId="{9A3579A3-AD67-4D62-BE7B-293F3A6D1D1C}" destId="{A9D3656D-49F3-437D-85DC-39EBA1B67799}" srcOrd="1" destOrd="0" presId="urn:microsoft.com/office/officeart/2005/8/layout/equation2"/>
    <dgm:cxn modelId="{EBE30717-2CA3-4861-AA09-73AF9A7D0FF0}" type="presParOf" srcId="{A9D3656D-49F3-437D-85DC-39EBA1B67799}" destId="{BEB1D91B-17AD-4AC5-911C-38BC8DD76C22}" srcOrd="0" destOrd="0" presId="urn:microsoft.com/office/officeart/2005/8/layout/equation2"/>
    <dgm:cxn modelId="{7B2130F0-C35A-4180-87A6-9A10FAFA0522}" type="presParOf" srcId="{9A3579A3-AD67-4D62-BE7B-293F3A6D1D1C}" destId="{033F66ED-2945-4047-A39E-6042BE35306F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E4F7C5-9303-4053-AAF3-CA7FCA13141B}">
      <dsp:nvSpPr>
        <dsp:cNvPr id="0" name=""/>
        <dsp:cNvSpPr/>
      </dsp:nvSpPr>
      <dsp:spPr>
        <a:xfrm>
          <a:off x="1650180" y="1266"/>
          <a:ext cx="1097759" cy="1097759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</a:rPr>
            <a:t>86 млн. руб.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1810943" y="162029"/>
        <a:ext cx="776233" cy="776233"/>
      </dsp:txXfrm>
    </dsp:sp>
    <dsp:sp modelId="{726764C2-CA38-498A-A20E-05D0E7B59DA9}">
      <dsp:nvSpPr>
        <dsp:cNvPr id="0" name=""/>
        <dsp:cNvSpPr/>
      </dsp:nvSpPr>
      <dsp:spPr>
        <a:xfrm>
          <a:off x="1880710" y="1188164"/>
          <a:ext cx="636700" cy="636700"/>
        </a:xfrm>
        <a:prstGeom prst="mathPlus">
          <a:avLst/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1965105" y="1431638"/>
        <a:ext cx="467910" cy="149752"/>
      </dsp:txXfrm>
    </dsp:sp>
    <dsp:sp modelId="{3CDF9FB9-3B9E-481E-8DCC-EA86297615A3}">
      <dsp:nvSpPr>
        <dsp:cNvPr id="0" name=""/>
        <dsp:cNvSpPr/>
      </dsp:nvSpPr>
      <dsp:spPr>
        <a:xfrm>
          <a:off x="1650180" y="1914003"/>
          <a:ext cx="1097759" cy="1097759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</a:rPr>
            <a:t>3 млн. руб.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1810943" y="2074766"/>
        <a:ext cx="776233" cy="776233"/>
      </dsp:txXfrm>
    </dsp:sp>
    <dsp:sp modelId="{A9D3656D-49F3-437D-85DC-39EBA1B67799}">
      <dsp:nvSpPr>
        <dsp:cNvPr id="0" name=""/>
        <dsp:cNvSpPr/>
      </dsp:nvSpPr>
      <dsp:spPr>
        <a:xfrm>
          <a:off x="2912604" y="1302331"/>
          <a:ext cx="349087" cy="4083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350915"/>
                <a:satOff val="-3215"/>
                <a:lumOff val="277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350915"/>
                <a:satOff val="-3215"/>
                <a:lumOff val="277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350915"/>
                <a:satOff val="-3215"/>
                <a:lumOff val="277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2912604" y="1384004"/>
        <a:ext cx="244361" cy="245020"/>
      </dsp:txXfrm>
    </dsp:sp>
    <dsp:sp modelId="{033F66ED-2945-4047-A39E-6042BE35306F}">
      <dsp:nvSpPr>
        <dsp:cNvPr id="0" name=""/>
        <dsp:cNvSpPr/>
      </dsp:nvSpPr>
      <dsp:spPr>
        <a:xfrm>
          <a:off x="3406596" y="408755"/>
          <a:ext cx="2195519" cy="2195519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chemeClr val="tx1"/>
              </a:solidFill>
            </a:rPr>
            <a:t>89 млн. руб.</a:t>
          </a:r>
          <a:endParaRPr lang="ru-RU" sz="3500" kern="1200" dirty="0">
            <a:solidFill>
              <a:schemeClr val="tx1"/>
            </a:solidFill>
          </a:endParaRPr>
        </a:p>
      </dsp:txBody>
      <dsp:txXfrm>
        <a:off x="3728122" y="730281"/>
        <a:ext cx="1552467" cy="1552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B26BE-1DDA-47D0-BEE0-AA204FD90CCA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F0933-96A5-477C-AC9C-5D0FEEA1E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008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F0933-96A5-477C-AC9C-5D0FEEA1EB0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75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F0933-96A5-477C-AC9C-5D0FEEA1EB0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785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22D-ACBF-4906-AC91-E07103DA993B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23F-E239-49F9-9A42-DBAAC3247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628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22D-ACBF-4906-AC91-E07103DA993B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23F-E239-49F9-9A42-DBAAC3247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309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22D-ACBF-4906-AC91-E07103DA993B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23F-E239-49F9-9A42-DBAAC3247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048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22D-ACBF-4906-AC91-E07103DA993B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23F-E239-49F9-9A42-DBAAC3247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232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22D-ACBF-4906-AC91-E07103DA993B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23F-E239-49F9-9A42-DBAAC3247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10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22D-ACBF-4906-AC91-E07103DA993B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23F-E239-49F9-9A42-DBAAC3247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409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22D-ACBF-4906-AC91-E07103DA993B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23F-E239-49F9-9A42-DBAAC3247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765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22D-ACBF-4906-AC91-E07103DA993B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23F-E239-49F9-9A42-DBAAC3247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955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22D-ACBF-4906-AC91-E07103DA993B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23F-E239-49F9-9A42-DBAAC3247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432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22D-ACBF-4906-AC91-E07103DA993B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23F-E239-49F9-9A42-DBAAC3247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798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22D-ACBF-4906-AC91-E07103DA993B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23F-E239-49F9-9A42-DBAAC3247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193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2922D-ACBF-4906-AC91-E07103DA993B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7B23F-E239-49F9-9A42-DBAAC3247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45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jp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jpg"/><Relationship Id="rId7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3.jp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41"/>
          <a:stretch/>
        </p:blipFill>
        <p:spPr>
          <a:xfrm>
            <a:off x="4960650" y="-12534"/>
            <a:ext cx="7226717" cy="403420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9FA7AC-C7EF-4856-91DC-6E4A978F49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848" b="10204"/>
          <a:stretch/>
        </p:blipFill>
        <p:spPr>
          <a:xfrm rot="17478636">
            <a:off x="3134960" y="2172956"/>
            <a:ext cx="4873526" cy="150370"/>
          </a:xfrm>
          <a:prstGeom prst="rect">
            <a:avLst/>
          </a:prstGeom>
          <a:effectLst>
            <a:outerShdw blurRad="292100" dist="38100" sx="107000" sy="107000" algn="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-2" y="4229812"/>
            <a:ext cx="12192000" cy="26416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0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848" b="10204"/>
          <a:stretch/>
        </p:blipFill>
        <p:spPr>
          <a:xfrm>
            <a:off x="0" y="4023349"/>
            <a:ext cx="12192001" cy="376176"/>
          </a:xfrm>
          <a:prstGeom prst="rect">
            <a:avLst/>
          </a:prstGeom>
          <a:effectLst>
            <a:outerShdw blurRad="190500" dist="38100" dir="5400000" sx="177000" sy="177000" algn="t" rotWithShape="0">
              <a:prstClr val="black">
                <a:alpha val="1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67145" y="4549478"/>
            <a:ext cx="103369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kern="1200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-52"/>
              </a:rPr>
              <a:t>      </a:t>
            </a:r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-52"/>
              </a:rPr>
              <a:t>Паспорт муниципального проекта</a:t>
            </a:r>
          </a:p>
          <a:p>
            <a:pPr algn="ctr"/>
            <a:r>
              <a:rPr lang="ru-RU" sz="2400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-52"/>
              </a:rPr>
              <a:t>        </a:t>
            </a:r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-52"/>
              </a:rPr>
              <a:t>«Пальма </a:t>
            </a:r>
            <a:r>
              <a:rPr lang="ru-RU" sz="2400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-52"/>
              </a:rPr>
              <a:t>- символ города </a:t>
            </a:r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-52"/>
              </a:rPr>
              <a:t>Сочи» </a:t>
            </a:r>
            <a:endParaRPr lang="ru-RU" sz="2400" b="1" kern="1200" dirty="0">
              <a:solidFill>
                <a:schemeClr val="bg1">
                  <a:lumMod val="85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EBCA96-8DAF-D046-A11D-B579074B7FFA}"/>
              </a:ext>
            </a:extLst>
          </p:cNvPr>
          <p:cNvSpPr txBox="1"/>
          <p:nvPr/>
        </p:nvSpPr>
        <p:spPr>
          <a:xfrm>
            <a:off x="204676" y="5591022"/>
            <a:ext cx="117826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АДМИНИСТРАЦИЯ </a:t>
            </a:r>
            <a:r>
              <a:rPr lang="ru-RU" sz="2400" b="1" dirty="0">
                <a:solidFill>
                  <a:schemeClr val="bg1"/>
                </a:solidFill>
                <a:latin typeface="Montserrat" panose="00000500000000000000" pitchFamily="2" charset="-52"/>
              </a:rPr>
              <a:t>ГОРОДА </a:t>
            </a:r>
            <a:r>
              <a:rPr lang="ru-RU" sz="24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СОЧИ</a:t>
            </a:r>
          </a:p>
          <a:p>
            <a:pPr algn="ctr">
              <a:lnSpc>
                <a:spcPts val="3600"/>
              </a:lnSpc>
            </a:pPr>
            <a:r>
              <a:rPr lang="ru-RU" sz="2400" b="1" dirty="0">
                <a:solidFill>
                  <a:schemeClr val="bg1">
                    <a:lumMod val="85000"/>
                  </a:schemeClr>
                </a:solidFill>
                <a:latin typeface="Montserrat Black" panose="00000A00000000000000" pitchFamily="2" charset="-52"/>
              </a:rPr>
              <a:t>2023 г</a:t>
            </a:r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  <a:latin typeface="Montserrat Black" panose="00000A00000000000000" pitchFamily="2" charset="-52"/>
              </a:rPr>
              <a:t>од</a:t>
            </a:r>
            <a:endParaRPr lang="ru-RU" sz="600" b="1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pPr algn="ctr"/>
            <a:endParaRPr lang="ru-RU" sz="24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0" name="Прямоугольник 12">
            <a:extLst>
              <a:ext uri="{FF2B5EF4-FFF2-40B4-BE49-F238E27FC236}">
                <a16:creationId xmlns:a16="http://schemas.microsoft.com/office/drawing/2014/main" id="{93E4228A-12B6-4AB3-A0E1-7F65E370F308}"/>
              </a:ext>
            </a:extLst>
          </p:cNvPr>
          <p:cNvSpPr/>
          <p:nvPr/>
        </p:nvSpPr>
        <p:spPr>
          <a:xfrm>
            <a:off x="135190" y="3853"/>
            <a:ext cx="6238240" cy="4037870"/>
          </a:xfrm>
          <a:custGeom>
            <a:avLst/>
            <a:gdLst>
              <a:gd name="connsiteX0" fmla="*/ 0 w 7688613"/>
              <a:gd name="connsiteY0" fmla="*/ 0 h 6679972"/>
              <a:gd name="connsiteX1" fmla="*/ 7688613 w 7688613"/>
              <a:gd name="connsiteY1" fmla="*/ 0 h 6679972"/>
              <a:gd name="connsiteX2" fmla="*/ 7688613 w 7688613"/>
              <a:gd name="connsiteY2" fmla="*/ 6679972 h 6679972"/>
              <a:gd name="connsiteX3" fmla="*/ 0 w 7688613"/>
              <a:gd name="connsiteY3" fmla="*/ 6679972 h 6679972"/>
              <a:gd name="connsiteX4" fmla="*/ 0 w 7688613"/>
              <a:gd name="connsiteY4" fmla="*/ 0 h 6679972"/>
              <a:gd name="connsiteX0" fmla="*/ 0 w 7688613"/>
              <a:gd name="connsiteY0" fmla="*/ 0 h 6679972"/>
              <a:gd name="connsiteX1" fmla="*/ 7688613 w 7688613"/>
              <a:gd name="connsiteY1" fmla="*/ 0 h 6679972"/>
              <a:gd name="connsiteX2" fmla="*/ 5745513 w 7688613"/>
              <a:gd name="connsiteY2" fmla="*/ 6667272 h 6679972"/>
              <a:gd name="connsiteX3" fmla="*/ 0 w 7688613"/>
              <a:gd name="connsiteY3" fmla="*/ 6679972 h 6679972"/>
              <a:gd name="connsiteX4" fmla="*/ 0 w 7688613"/>
              <a:gd name="connsiteY4" fmla="*/ 0 h 667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8613" h="6679972">
                <a:moveTo>
                  <a:pt x="0" y="0"/>
                </a:moveTo>
                <a:lnTo>
                  <a:pt x="7688613" y="0"/>
                </a:lnTo>
                <a:lnTo>
                  <a:pt x="5745513" y="6667272"/>
                </a:lnTo>
                <a:lnTo>
                  <a:pt x="0" y="667997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AE9F906-5FF4-4F56-9A05-8569401CFA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537" y="150849"/>
            <a:ext cx="1160621" cy="14507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EDFB2B6-8DC0-40A6-A8A2-8B0821118F5C}"/>
              </a:ext>
            </a:extLst>
          </p:cNvPr>
          <p:cNvSpPr txBox="1"/>
          <p:nvPr/>
        </p:nvSpPr>
        <p:spPr>
          <a:xfrm>
            <a:off x="207878" y="1741761"/>
            <a:ext cx="46800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124872"/>
                </a:solidFill>
                <a:latin typeface="Montserrat "/>
              </a:rPr>
              <a:t>ДЕПАРТАМЕНТ ПО ОХРАНЕ ОКРУЖАЮЩЕЙ СРЕДЫ, ЛЕСОПАРКОВОГО, СЕЛЬСКОГО ХОЗЯЙСТВА И ПРОМЫШЛЕННОСТИ</a:t>
            </a:r>
          </a:p>
        </p:txBody>
      </p:sp>
    </p:spTree>
    <p:extLst>
      <p:ext uri="{BB962C8B-B14F-4D97-AF65-F5344CB8AC3E}">
        <p14:creationId xmlns:p14="http://schemas.microsoft.com/office/powerpoint/2010/main" val="112917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4" t="9149" r="3262" b="11243"/>
          <a:stretch/>
        </p:blipFill>
        <p:spPr>
          <a:xfrm>
            <a:off x="-53158" y="1"/>
            <a:ext cx="8085069" cy="6858000"/>
          </a:xfrm>
          <a:prstGeom prst="rect">
            <a:avLst/>
          </a:prstGeom>
        </p:spPr>
      </p:pic>
      <p:sp>
        <p:nvSpPr>
          <p:cNvPr id="12" name="Прямоугольник 13"/>
          <p:cNvSpPr/>
          <p:nvPr/>
        </p:nvSpPr>
        <p:spPr>
          <a:xfrm rot="10800000" flipH="1">
            <a:off x="5562667" y="0"/>
            <a:ext cx="6622342" cy="6858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b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021ABC-112F-4A46-9ADE-B111C61C8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93" y="64787"/>
            <a:ext cx="748308" cy="93538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FBA2586-BB4C-2C26-F617-40CDFA130197}"/>
              </a:ext>
            </a:extLst>
          </p:cNvPr>
          <p:cNvSpPr txBox="1"/>
          <p:nvPr/>
        </p:nvSpPr>
        <p:spPr>
          <a:xfrm>
            <a:off x="5655938" y="-320234"/>
            <a:ext cx="6655321" cy="787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Руководитель муниципального </a:t>
            </a:r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проекта</a:t>
            </a:r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Гончаров Р.Ю. </a:t>
            </a:r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директор </a:t>
            </a:r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департамента по охране окружающей среды, лесопаркового, сельского хозяйства и </a:t>
            </a:r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промышленности</a:t>
            </a:r>
          </a:p>
          <a:p>
            <a:pPr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Администратор муниципального проекта: </a:t>
            </a:r>
          </a:p>
          <a:p>
            <a:pPr>
              <a:defRPr/>
            </a:pPr>
            <a:r>
              <a:rPr lang="ru-RU" sz="16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Еремян</a:t>
            </a:r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Б.С</a:t>
            </a:r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- заместитель директора департамента по охране окружающей среды, лесопаркового, сельского хозяйства и промышленности </a:t>
            </a:r>
          </a:p>
          <a:p>
            <a:pPr>
              <a:defRPr/>
            </a:pPr>
            <a:r>
              <a:rPr lang="ru-RU" sz="1600" b="1" u="sng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Участник </a:t>
            </a:r>
            <a:r>
              <a:rPr lang="ru-RU" sz="16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муниципального </a:t>
            </a:r>
            <a:r>
              <a:rPr lang="ru-RU" sz="1600" b="1" u="sng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проекта: </a:t>
            </a:r>
          </a:p>
          <a:p>
            <a:pPr>
              <a:defRPr/>
            </a:pPr>
            <a:r>
              <a:rPr lang="ru-RU" sz="16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Глебчук</a:t>
            </a:r>
            <a:r>
              <a:rPr lang="ru-RU" sz="16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u="sng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Е.В</a:t>
            </a:r>
            <a:r>
              <a:rPr lang="ru-RU" sz="1600" u="sng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.-  заместитель </a:t>
            </a:r>
            <a:r>
              <a:rPr lang="ru-RU" sz="16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директора департамента по охране окружающей среды, лесопаркового</a:t>
            </a:r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сельского хозяйства и промышленности</a:t>
            </a:r>
          </a:p>
          <a:p>
            <a:r>
              <a:rPr lang="ru-RU" sz="1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Дада</a:t>
            </a:r>
            <a:r>
              <a:rPr 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З.В</a:t>
            </a:r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.- директор МКУ «Комитет по охране окружающей среды»</a:t>
            </a:r>
          </a:p>
          <a:p>
            <a:r>
              <a:rPr lang="ru-RU" sz="1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Трухачева</a:t>
            </a:r>
            <a:r>
              <a:rPr 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О.Н</a:t>
            </a:r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.- директор МКУ «Центр озеленения»</a:t>
            </a:r>
          </a:p>
          <a:p>
            <a:r>
              <a:rPr 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Харламов </a:t>
            </a:r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М.А</a:t>
            </a:r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.- заместитель </a:t>
            </a:r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главы Центрального внутригородского района </a:t>
            </a:r>
            <a:endParaRPr lang="ru-RU" sz="16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Чаклин</a:t>
            </a:r>
            <a:r>
              <a:rPr 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И.К</a:t>
            </a:r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.- заместитель </a:t>
            </a:r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главы </a:t>
            </a:r>
            <a:r>
              <a:rPr lang="ru-RU" sz="1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Хостинского</a:t>
            </a:r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внутригородского </a:t>
            </a:r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района </a:t>
            </a:r>
          </a:p>
          <a:p>
            <a:r>
              <a:rPr lang="ru-RU" sz="16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Каландия</a:t>
            </a:r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Н.Т</a:t>
            </a:r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заместитель </a:t>
            </a:r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главы Адлерского внутригородского </a:t>
            </a:r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района</a:t>
            </a:r>
          </a:p>
          <a:p>
            <a:pPr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Покатило А.Г</a:t>
            </a:r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.- заместитель </a:t>
            </a:r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главы Лазаревского внутригородского </a:t>
            </a:r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района</a:t>
            </a:r>
          </a:p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Мирошников </a:t>
            </a:r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А.Н</a:t>
            </a:r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.- директор </a:t>
            </a:r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департамента физической культуры и </a:t>
            </a:r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спорта</a:t>
            </a:r>
          </a:p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Северов </a:t>
            </a:r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П. Л</a:t>
            </a:r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.- директор департамента городского </a:t>
            </a:r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хозяйства </a:t>
            </a:r>
            <a:endParaRPr lang="ru-RU" sz="16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Медведева </a:t>
            </a:r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О.Н.- </a:t>
            </a:r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начальник </a:t>
            </a:r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управления по образованию и науке </a:t>
            </a:r>
            <a:endParaRPr lang="ru-RU" sz="16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ru-RU" sz="1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Ярош</a:t>
            </a:r>
            <a:r>
              <a:rPr 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К.Г.- </a:t>
            </a:r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директор </a:t>
            </a:r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департамента  курортов, туризма и потребительской сферы </a:t>
            </a:r>
            <a:endParaRPr lang="ru-RU" sz="16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Устинова М.О.- </a:t>
            </a:r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начальник </a:t>
            </a:r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управления культуры </a:t>
            </a:r>
          </a:p>
          <a:p>
            <a:pPr>
              <a:defRPr/>
            </a:pP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848" b="10204"/>
          <a:stretch/>
        </p:blipFill>
        <p:spPr>
          <a:xfrm rot="5400000" flipH="1" flipV="1">
            <a:off x="2098087" y="3341265"/>
            <a:ext cx="6858002" cy="175467"/>
          </a:xfrm>
          <a:prstGeom prst="rect">
            <a:avLst/>
          </a:prstGeom>
          <a:effectLst>
            <a:outerShdw blurRad="292100" dist="38100" sx="107000" sy="1070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584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97" y="-16183"/>
            <a:ext cx="8356118" cy="68692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75" b="10382"/>
          <a:stretch/>
        </p:blipFill>
        <p:spPr>
          <a:xfrm>
            <a:off x="3972084" y="-3899410"/>
            <a:ext cx="3516314" cy="3369040"/>
          </a:xfrm>
          <a:prstGeom prst="rect">
            <a:avLst/>
          </a:prstGeo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23F-E239-49F9-9A42-DBAAC32472F2}" type="slidenum">
              <a:rPr lang="ru-RU" smtClean="0"/>
              <a:t>3</a:t>
            </a:fld>
            <a:endParaRPr lang="ru-RU"/>
          </a:p>
        </p:txBody>
      </p:sp>
      <p:sp>
        <p:nvSpPr>
          <p:cNvPr id="24" name="Прямоугольник с одним вырезанным углом 15"/>
          <p:cNvSpPr/>
          <p:nvPr/>
        </p:nvSpPr>
        <p:spPr>
          <a:xfrm flipH="1">
            <a:off x="4238815" y="7542"/>
            <a:ext cx="7995862" cy="6845516"/>
          </a:xfrm>
          <a:custGeom>
            <a:avLst/>
            <a:gdLst>
              <a:gd name="connsiteX0" fmla="*/ 0 w 7968342"/>
              <a:gd name="connsiteY0" fmla="*/ 0 h 6858000"/>
              <a:gd name="connsiteX1" fmla="*/ 6126763 w 7968342"/>
              <a:gd name="connsiteY1" fmla="*/ 0 h 6858000"/>
              <a:gd name="connsiteX2" fmla="*/ 7968342 w 7968342"/>
              <a:gd name="connsiteY2" fmla="*/ 1841579 h 6858000"/>
              <a:gd name="connsiteX3" fmla="*/ 7968342 w 7968342"/>
              <a:gd name="connsiteY3" fmla="*/ 6858000 h 6858000"/>
              <a:gd name="connsiteX4" fmla="*/ 0 w 7968342"/>
              <a:gd name="connsiteY4" fmla="*/ 6858000 h 6858000"/>
              <a:gd name="connsiteX5" fmla="*/ 0 w 7968342"/>
              <a:gd name="connsiteY5" fmla="*/ 0 h 6858000"/>
              <a:gd name="connsiteX0" fmla="*/ 0 w 7968342"/>
              <a:gd name="connsiteY0" fmla="*/ 0 h 6858000"/>
              <a:gd name="connsiteX1" fmla="*/ 6126763 w 7968342"/>
              <a:gd name="connsiteY1" fmla="*/ 0 h 6858000"/>
              <a:gd name="connsiteX2" fmla="*/ 6977742 w 7968342"/>
              <a:gd name="connsiteY2" fmla="*/ 3111579 h 6858000"/>
              <a:gd name="connsiteX3" fmla="*/ 7968342 w 7968342"/>
              <a:gd name="connsiteY3" fmla="*/ 6858000 h 6858000"/>
              <a:gd name="connsiteX4" fmla="*/ 0 w 7968342"/>
              <a:gd name="connsiteY4" fmla="*/ 6858000 h 6858000"/>
              <a:gd name="connsiteX5" fmla="*/ 0 w 7968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68342" h="6858000">
                <a:moveTo>
                  <a:pt x="0" y="0"/>
                </a:moveTo>
                <a:lnTo>
                  <a:pt x="6126763" y="0"/>
                </a:lnTo>
                <a:lnTo>
                  <a:pt x="6977742" y="3111579"/>
                </a:lnTo>
                <a:lnTo>
                  <a:pt x="796834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b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848" b="10204"/>
          <a:stretch/>
        </p:blipFill>
        <p:spPr>
          <a:xfrm rot="6228906" flipH="1" flipV="1">
            <a:off x="1594875" y="3354226"/>
            <a:ext cx="7145065" cy="155518"/>
          </a:xfrm>
          <a:prstGeom prst="rect">
            <a:avLst/>
          </a:prstGeom>
          <a:effectLst>
            <a:outerShdw blurRad="292100" dist="38100" sx="107000" sy="107000" algn="l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F9FA7AC-C7EF-4856-91DC-6E4A978F495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848" b="10204"/>
          <a:stretch/>
        </p:blipFill>
        <p:spPr>
          <a:xfrm>
            <a:off x="7310844" y="-2232060"/>
            <a:ext cx="5177409" cy="159746"/>
          </a:xfrm>
          <a:prstGeom prst="rect">
            <a:avLst/>
          </a:prstGeom>
          <a:effectLst>
            <a:outerShdw blurRad="292100" dist="38100" sx="107000" sy="107000" algn="l" rotWithShape="0">
              <a:prstClr val="black">
                <a:alpha val="40000"/>
              </a:prstClr>
            </a:outerShdw>
          </a:effectLst>
        </p:spPr>
      </p:pic>
      <p:sp>
        <p:nvSpPr>
          <p:cNvPr id="13" name="Google Shape;22;p4"/>
          <p:cNvSpPr txBox="1">
            <a:spLocks/>
          </p:cNvSpPr>
          <p:nvPr/>
        </p:nvSpPr>
        <p:spPr>
          <a:xfrm>
            <a:off x="5730241" y="-31038"/>
            <a:ext cx="6758012" cy="880117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800" b="1" kern="1200" cap="all" baseline="0">
                <a:solidFill>
                  <a:schemeClr val="bg1"/>
                </a:solidFill>
                <a:latin typeface="Montserrat Black" panose="00000A00000000000000" pitchFamily="2" charset="-52"/>
                <a:ea typeface="+mj-ea"/>
                <a:cs typeface="+mj-cs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pPr algn="ctr"/>
            <a:endParaRPr lang="ru-RU" sz="20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Показатели </a:t>
            </a:r>
            <a:r>
              <a:rPr lang="ru-RU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проЕКТа</a:t>
            </a:r>
            <a:r>
              <a:rPr lang="ru-RU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ctr"/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2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муниципальных территориях общего пользования произрастают- 6733 пальмы</a:t>
            </a:r>
          </a:p>
          <a:p>
            <a:pPr algn="ctr"/>
            <a:endParaRPr lang="ru-RU" sz="20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0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цели </a:t>
            </a:r>
            <a:r>
              <a:rPr lang="ru-RU" sz="20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проЕКТа</a:t>
            </a:r>
            <a:r>
              <a:rPr lang="ru-RU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algn="ctr"/>
            <a:r>
              <a:rPr lang="ru-RU" sz="2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ru-RU" sz="20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Обеспечение </a:t>
            </a:r>
            <a:r>
              <a:rPr lang="ru-RU" sz="2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экологически устойчивого развития озелененных территорий </a:t>
            </a:r>
          </a:p>
          <a:p>
            <a:r>
              <a:rPr lang="ru-RU" sz="20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457200" indent="-457200">
              <a:buFontTx/>
              <a:buChar char="-"/>
            </a:pPr>
            <a:r>
              <a:rPr lang="ru-RU" sz="20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</a:t>
            </a:r>
            <a:r>
              <a:rPr lang="ru-RU" sz="2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эффективной системы для пальмовых культур и мониторинга за их </a:t>
            </a:r>
            <a:r>
              <a:rPr lang="ru-RU" sz="20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состоянием</a:t>
            </a:r>
          </a:p>
          <a:p>
            <a:pPr marL="457200" indent="-457200">
              <a:buFontTx/>
              <a:buChar char="-"/>
            </a:pPr>
            <a:endParaRPr lang="ru-RU" sz="20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Tx/>
              <a:buChar char="-"/>
            </a:pPr>
            <a:r>
              <a:rPr lang="ru-RU" sz="2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Сохранение пальмовых культур </a:t>
            </a:r>
            <a:r>
              <a:rPr lang="ru-RU" sz="20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2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увеличение их численности</a:t>
            </a:r>
            <a:endParaRPr lang="ru-RU" sz="20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Tx/>
              <a:buChar char="-"/>
            </a:pPr>
            <a:endParaRPr lang="ru-RU" sz="18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Tx/>
              <a:buChar char="-"/>
            </a:pPr>
            <a:endParaRPr lang="ru-RU" sz="18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1800" u="sng" dirty="0" smtClean="0">
              <a:solidFill>
                <a:srgbClr val="FF0000"/>
              </a:solidFill>
            </a:endParaRPr>
          </a:p>
          <a:p>
            <a:pPr algn="ctr"/>
            <a:endParaRPr lang="ru-RU" sz="9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78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8600" y="-50137"/>
            <a:ext cx="11577119" cy="6908137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23F-E239-49F9-9A42-DBAAC32472F2}" type="slidenum">
              <a:rPr lang="ru-RU" smtClean="0"/>
              <a:t>4</a:t>
            </a:fld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D021ABC-112F-4A46-9ADE-B111C61C8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78" y="85610"/>
            <a:ext cx="748308" cy="935384"/>
          </a:xfrm>
          <a:prstGeom prst="rect">
            <a:avLst/>
          </a:prstGeom>
        </p:spPr>
      </p:pic>
      <p:sp>
        <p:nvSpPr>
          <p:cNvPr id="24" name="Прямоугольник с одним вырезанным углом 15"/>
          <p:cNvSpPr/>
          <p:nvPr/>
        </p:nvSpPr>
        <p:spPr>
          <a:xfrm flipH="1">
            <a:off x="4384066" y="-30515"/>
            <a:ext cx="7807934" cy="6868892"/>
          </a:xfrm>
          <a:custGeom>
            <a:avLst/>
            <a:gdLst>
              <a:gd name="connsiteX0" fmla="*/ 0 w 7968342"/>
              <a:gd name="connsiteY0" fmla="*/ 0 h 6858000"/>
              <a:gd name="connsiteX1" fmla="*/ 6126763 w 7968342"/>
              <a:gd name="connsiteY1" fmla="*/ 0 h 6858000"/>
              <a:gd name="connsiteX2" fmla="*/ 7968342 w 7968342"/>
              <a:gd name="connsiteY2" fmla="*/ 1841579 h 6858000"/>
              <a:gd name="connsiteX3" fmla="*/ 7968342 w 7968342"/>
              <a:gd name="connsiteY3" fmla="*/ 6858000 h 6858000"/>
              <a:gd name="connsiteX4" fmla="*/ 0 w 7968342"/>
              <a:gd name="connsiteY4" fmla="*/ 6858000 h 6858000"/>
              <a:gd name="connsiteX5" fmla="*/ 0 w 7968342"/>
              <a:gd name="connsiteY5" fmla="*/ 0 h 6858000"/>
              <a:gd name="connsiteX0" fmla="*/ 0 w 7968342"/>
              <a:gd name="connsiteY0" fmla="*/ 0 h 6858000"/>
              <a:gd name="connsiteX1" fmla="*/ 6126763 w 7968342"/>
              <a:gd name="connsiteY1" fmla="*/ 0 h 6858000"/>
              <a:gd name="connsiteX2" fmla="*/ 6977742 w 7968342"/>
              <a:gd name="connsiteY2" fmla="*/ 3111579 h 6858000"/>
              <a:gd name="connsiteX3" fmla="*/ 7968342 w 7968342"/>
              <a:gd name="connsiteY3" fmla="*/ 6858000 h 6858000"/>
              <a:gd name="connsiteX4" fmla="*/ 0 w 7968342"/>
              <a:gd name="connsiteY4" fmla="*/ 6858000 h 6858000"/>
              <a:gd name="connsiteX5" fmla="*/ 0 w 7968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68342" h="6858000">
                <a:moveTo>
                  <a:pt x="0" y="0"/>
                </a:moveTo>
                <a:lnTo>
                  <a:pt x="6126763" y="0"/>
                </a:lnTo>
                <a:lnTo>
                  <a:pt x="6977742" y="3111579"/>
                </a:lnTo>
                <a:lnTo>
                  <a:pt x="796834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b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745398" y="746674"/>
            <a:ext cx="6153187" cy="8248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 муниципального проекта </a:t>
            </a:r>
            <a:endParaRPr lang="ru-RU" sz="20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20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Сохранение пальмовых культур и увеличение их численности</a:t>
            </a:r>
            <a:endParaRPr lang="ru-RU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20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</a:t>
            </a:r>
            <a:r>
              <a:rPr lang="ru-RU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омплекс </a:t>
            </a:r>
            <a:r>
              <a:rPr lang="ru-RU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 по своевременному выявлению заражений и обработке, что позволит</a:t>
            </a:r>
            <a:r>
              <a:rPr lang="ru-RU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ctr"/>
            <a:endParaRPr lang="en-US" sz="20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исключить риск дальнейшего распространения и поражения не заражённых пальмовых культур инвазивными вредителями и усилить контроль;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создать благоприятные санитарные условия для пальмовых культур на озелененных территориях города Сочи;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реализовать 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требования действующего законодательства об охране зеленых </a:t>
            </a:r>
            <a:r>
              <a:rPr lang="ru-RU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насаждений</a:t>
            </a:r>
            <a:endParaRPr lang="ru-RU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2800" b="1" dirty="0" smtClean="0">
              <a:solidFill>
                <a:schemeClr val="bg1"/>
              </a:solidFill>
              <a:latin typeface="Montserrat Black" panose="020B0604020202020204" charset="-52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chemeClr val="bg1"/>
              </a:solidFill>
              <a:latin typeface="Montserrat Black" panose="020B0604020202020204" charset="-52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solidFill>
                <a:schemeClr val="bg1"/>
              </a:solidFill>
              <a:latin typeface="Montserrat Black" panose="020B0604020202020204" charset="-52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chemeClr val="bg1"/>
              </a:solidFill>
              <a:latin typeface="Montserrat Black" panose="020B0604020202020204" charset="-52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solidFill>
                <a:schemeClr val="bg1"/>
              </a:solidFill>
              <a:latin typeface="Montserrat Black" panose="020B0604020202020204" charset="-52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  <a:latin typeface="Montserrat Black" panose="020B0604020202020204" charset="-52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algn="ctr"/>
            <a:endParaRPr lang="ru-RU" sz="2200" b="1" dirty="0">
              <a:solidFill>
                <a:schemeClr val="bg1"/>
              </a:solidFill>
              <a:latin typeface="Montserrat Black" panose="020B0604020202020204" charset="-52"/>
              <a:ea typeface="Roboto Black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848" b="10204"/>
          <a:stretch/>
        </p:blipFill>
        <p:spPr>
          <a:xfrm rot="6212764" flipH="1" flipV="1">
            <a:off x="1748990" y="3339013"/>
            <a:ext cx="7145065" cy="155518"/>
          </a:xfrm>
          <a:prstGeom prst="rect">
            <a:avLst/>
          </a:prstGeom>
          <a:effectLst>
            <a:outerShdw blurRad="292100" dist="38100" sx="107000" sy="1070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283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8"/>
          <a:stretch/>
        </p:blipFill>
        <p:spPr>
          <a:xfrm>
            <a:off x="-33794" y="2562970"/>
            <a:ext cx="5659347" cy="430954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4"/>
          <a:stretch/>
        </p:blipFill>
        <p:spPr>
          <a:xfrm>
            <a:off x="2821140" y="2945"/>
            <a:ext cx="2737693" cy="25337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l="3367" r="7720"/>
          <a:stretch/>
        </p:blipFill>
        <p:spPr>
          <a:xfrm>
            <a:off x="-33794" y="-8630"/>
            <a:ext cx="3051314" cy="2545336"/>
          </a:xfrm>
          <a:prstGeom prst="rect">
            <a:avLst/>
          </a:prstGeom>
        </p:spPr>
      </p:pic>
      <p:sp>
        <p:nvSpPr>
          <p:cNvPr id="12" name="Прямоугольник 13"/>
          <p:cNvSpPr/>
          <p:nvPr/>
        </p:nvSpPr>
        <p:spPr>
          <a:xfrm rot="10800000" flipH="1">
            <a:off x="5509447" y="2944"/>
            <a:ext cx="6745057" cy="68580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b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021ABC-112F-4A46-9ADE-B111C61C82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993" y="64787"/>
            <a:ext cx="748308" cy="93538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F9FA7AC-C7EF-4856-91DC-6E4A978F495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848" b="10204"/>
          <a:stretch/>
        </p:blipFill>
        <p:spPr>
          <a:xfrm>
            <a:off x="-33794" y="2465136"/>
            <a:ext cx="5615300" cy="173257"/>
          </a:xfrm>
          <a:prstGeom prst="rect">
            <a:avLst/>
          </a:prstGeom>
          <a:effectLst>
            <a:outerShdw blurRad="292100" dist="38100" sx="107000" sy="107000" algn="l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848" b="10204"/>
          <a:stretch/>
        </p:blipFill>
        <p:spPr>
          <a:xfrm rot="5400000" flipH="1" flipV="1">
            <a:off x="2080447" y="3359885"/>
            <a:ext cx="6858001" cy="144117"/>
          </a:xfrm>
          <a:prstGeom prst="rect">
            <a:avLst/>
          </a:prstGeom>
          <a:effectLst>
            <a:outerShdw blurRad="292100" dist="38100" sx="107000" sy="107000" algn="l" rotWithShape="0">
              <a:prstClr val="black">
                <a:alpha val="40000"/>
              </a:prstClr>
            </a:outerShdw>
          </a:effectLst>
        </p:spPr>
      </p:pic>
      <p:grpSp>
        <p:nvGrpSpPr>
          <p:cNvPr id="38" name="Группа 37"/>
          <p:cNvGrpSpPr/>
          <p:nvPr/>
        </p:nvGrpSpPr>
        <p:grpSpPr>
          <a:xfrm>
            <a:off x="6491098" y="965172"/>
            <a:ext cx="5402953" cy="4882088"/>
            <a:chOff x="6387581" y="1087780"/>
            <a:chExt cx="5402953" cy="4882088"/>
          </a:xfrm>
        </p:grpSpPr>
        <p:sp>
          <p:nvSpPr>
            <p:cNvPr id="10" name="Хорда 9"/>
            <p:cNvSpPr/>
            <p:nvPr/>
          </p:nvSpPr>
          <p:spPr>
            <a:xfrm rot="231435">
              <a:off x="6387581" y="2961778"/>
              <a:ext cx="1904456" cy="1798436"/>
            </a:xfrm>
            <a:prstGeom prst="chord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авильный пятиугольник 12"/>
            <p:cNvSpPr/>
            <p:nvPr/>
          </p:nvSpPr>
          <p:spPr>
            <a:xfrm>
              <a:off x="7544345" y="1905308"/>
              <a:ext cx="2894427" cy="2603139"/>
            </a:xfrm>
            <a:prstGeom prst="pentagon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Хорда 22"/>
            <p:cNvSpPr/>
            <p:nvPr/>
          </p:nvSpPr>
          <p:spPr>
            <a:xfrm rot="17548336">
              <a:off x="8113609" y="4110535"/>
              <a:ext cx="1806096" cy="1912569"/>
            </a:xfrm>
            <a:prstGeom prst="chord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Хорда 23"/>
            <p:cNvSpPr/>
            <p:nvPr/>
          </p:nvSpPr>
          <p:spPr>
            <a:xfrm rot="4656966">
              <a:off x="7068214" y="1039434"/>
              <a:ext cx="1791214" cy="1896809"/>
            </a:xfrm>
            <a:prstGeom prst="chord">
              <a:avLst/>
            </a:prstGeom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6" name="Хорда 25"/>
            <p:cNvSpPr/>
            <p:nvPr/>
          </p:nvSpPr>
          <p:spPr>
            <a:xfrm rot="8843259">
              <a:off x="9107605" y="1087780"/>
              <a:ext cx="1942542" cy="1834400"/>
            </a:xfrm>
            <a:prstGeom prst="chord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Хорда 26"/>
            <p:cNvSpPr/>
            <p:nvPr/>
          </p:nvSpPr>
          <p:spPr>
            <a:xfrm rot="13202148">
              <a:off x="9784942" y="2919403"/>
              <a:ext cx="1726215" cy="1810387"/>
            </a:xfrm>
            <a:prstGeom prst="chord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422098" y="2762825"/>
              <a:ext cx="3223479" cy="1188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/>
                <a:t>Создание </a:t>
              </a:r>
              <a:endParaRPr lang="ru-RU" b="1" dirty="0" smtClean="0"/>
            </a:p>
            <a:p>
              <a:pPr algn="ctr"/>
              <a:r>
                <a:rPr lang="ru-RU" b="1" dirty="0" smtClean="0"/>
                <a:t>эффективной </a:t>
              </a:r>
              <a:r>
                <a:rPr lang="ru-RU" b="1" dirty="0"/>
                <a:t>системы </a:t>
              </a:r>
              <a:endParaRPr lang="ru-RU" b="1" dirty="0" smtClean="0"/>
            </a:p>
            <a:p>
              <a:pPr algn="ctr"/>
              <a:r>
                <a:rPr lang="ru-RU" b="1" dirty="0" smtClean="0"/>
                <a:t>для </a:t>
              </a:r>
              <a:r>
                <a:rPr lang="ru-RU" b="1" dirty="0"/>
                <a:t>пальмовых </a:t>
              </a:r>
              <a:endParaRPr lang="ru-RU" b="1" dirty="0" smtClean="0"/>
            </a:p>
            <a:p>
              <a:pPr algn="ctr"/>
              <a:r>
                <a:rPr lang="ru-RU" b="1" dirty="0" smtClean="0"/>
                <a:t>культур</a:t>
              </a:r>
              <a:endParaRPr lang="ru-RU" b="1" dirty="0"/>
            </a:p>
          </p:txBody>
        </p:sp>
        <p:sp>
          <p:nvSpPr>
            <p:cNvPr id="22" name="TextBox 21"/>
            <p:cNvSpPr txBox="1"/>
            <p:nvPr/>
          </p:nvSpPr>
          <p:spPr>
            <a:xfrm rot="19558753">
              <a:off x="6747556" y="1495185"/>
              <a:ext cx="2391107" cy="914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  <a:p>
              <a:pPr algn="ctr"/>
              <a:r>
                <a:rPr lang="ru-RU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Мониторинг</a:t>
              </a:r>
            </a:p>
            <a:p>
              <a:endPara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2052811">
              <a:off x="8708125" y="1180562"/>
              <a:ext cx="3082409" cy="1188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2</a:t>
              </a:r>
            </a:p>
            <a:p>
              <a:pPr algn="ctr"/>
              <a:r>
                <a:rPr lang="ru-RU" b="1" dirty="0" smtClean="0"/>
                <a:t>Работа с </a:t>
              </a:r>
            </a:p>
            <a:p>
              <a:pPr algn="ctr"/>
              <a:r>
                <a:rPr lang="ru-RU" b="1" dirty="0" smtClean="0"/>
                <a:t>хозяйствующими </a:t>
              </a:r>
            </a:p>
            <a:p>
              <a:pPr algn="ctr"/>
              <a:r>
                <a:rPr lang="ru-RU" b="1" dirty="0" smtClean="0"/>
                <a:t>субъектами</a:t>
              </a:r>
              <a:endParaRPr lang="ru-RU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120871" y="4756410"/>
              <a:ext cx="1832573" cy="914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4</a:t>
              </a:r>
            </a:p>
            <a:p>
              <a:pPr algn="ctr"/>
              <a:r>
                <a:rPr lang="ru-RU" b="1" dirty="0" smtClean="0"/>
                <a:t>Проведение </a:t>
              </a:r>
            </a:p>
            <a:p>
              <a:pPr algn="ctr"/>
              <a:r>
                <a:rPr lang="ru-RU" b="1" dirty="0" smtClean="0"/>
                <a:t>обработки</a:t>
              </a:r>
              <a:endParaRPr lang="ru-RU" b="1" dirty="0"/>
            </a:p>
          </p:txBody>
        </p:sp>
        <p:sp>
          <p:nvSpPr>
            <p:cNvPr id="30" name="TextBox 29"/>
            <p:cNvSpPr txBox="1"/>
            <p:nvPr/>
          </p:nvSpPr>
          <p:spPr>
            <a:xfrm rot="6415865">
              <a:off x="9944819" y="3282689"/>
              <a:ext cx="174918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3 </a:t>
              </a:r>
            </a:p>
            <a:p>
              <a:pPr algn="ctr"/>
              <a:r>
                <a:rPr lang="ru-RU" b="1" dirty="0" smtClean="0"/>
                <a:t>Направление рекомендаций по обработке</a:t>
              </a:r>
              <a:endParaRPr lang="ru-RU" b="1" dirty="0"/>
            </a:p>
          </p:txBody>
        </p:sp>
        <p:sp>
          <p:nvSpPr>
            <p:cNvPr id="32" name="TextBox 31"/>
            <p:cNvSpPr txBox="1"/>
            <p:nvPr/>
          </p:nvSpPr>
          <p:spPr>
            <a:xfrm rot="15035441">
              <a:off x="6401922" y="3597009"/>
              <a:ext cx="1437859" cy="643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5</a:t>
              </a:r>
            </a:p>
            <a:p>
              <a:pPr algn="ctr"/>
              <a:r>
                <a:rPr lang="ru-RU" b="1" dirty="0" smtClean="0"/>
                <a:t>Высадка</a:t>
              </a:r>
              <a:endParaRPr lang="ru-RU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67264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6" y="-1"/>
            <a:ext cx="3204841" cy="4270509"/>
          </a:xfrm>
          <a:prstGeom prst="rect">
            <a:avLst/>
          </a:prstGeom>
        </p:spPr>
      </p:pic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1245172387"/>
              </p:ext>
            </p:extLst>
          </p:nvPr>
        </p:nvGraphicFramePr>
        <p:xfrm>
          <a:off x="5031407" y="868440"/>
          <a:ext cx="7252297" cy="3013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AE9F906-5FF4-4F56-9A05-8569401CFA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538" y="150850"/>
            <a:ext cx="729352" cy="91168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9FA7AC-C7EF-4856-91DC-6E4A978F495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848" b="10204"/>
          <a:stretch/>
        </p:blipFill>
        <p:spPr>
          <a:xfrm rot="16200000">
            <a:off x="736296" y="2361577"/>
            <a:ext cx="4873526" cy="150370"/>
          </a:xfrm>
          <a:prstGeom prst="rect">
            <a:avLst/>
          </a:prstGeom>
          <a:effectLst>
            <a:outerShdw blurRad="292100" dist="38100" sx="107000" sy="107000" algn="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-2" y="4229812"/>
            <a:ext cx="12192000" cy="2641600"/>
          </a:xfrm>
          <a:prstGeom prst="rect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0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848" b="10204"/>
          <a:stretch/>
        </p:blipFill>
        <p:spPr>
          <a:xfrm>
            <a:off x="0" y="3986075"/>
            <a:ext cx="12192001" cy="294928"/>
          </a:xfrm>
          <a:prstGeom prst="rect">
            <a:avLst/>
          </a:prstGeom>
          <a:effectLst>
            <a:outerShdw blurRad="190500" dist="38100" dir="5400000" sx="177000" sy="177000" algn="t" rotWithShape="0">
              <a:prstClr val="black">
                <a:alpha val="1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67145" y="4549478"/>
            <a:ext cx="10336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kern="1200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-52"/>
              </a:rPr>
              <a:t> 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EBCA96-8DAF-D046-A11D-B579074B7FFA}"/>
              </a:ext>
            </a:extLst>
          </p:cNvPr>
          <p:cNvSpPr txBox="1"/>
          <p:nvPr/>
        </p:nvSpPr>
        <p:spPr>
          <a:xfrm>
            <a:off x="9936" y="5777008"/>
            <a:ext cx="117826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АДМИНИСТРАЦИЯ </a:t>
            </a:r>
            <a:r>
              <a:rPr lang="ru-RU" sz="2400" b="1" dirty="0">
                <a:solidFill>
                  <a:schemeClr val="bg1"/>
                </a:solidFill>
                <a:latin typeface="Montserrat" panose="00000500000000000000" pitchFamily="2" charset="-52"/>
              </a:rPr>
              <a:t>ГОРОДА </a:t>
            </a:r>
            <a:r>
              <a:rPr lang="ru-RU" sz="24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СОЧИ</a:t>
            </a:r>
          </a:p>
          <a:p>
            <a:pPr algn="ctr">
              <a:lnSpc>
                <a:spcPts val="3600"/>
              </a:lnSpc>
            </a:pPr>
            <a:r>
              <a:rPr lang="ru-RU" sz="2400" b="1" dirty="0">
                <a:solidFill>
                  <a:schemeClr val="bg1">
                    <a:lumMod val="85000"/>
                  </a:schemeClr>
                </a:solidFill>
                <a:latin typeface="Montserrat Black" panose="00000A00000000000000" pitchFamily="2" charset="-52"/>
              </a:rPr>
              <a:t>2023 г</a:t>
            </a:r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  <a:latin typeface="Montserrat Black" panose="00000A00000000000000" pitchFamily="2" charset="-52"/>
              </a:rPr>
              <a:t>од</a:t>
            </a:r>
            <a:endParaRPr lang="ru-RU" sz="600" b="1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pPr algn="ctr"/>
            <a:endParaRPr lang="ru-RU" sz="24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44862" y="218474"/>
            <a:ext cx="5024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Финансирование муниципального проекта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92605" y="1011421"/>
            <a:ext cx="424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Бюджет </a:t>
            </a:r>
            <a:r>
              <a:rPr lang="ru-RU" dirty="0" smtClean="0"/>
              <a:t>города Сочи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912861" y="3039240"/>
            <a:ext cx="4265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Внебюджетные источники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8354680" y="887059"/>
            <a:ext cx="4214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Общее финансирование проекта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575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39664" cy="6859492"/>
          </a:xfrm>
          <a:prstGeom prst="rect">
            <a:avLst/>
          </a:prstGeo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23F-E239-49F9-9A42-DBAAC32472F2}" type="slidenum">
              <a:rPr lang="ru-RU" smtClean="0"/>
              <a:t>7</a:t>
            </a:fld>
            <a:endParaRPr lang="ru-RU"/>
          </a:p>
        </p:txBody>
      </p:sp>
      <p:sp>
        <p:nvSpPr>
          <p:cNvPr id="24" name="Прямоугольник с одним вырезанным углом 15"/>
          <p:cNvSpPr/>
          <p:nvPr/>
        </p:nvSpPr>
        <p:spPr>
          <a:xfrm flipH="1">
            <a:off x="4238815" y="7542"/>
            <a:ext cx="7995862" cy="6845516"/>
          </a:xfrm>
          <a:custGeom>
            <a:avLst/>
            <a:gdLst>
              <a:gd name="connsiteX0" fmla="*/ 0 w 7968342"/>
              <a:gd name="connsiteY0" fmla="*/ 0 h 6858000"/>
              <a:gd name="connsiteX1" fmla="*/ 6126763 w 7968342"/>
              <a:gd name="connsiteY1" fmla="*/ 0 h 6858000"/>
              <a:gd name="connsiteX2" fmla="*/ 7968342 w 7968342"/>
              <a:gd name="connsiteY2" fmla="*/ 1841579 h 6858000"/>
              <a:gd name="connsiteX3" fmla="*/ 7968342 w 7968342"/>
              <a:gd name="connsiteY3" fmla="*/ 6858000 h 6858000"/>
              <a:gd name="connsiteX4" fmla="*/ 0 w 7968342"/>
              <a:gd name="connsiteY4" fmla="*/ 6858000 h 6858000"/>
              <a:gd name="connsiteX5" fmla="*/ 0 w 7968342"/>
              <a:gd name="connsiteY5" fmla="*/ 0 h 6858000"/>
              <a:gd name="connsiteX0" fmla="*/ 0 w 7968342"/>
              <a:gd name="connsiteY0" fmla="*/ 0 h 6858000"/>
              <a:gd name="connsiteX1" fmla="*/ 6126763 w 7968342"/>
              <a:gd name="connsiteY1" fmla="*/ 0 h 6858000"/>
              <a:gd name="connsiteX2" fmla="*/ 6977742 w 7968342"/>
              <a:gd name="connsiteY2" fmla="*/ 3111579 h 6858000"/>
              <a:gd name="connsiteX3" fmla="*/ 7968342 w 7968342"/>
              <a:gd name="connsiteY3" fmla="*/ 6858000 h 6858000"/>
              <a:gd name="connsiteX4" fmla="*/ 0 w 7968342"/>
              <a:gd name="connsiteY4" fmla="*/ 6858000 h 6858000"/>
              <a:gd name="connsiteX5" fmla="*/ 0 w 7968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68342" h="6858000">
                <a:moveTo>
                  <a:pt x="0" y="0"/>
                </a:moveTo>
                <a:lnTo>
                  <a:pt x="6126763" y="0"/>
                </a:lnTo>
                <a:lnTo>
                  <a:pt x="6977742" y="3111579"/>
                </a:lnTo>
                <a:lnTo>
                  <a:pt x="796834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b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848" b="10204"/>
          <a:stretch/>
        </p:blipFill>
        <p:spPr>
          <a:xfrm rot="6228906" flipH="1" flipV="1">
            <a:off x="1594875" y="3354226"/>
            <a:ext cx="7145065" cy="155518"/>
          </a:xfrm>
          <a:prstGeom prst="rect">
            <a:avLst/>
          </a:prstGeom>
          <a:effectLst>
            <a:outerShdw blurRad="292100" dist="38100" sx="107000" sy="107000" algn="l" rotWithShape="0">
              <a:prstClr val="black">
                <a:alpha val="40000"/>
              </a:prstClr>
            </a:outerShdw>
          </a:effectLst>
        </p:spPr>
      </p:pic>
      <p:sp>
        <p:nvSpPr>
          <p:cNvPr id="13" name="Google Shape;22;p4"/>
          <p:cNvSpPr txBox="1">
            <a:spLocks/>
          </p:cNvSpPr>
          <p:nvPr/>
        </p:nvSpPr>
        <p:spPr>
          <a:xfrm>
            <a:off x="5676880" y="430974"/>
            <a:ext cx="6758012" cy="880117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800" b="1" kern="1200" cap="all" baseline="0">
                <a:solidFill>
                  <a:schemeClr val="bg1"/>
                </a:solidFill>
                <a:latin typeface="Montserrat Black" panose="00000A00000000000000" pitchFamily="2" charset="-52"/>
                <a:ea typeface="+mj-ea"/>
                <a:cs typeface="+mj-cs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pPr algn="ctr"/>
            <a:endParaRPr lang="ru-RU" sz="20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Риски муниципального </a:t>
            </a:r>
            <a:r>
              <a:rPr lang="ru-RU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проЕКТа</a:t>
            </a:r>
            <a:r>
              <a:rPr lang="ru-RU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ctr"/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0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8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Появление новых инвазивных </a:t>
            </a:r>
            <a:r>
              <a:rPr lang="ru-RU" sz="18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вредителей, влечет за собой уничтожение пальмовых культур</a:t>
            </a:r>
          </a:p>
          <a:p>
            <a:pPr marL="285750" indent="-285750">
              <a:buFontTx/>
              <a:buChar char="-"/>
            </a:pPr>
            <a:endParaRPr lang="ru-RU" sz="18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Tx/>
              <a:buChar char="-"/>
            </a:pPr>
            <a:endParaRPr lang="ru-RU" sz="18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8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Финансовые риски повлекут за собой срыв </a:t>
            </a:r>
          </a:p>
          <a:p>
            <a:r>
              <a:rPr lang="ru-RU" sz="18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сроков выполнения мероприятий и </a:t>
            </a:r>
          </a:p>
          <a:p>
            <a:r>
              <a:rPr lang="ru-RU" sz="18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своевременную обработку пальмовых культур  </a:t>
            </a:r>
          </a:p>
          <a:p>
            <a:endParaRPr lang="ru-RU" sz="18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8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sz="18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Административные риски повлекут невыполнение договорных обязательств подрядными организациями </a:t>
            </a:r>
            <a:endParaRPr lang="ru-RU" sz="18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1800" u="sng" dirty="0" smtClean="0">
              <a:solidFill>
                <a:srgbClr val="FF0000"/>
              </a:solidFill>
            </a:endParaRPr>
          </a:p>
          <a:p>
            <a:pPr algn="ctr"/>
            <a:endParaRPr lang="ru-RU" sz="9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91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9048</TotalTime>
  <Words>394</Words>
  <Application>Microsoft Office PowerPoint</Application>
  <PresentationFormat>Широкоэкранный</PresentationFormat>
  <Paragraphs>96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7" baseType="lpstr">
      <vt:lpstr>Arial</vt:lpstr>
      <vt:lpstr>Calibri</vt:lpstr>
      <vt:lpstr>Calibri Light</vt:lpstr>
      <vt:lpstr>Montserrat</vt:lpstr>
      <vt:lpstr>Montserrat </vt:lpstr>
      <vt:lpstr>Montserrat Black</vt:lpstr>
      <vt:lpstr>Roboto Black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Нестеров Дмитрий Валентинович</cp:lastModifiedBy>
  <cp:revision>197</cp:revision>
  <dcterms:created xsi:type="dcterms:W3CDTF">2022-11-01T13:26:23Z</dcterms:created>
  <dcterms:modified xsi:type="dcterms:W3CDTF">2023-04-18T14:32:31Z</dcterms:modified>
</cp:coreProperties>
</file>