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8" r:id="rId3"/>
    <p:sldId id="263" r:id="rId4"/>
    <p:sldId id="259" r:id="rId5"/>
    <p:sldId id="264" r:id="rId6"/>
    <p:sldId id="285" r:id="rId7"/>
    <p:sldId id="266" r:id="rId8"/>
    <p:sldId id="272" r:id="rId9"/>
    <p:sldId id="273" r:id="rId10"/>
    <p:sldId id="296" r:id="rId11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E7800"/>
    <a:srgbClr val="FFE389"/>
    <a:srgbClr val="AEA82C"/>
    <a:srgbClr val="22CC42"/>
    <a:srgbClr val="CDC637"/>
    <a:srgbClr val="C6EDF6"/>
    <a:srgbClr val="7ED5EA"/>
    <a:srgbClr val="33BCDD"/>
    <a:srgbClr val="1A859E"/>
    <a:srgbClr val="1B8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08" y="-7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9858" y="-1132051"/>
            <a:ext cx="63169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9867" y="1888997"/>
            <a:ext cx="823226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Click="0" advTm="10000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gkh-kuban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gkh-kuban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3060000"/>
            <a:ext cx="12188953" cy="2197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1" name="Picture 3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5378"/>
          <a:stretch/>
        </p:blipFill>
        <p:spPr bwMode="auto">
          <a:xfrm>
            <a:off x="3638613" y="0"/>
            <a:ext cx="4914774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8534400" y="0"/>
            <a:ext cx="396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8930400" y="0"/>
            <a:ext cx="1128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2819400" y="0"/>
            <a:ext cx="8382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10058400" y="0"/>
            <a:ext cx="9144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1752600" y="0"/>
            <a:ext cx="10668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914400" y="0"/>
            <a:ext cx="8382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10972800" y="0"/>
            <a:ext cx="12192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-1" y="0"/>
            <a:ext cx="914401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4"/>
          <p:cNvSpPr txBox="1"/>
          <p:nvPr/>
        </p:nvSpPr>
        <p:spPr>
          <a:xfrm>
            <a:off x="2895600" y="3554722"/>
            <a:ext cx="7532370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8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Краевая программа</a:t>
            </a:r>
          </a:p>
          <a:p>
            <a:pPr marL="12700">
              <a:spcBef>
                <a:spcPts val="200"/>
              </a:spcBef>
            </a:pPr>
            <a:r>
              <a:rPr sz="38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«НАКОПИТЕЛЬНАЯ ИПОТЕКА</a:t>
            </a:r>
            <a:r>
              <a:rPr sz="38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»</a:t>
            </a:r>
            <a:endParaRPr lang="ru-RU" sz="3800" b="1" spc="2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48" name="Прямоугольник 2047"/>
          <p:cNvSpPr/>
          <p:nvPr/>
        </p:nvSpPr>
        <p:spPr>
          <a:xfrm>
            <a:off x="1079615" y="1230868"/>
            <a:ext cx="2060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145" dirty="0">
                <a:solidFill>
                  <a:srgbClr val="FF0000"/>
                </a:solidFill>
                <a:latin typeface="Trebuchet MS"/>
                <a:cs typeface="Trebuchet MS"/>
              </a:rPr>
              <a:t>Свое жилье?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1524000" y="1676400"/>
            <a:ext cx="3023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ru-RU" sz="3200" b="1" spc="145" dirty="0">
                <a:solidFill>
                  <a:srgbClr val="FF0000"/>
                </a:solidFill>
                <a:latin typeface="Trebuchet MS"/>
                <a:cs typeface="Trebuchet MS"/>
              </a:rPr>
              <a:t>Это реально!</a:t>
            </a:r>
            <a:endParaRPr lang="ru-RU" sz="32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2053" name="Прямоугольник 2052"/>
          <p:cNvSpPr/>
          <p:nvPr/>
        </p:nvSpPr>
        <p:spPr>
          <a:xfrm>
            <a:off x="8100918" y="854015"/>
            <a:ext cx="4274888" cy="2108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200"/>
              </a:spcBef>
            </a:pPr>
            <a:r>
              <a:rPr lang="ru-RU" sz="2400" b="1" spc="145" dirty="0">
                <a:solidFill>
                  <a:srgbClr val="FF0000"/>
                </a:solidFill>
                <a:latin typeface="Trebuchet MS"/>
                <a:cs typeface="Trebuchet MS"/>
              </a:rPr>
              <a:t>Бюджетная </a:t>
            </a:r>
            <a:r>
              <a:rPr lang="ru-RU" sz="2400" b="1" spc="145" dirty="0" smtClean="0">
                <a:solidFill>
                  <a:srgbClr val="FF0000"/>
                </a:solidFill>
                <a:latin typeface="Trebuchet MS"/>
                <a:cs typeface="Trebuchet MS"/>
              </a:rPr>
              <a:t>поддержка</a:t>
            </a:r>
          </a:p>
          <a:p>
            <a:pPr marL="12700">
              <a:spcBef>
                <a:spcPts val="200"/>
              </a:spcBef>
            </a:pPr>
            <a:r>
              <a:rPr lang="ru-RU" sz="2400" b="1" spc="145" dirty="0" smtClean="0">
                <a:solidFill>
                  <a:srgbClr val="FF0000"/>
                </a:solidFill>
                <a:latin typeface="Trebuchet MS"/>
                <a:cs typeface="Trebuchet MS"/>
              </a:rPr>
              <a:t>     </a:t>
            </a:r>
            <a:r>
              <a:rPr lang="ru-RU" sz="5400" b="1" spc="145" dirty="0" smtClean="0">
                <a:solidFill>
                  <a:srgbClr val="FF0000"/>
                </a:solidFill>
                <a:latin typeface="Trebuchet MS"/>
                <a:cs typeface="Trebuchet MS"/>
              </a:rPr>
              <a:t>+ </a:t>
            </a:r>
            <a:r>
              <a:rPr lang="ru-RU" sz="5400" b="1" spc="145" dirty="0">
                <a:solidFill>
                  <a:srgbClr val="FF0000"/>
                </a:solidFill>
                <a:latin typeface="Trebuchet MS"/>
                <a:cs typeface="Trebuchet MS"/>
              </a:rPr>
              <a:t>30% </a:t>
            </a:r>
            <a:endParaRPr lang="ru-RU" sz="2400" b="1" spc="145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12700">
              <a:spcBef>
                <a:spcPts val="200"/>
              </a:spcBef>
            </a:pPr>
            <a:r>
              <a:rPr lang="ru-RU" sz="2400" b="1" spc="145" dirty="0" smtClean="0">
                <a:solidFill>
                  <a:srgbClr val="FF0000"/>
                </a:solidFill>
                <a:latin typeface="Trebuchet MS"/>
                <a:cs typeface="Trebuchet MS"/>
              </a:rPr>
              <a:t>от </a:t>
            </a:r>
            <a:r>
              <a:rPr lang="ru-RU" sz="2400" b="1" spc="145" dirty="0">
                <a:solidFill>
                  <a:srgbClr val="FF0000"/>
                </a:solidFill>
                <a:latin typeface="Trebuchet MS"/>
                <a:cs typeface="Trebuchet MS"/>
              </a:rPr>
              <a:t>суммы </a:t>
            </a:r>
            <a:r>
              <a:rPr lang="ru-RU" sz="2400" b="1" spc="145" dirty="0" smtClean="0">
                <a:solidFill>
                  <a:srgbClr val="FF0000"/>
                </a:solidFill>
                <a:latin typeface="Trebuchet MS"/>
                <a:cs typeface="Trebuchet MS"/>
              </a:rPr>
              <a:t>ежемесячных </a:t>
            </a:r>
          </a:p>
          <a:p>
            <a:pPr marL="12700">
              <a:spcBef>
                <a:spcPts val="200"/>
              </a:spcBef>
            </a:pPr>
            <a:r>
              <a:rPr lang="ru-RU" sz="2400" b="1" spc="145" dirty="0" smtClean="0">
                <a:solidFill>
                  <a:srgbClr val="FF0000"/>
                </a:solidFill>
                <a:latin typeface="Trebuchet MS"/>
                <a:cs typeface="Trebuchet MS"/>
              </a:rPr>
              <a:t>взносов </a:t>
            </a:r>
            <a:r>
              <a:rPr lang="ru-RU" sz="2400" b="1" spc="145" dirty="0">
                <a:solidFill>
                  <a:srgbClr val="FF0000"/>
                </a:solidFill>
                <a:latin typeface="Trebuchet MS"/>
                <a:cs typeface="Trebuchet MS"/>
              </a:rPr>
              <a:t>на вклад</a:t>
            </a:r>
          </a:p>
        </p:txBody>
      </p:sp>
      <p:sp>
        <p:nvSpPr>
          <p:cNvPr id="2054" name="Прямоугольник 2053"/>
          <p:cNvSpPr/>
          <p:nvPr/>
        </p:nvSpPr>
        <p:spPr>
          <a:xfrm>
            <a:off x="0" y="5415915"/>
            <a:ext cx="12192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Информацию можно получить в ГКУ КК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«Кубанский центр государственной поддержки населения и развития финансового рынка»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телефонам: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8(861)251-79-90, 255-41-05, 251-78-17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на сайтах: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www.kubcenter.ru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www.gkh-kuban.ru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84286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049" grpId="0"/>
      <p:bldP spid="2053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3060000"/>
            <a:ext cx="12188953" cy="2197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1" name="Picture 3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5378"/>
          <a:stretch/>
        </p:blipFill>
        <p:spPr bwMode="auto">
          <a:xfrm>
            <a:off x="3638613" y="0"/>
            <a:ext cx="4914774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8534400" y="0"/>
            <a:ext cx="396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8930400" y="0"/>
            <a:ext cx="1128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2819400" y="0"/>
            <a:ext cx="8382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10058400" y="0"/>
            <a:ext cx="9144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1752600" y="0"/>
            <a:ext cx="10668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914400" y="0"/>
            <a:ext cx="8382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10972800" y="0"/>
            <a:ext cx="12192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-1" y="0"/>
            <a:ext cx="914401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4"/>
          <p:cNvSpPr txBox="1"/>
          <p:nvPr/>
        </p:nvSpPr>
        <p:spPr>
          <a:xfrm>
            <a:off x="0" y="3135377"/>
            <a:ext cx="7532370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75" dirty="0">
                <a:solidFill>
                  <a:srgbClr val="FFC000"/>
                </a:solidFill>
                <a:latin typeface="Trebuchet MS"/>
                <a:cs typeface="Trebuchet MS"/>
              </a:rPr>
              <a:t>Краевая</a:t>
            </a:r>
            <a:r>
              <a:rPr sz="3800" b="1" spc="-125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3800" b="1" spc="105" dirty="0">
                <a:solidFill>
                  <a:srgbClr val="FFC000"/>
                </a:solidFill>
                <a:latin typeface="Trebuchet MS"/>
                <a:cs typeface="Trebuchet MS"/>
              </a:rPr>
              <a:t>программа</a:t>
            </a:r>
            <a:endParaRPr sz="3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3800" b="1" spc="190" dirty="0">
                <a:solidFill>
                  <a:srgbClr val="FFC000"/>
                </a:solidFill>
                <a:latin typeface="Trebuchet MS"/>
                <a:cs typeface="Trebuchet MS"/>
              </a:rPr>
              <a:t>«НАКОПИТЕЛЬНАЯ</a:t>
            </a:r>
            <a:r>
              <a:rPr sz="3800" b="1" spc="-19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3800" b="1" spc="145" dirty="0">
                <a:solidFill>
                  <a:srgbClr val="FFC000"/>
                </a:solidFill>
                <a:latin typeface="Trebuchet MS"/>
                <a:cs typeface="Trebuchet MS"/>
              </a:rPr>
              <a:t>ИПОТЕКА</a:t>
            </a:r>
            <a:r>
              <a:rPr sz="3800" b="1" spc="145" dirty="0" smtClean="0">
                <a:solidFill>
                  <a:srgbClr val="FFC000"/>
                </a:solidFill>
                <a:latin typeface="Trebuchet MS"/>
                <a:cs typeface="Trebuchet MS"/>
              </a:rPr>
              <a:t>»</a:t>
            </a:r>
            <a:endParaRPr lang="ru-RU" sz="3800" b="1" spc="145" dirty="0" smtClean="0">
              <a:solidFill>
                <a:srgbClr val="FFC000"/>
              </a:solidFill>
              <a:latin typeface="Trebuchet MS"/>
              <a:cs typeface="Trebuchet MS"/>
            </a:endParaRPr>
          </a:p>
        </p:txBody>
      </p:sp>
      <p:sp>
        <p:nvSpPr>
          <p:cNvPr id="2048" name="Прямоугольник 2047"/>
          <p:cNvSpPr/>
          <p:nvPr/>
        </p:nvSpPr>
        <p:spPr>
          <a:xfrm>
            <a:off x="1079615" y="1230868"/>
            <a:ext cx="2060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145" dirty="0">
                <a:solidFill>
                  <a:srgbClr val="FF0000"/>
                </a:solidFill>
                <a:latin typeface="Trebuchet MS"/>
                <a:cs typeface="Trebuchet MS"/>
              </a:rPr>
              <a:t>Свое жилье?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1524000" y="1676400"/>
            <a:ext cx="3023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ru-RU" sz="3200" b="1" spc="145" dirty="0">
                <a:solidFill>
                  <a:srgbClr val="FF0000"/>
                </a:solidFill>
                <a:latin typeface="Trebuchet MS"/>
                <a:cs typeface="Trebuchet MS"/>
              </a:rPr>
              <a:t>Это реально!</a:t>
            </a:r>
            <a:endParaRPr lang="ru-RU" sz="32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2053" name="Прямоугольник 2052"/>
          <p:cNvSpPr/>
          <p:nvPr/>
        </p:nvSpPr>
        <p:spPr>
          <a:xfrm>
            <a:off x="8100918" y="854015"/>
            <a:ext cx="4274888" cy="2108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200"/>
              </a:spcBef>
            </a:pPr>
            <a:r>
              <a:rPr lang="ru-RU" sz="2400" b="1" spc="145" dirty="0">
                <a:solidFill>
                  <a:srgbClr val="FF0000"/>
                </a:solidFill>
                <a:latin typeface="Trebuchet MS"/>
                <a:cs typeface="Trebuchet MS"/>
              </a:rPr>
              <a:t>Бюджетная </a:t>
            </a:r>
            <a:r>
              <a:rPr lang="ru-RU" sz="2400" b="1" spc="145" dirty="0" smtClean="0">
                <a:solidFill>
                  <a:srgbClr val="FF0000"/>
                </a:solidFill>
                <a:latin typeface="Trebuchet MS"/>
                <a:cs typeface="Trebuchet MS"/>
              </a:rPr>
              <a:t>поддержка</a:t>
            </a:r>
          </a:p>
          <a:p>
            <a:pPr marL="12700">
              <a:spcBef>
                <a:spcPts val="200"/>
              </a:spcBef>
            </a:pPr>
            <a:r>
              <a:rPr lang="ru-RU" sz="2400" b="1" spc="145" dirty="0" smtClean="0">
                <a:solidFill>
                  <a:srgbClr val="FF0000"/>
                </a:solidFill>
                <a:latin typeface="Trebuchet MS"/>
                <a:cs typeface="Trebuchet MS"/>
              </a:rPr>
              <a:t>     </a:t>
            </a:r>
            <a:r>
              <a:rPr lang="ru-RU" sz="5400" b="1" spc="145" dirty="0" smtClean="0">
                <a:solidFill>
                  <a:srgbClr val="FF0000"/>
                </a:solidFill>
                <a:latin typeface="Trebuchet MS"/>
                <a:cs typeface="Trebuchet MS"/>
              </a:rPr>
              <a:t>+ </a:t>
            </a:r>
            <a:r>
              <a:rPr lang="ru-RU" sz="5400" b="1" spc="145" dirty="0">
                <a:solidFill>
                  <a:srgbClr val="FF0000"/>
                </a:solidFill>
                <a:latin typeface="Trebuchet MS"/>
                <a:cs typeface="Trebuchet MS"/>
              </a:rPr>
              <a:t>30% </a:t>
            </a:r>
            <a:endParaRPr lang="ru-RU" sz="2400" b="1" spc="145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12700">
              <a:spcBef>
                <a:spcPts val="200"/>
              </a:spcBef>
            </a:pPr>
            <a:r>
              <a:rPr lang="ru-RU" sz="2400" b="1" spc="145" dirty="0" smtClean="0">
                <a:solidFill>
                  <a:srgbClr val="FF0000"/>
                </a:solidFill>
                <a:latin typeface="Trebuchet MS"/>
                <a:cs typeface="Trebuchet MS"/>
              </a:rPr>
              <a:t>от </a:t>
            </a:r>
            <a:r>
              <a:rPr lang="ru-RU" sz="2400" b="1" spc="145" dirty="0">
                <a:solidFill>
                  <a:srgbClr val="FF0000"/>
                </a:solidFill>
                <a:latin typeface="Trebuchet MS"/>
                <a:cs typeface="Trebuchet MS"/>
              </a:rPr>
              <a:t>суммы </a:t>
            </a:r>
            <a:r>
              <a:rPr lang="ru-RU" sz="2400" b="1" spc="145" dirty="0" smtClean="0">
                <a:solidFill>
                  <a:srgbClr val="FF0000"/>
                </a:solidFill>
                <a:latin typeface="Trebuchet MS"/>
                <a:cs typeface="Trebuchet MS"/>
              </a:rPr>
              <a:t>ежемесячных </a:t>
            </a:r>
          </a:p>
          <a:p>
            <a:pPr marL="12700">
              <a:spcBef>
                <a:spcPts val="200"/>
              </a:spcBef>
            </a:pPr>
            <a:r>
              <a:rPr lang="ru-RU" sz="2400" b="1" spc="145" dirty="0" smtClean="0">
                <a:solidFill>
                  <a:srgbClr val="FF0000"/>
                </a:solidFill>
                <a:latin typeface="Trebuchet MS"/>
                <a:cs typeface="Trebuchet MS"/>
              </a:rPr>
              <a:t>взносов </a:t>
            </a:r>
            <a:r>
              <a:rPr lang="ru-RU" sz="2400" b="1" spc="145" dirty="0">
                <a:solidFill>
                  <a:srgbClr val="FF0000"/>
                </a:solidFill>
                <a:latin typeface="Trebuchet MS"/>
                <a:cs typeface="Trebuchet MS"/>
              </a:rPr>
              <a:t>на вклад</a:t>
            </a:r>
          </a:p>
        </p:txBody>
      </p:sp>
      <p:sp>
        <p:nvSpPr>
          <p:cNvPr id="2054" name="Прямоугольник 2053"/>
          <p:cNvSpPr/>
          <p:nvPr/>
        </p:nvSpPr>
        <p:spPr>
          <a:xfrm>
            <a:off x="0" y="5415915"/>
            <a:ext cx="12192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Информацию можно получить в ГКУ КК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«Кубанский центр государственной поддержки населения и развития финансового рынка»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телефонам: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8(861)251-79-90, 255-41-05, 251-78-17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на сайтах: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www.kubcenter.ru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www.gkh-kuban.ru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84139"/>
      </p:ext>
    </p:extLst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99" y="-327124"/>
            <a:ext cx="3048001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65"/>
              </a:lnSpc>
              <a:spcBef>
                <a:spcPts val="100"/>
              </a:spcBef>
            </a:pPr>
            <a:r>
              <a:rPr lang="ru-RU" sz="23925" b="1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01</a:t>
            </a:r>
            <a:endParaRPr sz="3200" b="1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2065631"/>
            <a:ext cx="12169915" cy="906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70218" y="2284844"/>
            <a:ext cx="104686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20" dirty="0">
                <a:latin typeface="Arial"/>
                <a:cs typeface="Arial"/>
              </a:rPr>
              <a:t>Программа «Накопительная ипотека» </a:t>
            </a:r>
            <a:r>
              <a:rPr lang="ru-RU" sz="2400" b="1" spc="20" dirty="0">
                <a:latin typeface="Arial"/>
                <a:cs typeface="Arial"/>
              </a:rPr>
              <a:t>состоит из двух этапов: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33780" y="4260864"/>
            <a:ext cx="4333241" cy="86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945" marR="5080" indent="-690880">
              <a:lnSpc>
                <a:spcPct val="106400"/>
              </a:lnSpc>
              <a:spcBef>
                <a:spcPts val="100"/>
              </a:spcBef>
              <a:tabLst>
                <a:tab pos="702945" algn="l"/>
              </a:tabLst>
            </a:pPr>
            <a:r>
              <a:rPr sz="2600" b="1" spc="-10" dirty="0">
                <a:solidFill>
                  <a:srgbClr val="33BCDD"/>
                </a:solidFill>
                <a:latin typeface="Arial"/>
                <a:cs typeface="Arial"/>
              </a:rPr>
              <a:t>02.	</a:t>
            </a:r>
            <a:r>
              <a:rPr lang="ru-RU" sz="2600" spc="30" dirty="0" smtClean="0">
                <a:latin typeface="Arial"/>
                <a:cs typeface="Arial"/>
              </a:rPr>
              <a:t>Приобретение жилого помещения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765" y="4260864"/>
            <a:ext cx="5489575" cy="128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1520" marR="5080" indent="-719455">
              <a:lnSpc>
                <a:spcPct val="106400"/>
              </a:lnSpc>
              <a:spcBef>
                <a:spcPts val="100"/>
              </a:spcBef>
              <a:tabLst>
                <a:tab pos="730885" algn="l"/>
              </a:tabLst>
            </a:pPr>
            <a:r>
              <a:rPr sz="2600" b="1" spc="-10" dirty="0">
                <a:solidFill>
                  <a:srgbClr val="33BCDD"/>
                </a:solidFill>
                <a:latin typeface="Arial"/>
                <a:cs typeface="Arial"/>
              </a:rPr>
              <a:t>01.	</a:t>
            </a:r>
            <a:r>
              <a:rPr sz="2600" spc="45" dirty="0">
                <a:latin typeface="Arial"/>
                <a:cs typeface="Arial"/>
              </a:rPr>
              <a:t>Накопление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45" dirty="0">
                <a:latin typeface="Arial"/>
                <a:cs typeface="Arial"/>
              </a:rPr>
              <a:t>первоначального  </a:t>
            </a:r>
            <a:r>
              <a:rPr sz="2600" spc="15" dirty="0">
                <a:latin typeface="Arial"/>
                <a:cs typeface="Arial"/>
              </a:rPr>
              <a:t>взноса </a:t>
            </a:r>
            <a:r>
              <a:rPr sz="2600" spc="-95" dirty="0">
                <a:latin typeface="Arial"/>
                <a:cs typeface="Arial"/>
              </a:rPr>
              <a:t>с </a:t>
            </a:r>
            <a:r>
              <a:rPr sz="2600" spc="30" dirty="0">
                <a:latin typeface="Arial"/>
                <a:cs typeface="Arial"/>
              </a:rPr>
              <a:t>государственной  </a:t>
            </a:r>
            <a:r>
              <a:rPr sz="2600" spc="95" dirty="0" smtClean="0">
                <a:latin typeface="Arial"/>
                <a:cs typeface="Arial"/>
              </a:rPr>
              <a:t>поддержкой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97799" y="3687764"/>
            <a:ext cx="533401" cy="351155"/>
          </a:xfrm>
          <a:custGeom>
            <a:avLst/>
            <a:gdLst/>
            <a:ahLst/>
            <a:cxnLst/>
            <a:rect l="l" t="t" r="r" b="b"/>
            <a:pathLst>
              <a:path w="533400" h="351154">
                <a:moveTo>
                  <a:pt x="533400" y="0"/>
                </a:moveTo>
                <a:lnTo>
                  <a:pt x="533400" y="350837"/>
                </a:lnTo>
                <a:lnTo>
                  <a:pt x="0" y="350837"/>
                </a:ln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759700" y="3429000"/>
            <a:ext cx="609600" cy="283210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089901" y="3822700"/>
            <a:ext cx="139700" cy="215900"/>
          </a:xfrm>
          <a:custGeom>
            <a:avLst/>
            <a:gdLst/>
            <a:ahLst/>
            <a:cxnLst/>
            <a:rect l="l" t="t" r="r" b="b"/>
            <a:pathLst>
              <a:path w="139700" h="215900">
                <a:moveTo>
                  <a:pt x="139700" y="0"/>
                </a:moveTo>
                <a:lnTo>
                  <a:pt x="0" y="0"/>
                </a:lnTo>
                <a:lnTo>
                  <a:pt x="0" y="215900"/>
                </a:lnTo>
                <a:lnTo>
                  <a:pt x="139700" y="215900"/>
                </a:lnTo>
                <a:lnTo>
                  <a:pt x="139700" y="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899401" y="370840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0"/>
                </a:lnTo>
                <a:lnTo>
                  <a:pt x="0" y="101600"/>
                </a:lnTo>
                <a:lnTo>
                  <a:pt x="101600" y="101600"/>
                </a:lnTo>
                <a:lnTo>
                  <a:pt x="101600" y="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093381" y="3429000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0" y="50800"/>
                </a:moveTo>
                <a:lnTo>
                  <a:pt x="0" y="0"/>
                </a:lnTo>
                <a:lnTo>
                  <a:pt x="63500" y="0"/>
                </a:lnTo>
                <a:lnTo>
                  <a:pt x="63500" y="889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209801" y="3702647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-12700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209801" y="3751136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5404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184400" y="4028085"/>
            <a:ext cx="25401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0"/>
                </a:moveTo>
                <a:lnTo>
                  <a:pt x="25400" y="25400"/>
                </a:lnTo>
                <a:lnTo>
                  <a:pt x="0" y="254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714500" y="4053485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4445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676400" y="4028085"/>
            <a:ext cx="25401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25400"/>
                </a:ln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676400" y="3702647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0"/>
                </a:moveTo>
                <a:lnTo>
                  <a:pt x="0" y="302361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638300" y="3443885"/>
            <a:ext cx="609600" cy="283210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TextBox 19"/>
          <p:cNvSpPr txBox="1"/>
          <p:nvPr/>
        </p:nvSpPr>
        <p:spPr>
          <a:xfrm>
            <a:off x="2247900" y="751582"/>
            <a:ext cx="1047749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 Улучшение жилищных условий </a:t>
            </a:r>
          </a:p>
          <a:p>
            <a:r>
              <a:rPr lang="ru-RU" sz="32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 </a:t>
            </a:r>
            <a:r>
              <a:rPr lang="ru-RU" sz="32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в 2 этапа </a:t>
            </a:r>
          </a:p>
        </p:txBody>
      </p:sp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203" y="-479524"/>
            <a:ext cx="3205797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+mn-lt"/>
              </a:rPr>
              <a:t>02</a:t>
            </a:r>
            <a:r>
              <a:rPr sz="23925" b="1" kern="1200" baseline="-13584" dirty="0" smtClean="0">
                <a:solidFill>
                  <a:srgbClr val="C6EDF6"/>
                </a:solidFill>
                <a:latin typeface="+mn-lt"/>
              </a:rPr>
              <a:t> </a:t>
            </a:r>
            <a:endParaRPr sz="23925" b="1" kern="1200" baseline="-13584" dirty="0">
              <a:solidFill>
                <a:srgbClr val="C6EDF6"/>
              </a:solidFill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1970938"/>
            <a:ext cx="12189460" cy="1904364"/>
          </a:xfrm>
          <a:custGeom>
            <a:avLst/>
            <a:gdLst/>
            <a:ahLst/>
            <a:cxnLst/>
            <a:rect l="l" t="t" r="r" b="b"/>
            <a:pathLst>
              <a:path w="12189460" h="1904364">
                <a:moveTo>
                  <a:pt x="0" y="1903983"/>
                </a:moveTo>
                <a:lnTo>
                  <a:pt x="12188952" y="1903983"/>
                </a:lnTo>
                <a:lnTo>
                  <a:pt x="12188952" y="0"/>
                </a:lnTo>
                <a:lnTo>
                  <a:pt x="0" y="0"/>
                </a:lnTo>
                <a:lnTo>
                  <a:pt x="0" y="190398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55449" y="2068185"/>
            <a:ext cx="3121952" cy="14100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9050" b="1" dirty="0" smtClean="0">
                <a:solidFill>
                  <a:srgbClr val="FF0000"/>
                </a:solidFill>
                <a:latin typeface="+mj-lt"/>
                <a:cs typeface="Arial"/>
              </a:rPr>
              <a:t>3</a:t>
            </a:r>
            <a:r>
              <a:rPr lang="ru-RU" sz="9050" b="1" dirty="0">
                <a:solidFill>
                  <a:srgbClr val="FF0000"/>
                </a:solidFill>
                <a:latin typeface="+mj-lt"/>
                <a:cs typeface="Arial"/>
              </a:rPr>
              <a:t>0</a:t>
            </a:r>
            <a:r>
              <a:rPr sz="9050" dirty="0" smtClean="0">
                <a:solidFill>
                  <a:srgbClr val="FF0000"/>
                </a:solidFill>
                <a:latin typeface="+mj-lt"/>
                <a:cs typeface="Arial"/>
              </a:rPr>
              <a:t>%</a:t>
            </a:r>
            <a:endParaRPr sz="9050" dirty="0">
              <a:solidFill>
                <a:srgbClr val="FF0000"/>
              </a:solidFill>
              <a:latin typeface="+mj-lt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2343" y="5099088"/>
            <a:ext cx="2233929" cy="15042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520950" algn="l"/>
              </a:tabLst>
            </a:pPr>
            <a:r>
              <a:rPr sz="3150" b="1" spc="1100" dirty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3</a:t>
            </a:r>
            <a:r>
              <a:rPr sz="3150" b="1" spc="40" dirty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150" b="1" spc="1420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000</a:t>
            </a:r>
            <a:endParaRPr lang="ru-RU" sz="3150" b="1" spc="1420" dirty="0" smtClean="0">
              <a:solidFill>
                <a:srgbClr val="DE9738"/>
              </a:solidFill>
              <a:latin typeface="Arial Black" panose="020B0A04020102020204" pitchFamily="34" charset="0"/>
              <a:cs typeface="Arial"/>
            </a:endParaRPr>
          </a:p>
          <a:p>
            <a:pPr marL="12700">
              <a:spcBef>
                <a:spcPts val="130"/>
              </a:spcBef>
              <a:tabLst>
                <a:tab pos="2520950" algn="l"/>
              </a:tabLst>
            </a:pPr>
            <a:r>
              <a:rPr lang="ru-RU" sz="3200" b="1" spc="755" dirty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ру</a:t>
            </a:r>
            <a:r>
              <a:rPr lang="ru-RU" sz="3200" b="1" spc="710" dirty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блей</a:t>
            </a:r>
            <a:endParaRPr lang="ru-RU" sz="3200" b="1" dirty="0">
              <a:latin typeface="Arial Black" panose="020B0A040201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520950" algn="l"/>
              </a:tabLst>
            </a:pPr>
            <a:endParaRPr sz="3150" b="1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3287" y="5285234"/>
            <a:ext cx="4436313" cy="1164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700" b="1" spc="844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до </a:t>
            </a:r>
            <a:r>
              <a:rPr sz="3700" b="1" spc="844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1</a:t>
            </a:r>
            <a:r>
              <a:rPr lang="ru-RU" sz="3700" b="1" spc="844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80 </a:t>
            </a:r>
            <a:r>
              <a:rPr lang="ru-RU" sz="3700" b="1" spc="1630" dirty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0</a:t>
            </a:r>
            <a:r>
              <a:rPr sz="3700" b="1" spc="163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00</a:t>
            </a:r>
            <a:endParaRPr lang="ru-RU" sz="3700" b="1" spc="1630" dirty="0" smtClean="0">
              <a:solidFill>
                <a:srgbClr val="33BCDD"/>
              </a:solidFill>
              <a:latin typeface="Arial Black" panose="020B0A040201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700" b="1" spc="163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рублей</a:t>
            </a:r>
            <a:endParaRPr sz="3700" b="1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1655" y="2386609"/>
            <a:ext cx="5295900" cy="42639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2065">
              <a:lnSpc>
                <a:spcPts val="3220"/>
              </a:lnSpc>
              <a:spcBef>
                <a:spcPts val="125"/>
              </a:spcBef>
            </a:pPr>
            <a:r>
              <a:rPr sz="2600" spc="25" dirty="0">
                <a:latin typeface="Arial"/>
                <a:cs typeface="Arial"/>
              </a:rPr>
              <a:t>Социальная </a:t>
            </a:r>
            <a:r>
              <a:rPr sz="2600" spc="60" dirty="0">
                <a:latin typeface="Arial"/>
                <a:cs typeface="Arial"/>
              </a:rPr>
              <a:t>выплата </a:t>
            </a:r>
            <a:r>
              <a:rPr sz="2600" spc="30" dirty="0" smtClean="0">
                <a:latin typeface="Arial"/>
                <a:cs typeface="Arial"/>
              </a:rPr>
              <a:t>составляет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5949" y="4173258"/>
            <a:ext cx="5504180" cy="2286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5"/>
              </a:spcBef>
            </a:pPr>
            <a:r>
              <a:rPr sz="2250" spc="75" dirty="0">
                <a:latin typeface="Arial"/>
                <a:cs typeface="Arial"/>
              </a:rPr>
              <a:t>При </a:t>
            </a:r>
            <a:r>
              <a:rPr sz="2250" spc="80" dirty="0">
                <a:latin typeface="Arial"/>
                <a:cs typeface="Arial"/>
              </a:rPr>
              <a:t>максимальном сроке </a:t>
            </a:r>
            <a:r>
              <a:rPr sz="2250" spc="90" dirty="0">
                <a:latin typeface="Arial"/>
                <a:cs typeface="Arial"/>
              </a:rPr>
              <a:t>накопления  </a:t>
            </a:r>
            <a:r>
              <a:rPr sz="2250" spc="125" dirty="0">
                <a:latin typeface="Arial"/>
                <a:cs typeface="Arial"/>
              </a:rPr>
              <a:t>и</a:t>
            </a:r>
            <a:r>
              <a:rPr sz="2250" spc="-455" dirty="0">
                <a:latin typeface="Arial"/>
                <a:cs typeface="Arial"/>
              </a:rPr>
              <a:t> </a:t>
            </a:r>
            <a:r>
              <a:rPr sz="2250" spc="80" dirty="0">
                <a:latin typeface="Arial"/>
                <a:cs typeface="Arial"/>
              </a:rPr>
              <a:t>максимальном </a:t>
            </a:r>
            <a:r>
              <a:rPr sz="2250" spc="65" dirty="0">
                <a:latin typeface="Arial"/>
                <a:cs typeface="Arial"/>
              </a:rPr>
              <a:t>объеме </a:t>
            </a:r>
            <a:r>
              <a:rPr sz="2250" spc="85" dirty="0" smtClean="0">
                <a:latin typeface="Arial"/>
                <a:cs typeface="Arial"/>
              </a:rPr>
              <a:t>ежемесячных</a:t>
            </a:r>
            <a:endParaRPr lang="ru-RU" sz="2250" spc="85" dirty="0" smtClean="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  <a:spcBef>
                <a:spcPts val="95"/>
              </a:spcBef>
            </a:pPr>
            <a:r>
              <a:rPr lang="ru-RU" sz="2250" spc="60" dirty="0">
                <a:latin typeface="Arial"/>
                <a:cs typeface="Arial"/>
              </a:rPr>
              <a:t>взносов, </a:t>
            </a:r>
            <a:r>
              <a:rPr lang="ru-RU" sz="2250" spc="70" dirty="0">
                <a:latin typeface="Arial"/>
                <a:cs typeface="Arial"/>
              </a:rPr>
              <a:t>размер </a:t>
            </a:r>
            <a:r>
              <a:rPr lang="ru-RU" sz="2250" spc="65" dirty="0">
                <a:latin typeface="Arial"/>
                <a:cs typeface="Arial"/>
              </a:rPr>
              <a:t>социальной</a:t>
            </a:r>
            <a:r>
              <a:rPr lang="ru-RU" sz="2250" spc="-440" dirty="0">
                <a:latin typeface="Arial"/>
                <a:cs typeface="Arial"/>
              </a:rPr>
              <a:t> </a:t>
            </a:r>
            <a:r>
              <a:rPr lang="ru-RU" sz="2250" spc="90" dirty="0" smtClean="0">
                <a:latin typeface="Arial"/>
                <a:cs typeface="Arial"/>
              </a:rPr>
              <a:t>выплаты</a:t>
            </a:r>
          </a:p>
          <a:p>
            <a:pPr marL="12700" marR="5080">
              <a:lnSpc>
                <a:spcPct val="107100"/>
              </a:lnSpc>
              <a:spcBef>
                <a:spcPts val="95"/>
              </a:spcBef>
            </a:pPr>
            <a:r>
              <a:rPr lang="ru-RU" sz="2250" spc="-85" dirty="0">
                <a:latin typeface="Arial"/>
                <a:cs typeface="Arial"/>
              </a:rPr>
              <a:t>с</a:t>
            </a:r>
            <a:r>
              <a:rPr lang="ru-RU" sz="2250" spc="25" dirty="0">
                <a:latin typeface="Arial"/>
                <a:cs typeface="Arial"/>
              </a:rPr>
              <a:t>о</a:t>
            </a:r>
            <a:r>
              <a:rPr lang="ru-RU" sz="2250" spc="45" dirty="0">
                <a:latin typeface="Arial"/>
                <a:cs typeface="Arial"/>
              </a:rPr>
              <a:t>с</a:t>
            </a:r>
            <a:r>
              <a:rPr lang="ru-RU" sz="2250" spc="60" dirty="0">
                <a:latin typeface="Arial"/>
                <a:cs typeface="Arial"/>
              </a:rPr>
              <a:t>тавит</a:t>
            </a:r>
            <a:endParaRPr lang="ru-RU" sz="2250" dirty="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  <a:spcBef>
                <a:spcPts val="95"/>
              </a:spcBef>
            </a:pPr>
            <a:endParaRPr lang="ru-RU" sz="2250" dirty="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  <a:spcBef>
                <a:spcPts val="95"/>
              </a:spcBef>
            </a:pP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51073" y="2336254"/>
            <a:ext cx="1848485" cy="956672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560"/>
              </a:spcBef>
            </a:pPr>
            <a:r>
              <a:rPr sz="2300" spc="95" dirty="0">
                <a:latin typeface="Arial"/>
                <a:cs typeface="Arial"/>
              </a:rPr>
              <a:t>но </a:t>
            </a:r>
            <a:r>
              <a:rPr sz="2300" spc="60" dirty="0">
                <a:latin typeface="Arial"/>
                <a:cs typeface="Arial"/>
              </a:rPr>
              <a:t>не более  </a:t>
            </a:r>
            <a:r>
              <a:rPr sz="2300" spc="25" dirty="0">
                <a:latin typeface="Arial"/>
                <a:cs typeface="Arial"/>
              </a:rPr>
              <a:t>3 000</a:t>
            </a:r>
            <a:r>
              <a:rPr sz="2300" spc="-315" dirty="0">
                <a:latin typeface="Arial"/>
                <a:cs typeface="Arial"/>
              </a:rPr>
              <a:t> </a:t>
            </a:r>
            <a:r>
              <a:rPr sz="2300" spc="65" dirty="0">
                <a:latin typeface="Arial"/>
                <a:cs typeface="Arial"/>
              </a:rPr>
              <a:t>рублей  </a:t>
            </a:r>
            <a:r>
              <a:rPr sz="2300" spc="85" dirty="0">
                <a:latin typeface="Arial"/>
                <a:cs typeface="Arial"/>
              </a:rPr>
              <a:t>в</a:t>
            </a:r>
            <a:r>
              <a:rPr sz="2300" spc="-114" dirty="0">
                <a:latin typeface="Arial"/>
                <a:cs typeface="Arial"/>
              </a:rPr>
              <a:t> </a:t>
            </a:r>
            <a:r>
              <a:rPr sz="2300" spc="45" dirty="0">
                <a:latin typeface="Arial"/>
                <a:cs typeface="Arial"/>
              </a:rPr>
              <a:t>месяц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8543" y="4183240"/>
            <a:ext cx="2157730" cy="66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95"/>
              </a:spcBef>
            </a:pPr>
            <a:r>
              <a:rPr sz="1750" spc="50" dirty="0">
                <a:latin typeface="Arial"/>
                <a:cs typeface="Arial"/>
              </a:rPr>
              <a:t>Минимальный  </a:t>
            </a:r>
            <a:r>
              <a:rPr sz="1750" spc="35" dirty="0">
                <a:latin typeface="Arial"/>
                <a:cs typeface="Arial"/>
              </a:rPr>
              <a:t>ежемесячный</a:t>
            </a:r>
            <a:r>
              <a:rPr sz="1750" spc="-114" dirty="0">
                <a:latin typeface="Arial"/>
                <a:cs typeface="Arial"/>
              </a:rPr>
              <a:t> </a:t>
            </a:r>
            <a:r>
              <a:rPr sz="1750" spc="30" dirty="0">
                <a:latin typeface="Arial"/>
                <a:cs typeface="Arial"/>
              </a:rPr>
              <a:t>взнос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14987" y="4183240"/>
            <a:ext cx="2157730" cy="66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95"/>
              </a:spcBef>
            </a:pPr>
            <a:r>
              <a:rPr sz="1750" spc="35" dirty="0">
                <a:latin typeface="Arial"/>
                <a:cs typeface="Arial"/>
              </a:rPr>
              <a:t>Максимальный  ежемесячный</a:t>
            </a:r>
            <a:r>
              <a:rPr sz="1750" spc="-114" dirty="0">
                <a:latin typeface="Arial"/>
                <a:cs typeface="Arial"/>
              </a:rPr>
              <a:t> </a:t>
            </a:r>
            <a:r>
              <a:rPr sz="1750" spc="30" dirty="0">
                <a:latin typeface="Arial"/>
                <a:cs typeface="Arial"/>
              </a:rPr>
              <a:t>взнос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-76200"/>
            <a:ext cx="839522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Размер социальной выплаты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5200" y="5061719"/>
            <a:ext cx="2518959" cy="1082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520950" algn="l"/>
              </a:tabLst>
            </a:pPr>
            <a:r>
              <a:rPr lang="ru-RU" sz="3150" b="1" spc="40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10 0 0 0</a:t>
            </a:r>
          </a:p>
          <a:p>
            <a:pPr marL="12700">
              <a:spcBef>
                <a:spcPts val="130"/>
              </a:spcBef>
              <a:tabLst>
                <a:tab pos="2520950" algn="l"/>
              </a:tabLst>
            </a:pPr>
            <a:r>
              <a:rPr lang="ru-RU" sz="3200" b="1" spc="865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рублей</a:t>
            </a:r>
            <a:endParaRPr lang="ru-RU" sz="3200" b="1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97191" y="2817089"/>
            <a:ext cx="53588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spc="25" dirty="0">
                <a:latin typeface="Arial"/>
                <a:cs typeface="Arial"/>
              </a:rPr>
              <a:t>от суммы ежемесячных </a:t>
            </a:r>
            <a:r>
              <a:rPr lang="ru-RU" sz="2600" spc="25" dirty="0" smtClean="0">
                <a:latin typeface="Arial"/>
                <a:cs typeface="Arial"/>
              </a:rPr>
              <a:t>взносов</a:t>
            </a:r>
            <a:endParaRPr lang="ru-RU" sz="2600" spc="25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 advClick="0" advTm="1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9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5" grpId="0"/>
      <p:bldP spid="16" grpId="0"/>
      <p:bldP spid="1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04" y="-517684"/>
            <a:ext cx="3887573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65"/>
              </a:lnSpc>
              <a:spcBef>
                <a:spcPts val="100"/>
              </a:spcBef>
            </a:pPr>
            <a:r>
              <a:rPr lang="ru-RU" sz="23925" b="1" baseline="-13584" dirty="0" smtClean="0">
                <a:solidFill>
                  <a:srgbClr val="C6EDF6"/>
                </a:solidFill>
                <a:latin typeface="Arial Black" panose="020B0A04020102020204" pitchFamily="34" charset="0"/>
                <a:ea typeface="+mj-ea"/>
                <a:cs typeface="Arial"/>
              </a:rPr>
              <a:t>03</a:t>
            </a:r>
            <a:endParaRPr sz="23925" b="1" baseline="-13584" dirty="0">
              <a:solidFill>
                <a:srgbClr val="C6EDF6"/>
              </a:solidFill>
              <a:latin typeface="Arial Black" panose="020B0A04020102020204" pitchFamily="34" charset="0"/>
              <a:ea typeface="+mj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92501" y="2159004"/>
            <a:ext cx="5003787" cy="500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599850" y="2618016"/>
            <a:ext cx="1927860" cy="822960"/>
          </a:xfrm>
          <a:custGeom>
            <a:avLst/>
            <a:gdLst/>
            <a:ahLst/>
            <a:cxnLst/>
            <a:rect l="l" t="t" r="r" b="b"/>
            <a:pathLst>
              <a:path w="1927859" h="822960">
                <a:moveTo>
                  <a:pt x="1349149" y="228600"/>
                </a:moveTo>
                <a:lnTo>
                  <a:pt x="411213" y="228600"/>
                </a:lnTo>
                <a:lnTo>
                  <a:pt x="462422" y="229312"/>
                </a:lnTo>
                <a:lnTo>
                  <a:pt x="513283" y="231438"/>
                </a:lnTo>
                <a:lnTo>
                  <a:pt x="563779" y="234957"/>
                </a:lnTo>
                <a:lnTo>
                  <a:pt x="613890" y="239851"/>
                </a:lnTo>
                <a:lnTo>
                  <a:pt x="663597" y="246102"/>
                </a:lnTo>
                <a:lnTo>
                  <a:pt x="712881" y="253689"/>
                </a:lnTo>
                <a:lnTo>
                  <a:pt x="761724" y="262595"/>
                </a:lnTo>
                <a:lnTo>
                  <a:pt x="810107" y="272801"/>
                </a:lnTo>
                <a:lnTo>
                  <a:pt x="858010" y="284286"/>
                </a:lnTo>
                <a:lnTo>
                  <a:pt x="905415" y="297033"/>
                </a:lnTo>
                <a:lnTo>
                  <a:pt x="952303" y="311023"/>
                </a:lnTo>
                <a:lnTo>
                  <a:pt x="998655" y="326237"/>
                </a:lnTo>
                <a:lnTo>
                  <a:pt x="1044452" y="342655"/>
                </a:lnTo>
                <a:lnTo>
                  <a:pt x="1089717" y="360277"/>
                </a:lnTo>
                <a:lnTo>
                  <a:pt x="1134306" y="379031"/>
                </a:lnTo>
                <a:lnTo>
                  <a:pt x="1178325" y="398950"/>
                </a:lnTo>
                <a:lnTo>
                  <a:pt x="1221714" y="419999"/>
                </a:lnTo>
                <a:lnTo>
                  <a:pt x="1264453" y="442157"/>
                </a:lnTo>
                <a:lnTo>
                  <a:pt x="1306525" y="465408"/>
                </a:lnTo>
                <a:lnTo>
                  <a:pt x="1347909" y="489730"/>
                </a:lnTo>
                <a:lnTo>
                  <a:pt x="1388587" y="515107"/>
                </a:lnTo>
                <a:lnTo>
                  <a:pt x="1428540" y="541517"/>
                </a:lnTo>
                <a:lnTo>
                  <a:pt x="1467750" y="568944"/>
                </a:lnTo>
                <a:lnTo>
                  <a:pt x="1506196" y="597367"/>
                </a:lnTo>
                <a:lnTo>
                  <a:pt x="1543862" y="626769"/>
                </a:lnTo>
                <a:lnTo>
                  <a:pt x="1580727" y="657129"/>
                </a:lnTo>
                <a:lnTo>
                  <a:pt x="1616772" y="688430"/>
                </a:lnTo>
                <a:lnTo>
                  <a:pt x="1651980" y="720651"/>
                </a:lnTo>
                <a:lnTo>
                  <a:pt x="1686330" y="753775"/>
                </a:lnTo>
                <a:lnTo>
                  <a:pt x="1719804" y="787783"/>
                </a:lnTo>
                <a:lnTo>
                  <a:pt x="1752371" y="822642"/>
                </a:lnTo>
                <a:lnTo>
                  <a:pt x="1927250" y="675449"/>
                </a:lnTo>
                <a:lnTo>
                  <a:pt x="1894784" y="640300"/>
                </a:lnTo>
                <a:lnTo>
                  <a:pt x="1861515" y="605918"/>
                </a:lnTo>
                <a:lnTo>
                  <a:pt x="1827457" y="572317"/>
                </a:lnTo>
                <a:lnTo>
                  <a:pt x="1792626" y="539514"/>
                </a:lnTo>
                <a:lnTo>
                  <a:pt x="1757038" y="507523"/>
                </a:lnTo>
                <a:lnTo>
                  <a:pt x="1720706" y="476360"/>
                </a:lnTo>
                <a:lnTo>
                  <a:pt x="1683646" y="446038"/>
                </a:lnTo>
                <a:lnTo>
                  <a:pt x="1645872" y="416574"/>
                </a:lnTo>
                <a:lnTo>
                  <a:pt x="1607401" y="387982"/>
                </a:lnTo>
                <a:lnTo>
                  <a:pt x="1568220" y="360259"/>
                </a:lnTo>
                <a:lnTo>
                  <a:pt x="1528423" y="333474"/>
                </a:lnTo>
                <a:lnTo>
                  <a:pt x="1487947" y="307589"/>
                </a:lnTo>
                <a:lnTo>
                  <a:pt x="1446833" y="282636"/>
                </a:lnTo>
                <a:lnTo>
                  <a:pt x="1405095" y="258631"/>
                </a:lnTo>
                <a:lnTo>
                  <a:pt x="1362750" y="235588"/>
                </a:lnTo>
                <a:lnTo>
                  <a:pt x="1349149" y="228600"/>
                </a:lnTo>
                <a:close/>
              </a:path>
              <a:path w="1927859" h="822960">
                <a:moveTo>
                  <a:pt x="411213" y="0"/>
                </a:moveTo>
                <a:lnTo>
                  <a:pt x="358563" y="668"/>
                </a:lnTo>
                <a:lnTo>
                  <a:pt x="306238" y="2664"/>
                </a:lnTo>
                <a:lnTo>
                  <a:pt x="254253" y="5970"/>
                </a:lnTo>
                <a:lnTo>
                  <a:pt x="202625" y="10571"/>
                </a:lnTo>
                <a:lnTo>
                  <a:pt x="151369" y="16449"/>
                </a:lnTo>
                <a:lnTo>
                  <a:pt x="100503" y="23590"/>
                </a:lnTo>
                <a:lnTo>
                  <a:pt x="50041" y="31976"/>
                </a:lnTo>
                <a:lnTo>
                  <a:pt x="0" y="41592"/>
                </a:lnTo>
                <a:lnTo>
                  <a:pt x="98767" y="255625"/>
                </a:lnTo>
                <a:lnTo>
                  <a:pt x="149769" y="247472"/>
                </a:lnTo>
                <a:lnTo>
                  <a:pt x="201226" y="240744"/>
                </a:lnTo>
                <a:lnTo>
                  <a:pt x="253118" y="235469"/>
                </a:lnTo>
                <a:lnTo>
                  <a:pt x="305427" y="231669"/>
                </a:lnTo>
                <a:lnTo>
                  <a:pt x="358131" y="229371"/>
                </a:lnTo>
                <a:lnTo>
                  <a:pt x="411213" y="228600"/>
                </a:lnTo>
                <a:lnTo>
                  <a:pt x="1349149" y="228600"/>
                </a:lnTo>
                <a:lnTo>
                  <a:pt x="1319811" y="213523"/>
                </a:lnTo>
                <a:lnTo>
                  <a:pt x="1276294" y="192450"/>
                </a:lnTo>
                <a:lnTo>
                  <a:pt x="1232213" y="172385"/>
                </a:lnTo>
                <a:lnTo>
                  <a:pt x="1187585" y="153342"/>
                </a:lnTo>
                <a:lnTo>
                  <a:pt x="1142423" y="135337"/>
                </a:lnTo>
                <a:lnTo>
                  <a:pt x="1096743" y="118385"/>
                </a:lnTo>
                <a:lnTo>
                  <a:pt x="1050560" y="102500"/>
                </a:lnTo>
                <a:lnTo>
                  <a:pt x="1003889" y="87698"/>
                </a:lnTo>
                <a:lnTo>
                  <a:pt x="956745" y="73994"/>
                </a:lnTo>
                <a:lnTo>
                  <a:pt x="909142" y="61402"/>
                </a:lnTo>
                <a:lnTo>
                  <a:pt x="861096" y="49939"/>
                </a:lnTo>
                <a:lnTo>
                  <a:pt x="812622" y="39618"/>
                </a:lnTo>
                <a:lnTo>
                  <a:pt x="763734" y="30455"/>
                </a:lnTo>
                <a:lnTo>
                  <a:pt x="714449" y="22465"/>
                </a:lnTo>
                <a:lnTo>
                  <a:pt x="664780" y="15663"/>
                </a:lnTo>
                <a:lnTo>
                  <a:pt x="614743" y="10064"/>
                </a:lnTo>
                <a:lnTo>
                  <a:pt x="564353" y="5684"/>
                </a:lnTo>
                <a:lnTo>
                  <a:pt x="513624" y="2536"/>
                </a:lnTo>
                <a:lnTo>
                  <a:pt x="462573" y="636"/>
                </a:lnTo>
                <a:lnTo>
                  <a:pt x="41121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968941" y="3463011"/>
            <a:ext cx="572135" cy="1314450"/>
          </a:xfrm>
          <a:custGeom>
            <a:avLst/>
            <a:gdLst/>
            <a:ahLst/>
            <a:cxnLst/>
            <a:rect l="l" t="t" r="r" b="b"/>
            <a:pathLst>
              <a:path w="572135" h="1314450">
                <a:moveTo>
                  <a:pt x="388759" y="0"/>
                </a:moveTo>
                <a:lnTo>
                  <a:pt x="361007" y="39176"/>
                </a:lnTo>
                <a:lnTo>
                  <a:pt x="334158" y="79022"/>
                </a:lnTo>
                <a:lnTo>
                  <a:pt x="308227" y="119523"/>
                </a:lnTo>
                <a:lnTo>
                  <a:pt x="283229" y="160663"/>
                </a:lnTo>
                <a:lnTo>
                  <a:pt x="259179" y="202427"/>
                </a:lnTo>
                <a:lnTo>
                  <a:pt x="236092" y="244800"/>
                </a:lnTo>
                <a:lnTo>
                  <a:pt x="213984" y="287768"/>
                </a:lnTo>
                <a:lnTo>
                  <a:pt x="192870" y="331315"/>
                </a:lnTo>
                <a:lnTo>
                  <a:pt x="172765" y="375426"/>
                </a:lnTo>
                <a:lnTo>
                  <a:pt x="153683" y="420087"/>
                </a:lnTo>
                <a:lnTo>
                  <a:pt x="135641" y="465282"/>
                </a:lnTo>
                <a:lnTo>
                  <a:pt x="118653" y="510996"/>
                </a:lnTo>
                <a:lnTo>
                  <a:pt x="102735" y="557215"/>
                </a:lnTo>
                <a:lnTo>
                  <a:pt x="87901" y="603923"/>
                </a:lnTo>
                <a:lnTo>
                  <a:pt x="74166" y="651106"/>
                </a:lnTo>
                <a:lnTo>
                  <a:pt x="61547" y="698747"/>
                </a:lnTo>
                <a:lnTo>
                  <a:pt x="50057" y="746833"/>
                </a:lnTo>
                <a:lnTo>
                  <a:pt x="39713" y="795349"/>
                </a:lnTo>
                <a:lnTo>
                  <a:pt x="30529" y="844278"/>
                </a:lnTo>
                <a:lnTo>
                  <a:pt x="22520" y="893607"/>
                </a:lnTo>
                <a:lnTo>
                  <a:pt x="15652" y="943765"/>
                </a:lnTo>
                <a:lnTo>
                  <a:pt x="10067" y="993660"/>
                </a:lnTo>
                <a:lnTo>
                  <a:pt x="5690" y="1043962"/>
                </a:lnTo>
                <a:lnTo>
                  <a:pt x="2541" y="1094654"/>
                </a:lnTo>
                <a:lnTo>
                  <a:pt x="638" y="1145717"/>
                </a:lnTo>
                <a:lnTo>
                  <a:pt x="0" y="1197127"/>
                </a:lnTo>
                <a:lnTo>
                  <a:pt x="226" y="1226551"/>
                </a:lnTo>
                <a:lnTo>
                  <a:pt x="890" y="1255868"/>
                </a:lnTo>
                <a:lnTo>
                  <a:pt x="1966" y="1285084"/>
                </a:lnTo>
                <a:lnTo>
                  <a:pt x="3428" y="1314208"/>
                </a:lnTo>
                <a:lnTo>
                  <a:pt x="229831" y="1260602"/>
                </a:lnTo>
                <a:lnTo>
                  <a:pt x="229328" y="1244779"/>
                </a:lnTo>
                <a:lnTo>
                  <a:pt x="228939" y="1228931"/>
                </a:lnTo>
                <a:lnTo>
                  <a:pt x="228688" y="1213049"/>
                </a:lnTo>
                <a:lnTo>
                  <a:pt x="228599" y="1197127"/>
                </a:lnTo>
                <a:lnTo>
                  <a:pt x="229318" y="1145715"/>
                </a:lnTo>
                <a:lnTo>
                  <a:pt x="231464" y="1094616"/>
                </a:lnTo>
                <a:lnTo>
                  <a:pt x="235023" y="1043840"/>
                </a:lnTo>
                <a:lnTo>
                  <a:pt x="239978" y="993403"/>
                </a:lnTo>
                <a:lnTo>
                  <a:pt x="246317" y="943321"/>
                </a:lnTo>
                <a:lnTo>
                  <a:pt x="253899" y="894297"/>
                </a:lnTo>
                <a:lnTo>
                  <a:pt x="262878" y="845275"/>
                </a:lnTo>
                <a:lnTo>
                  <a:pt x="273166" y="796717"/>
                </a:lnTo>
                <a:lnTo>
                  <a:pt x="284745" y="748644"/>
                </a:lnTo>
                <a:lnTo>
                  <a:pt x="297595" y="701074"/>
                </a:lnTo>
                <a:lnTo>
                  <a:pt x="311696" y="654026"/>
                </a:lnTo>
                <a:lnTo>
                  <a:pt x="327031" y="607519"/>
                </a:lnTo>
                <a:lnTo>
                  <a:pt x="343579" y="561572"/>
                </a:lnTo>
                <a:lnTo>
                  <a:pt x="361321" y="516205"/>
                </a:lnTo>
                <a:lnTo>
                  <a:pt x="380238" y="471436"/>
                </a:lnTo>
                <a:lnTo>
                  <a:pt x="400312" y="427284"/>
                </a:lnTo>
                <a:lnTo>
                  <a:pt x="421521" y="383769"/>
                </a:lnTo>
                <a:lnTo>
                  <a:pt x="443849" y="340909"/>
                </a:lnTo>
                <a:lnTo>
                  <a:pt x="467274" y="298724"/>
                </a:lnTo>
                <a:lnTo>
                  <a:pt x="491779" y="257232"/>
                </a:lnTo>
                <a:lnTo>
                  <a:pt x="517344" y="216453"/>
                </a:lnTo>
                <a:lnTo>
                  <a:pt x="543949" y="176405"/>
                </a:lnTo>
                <a:lnTo>
                  <a:pt x="571576" y="137109"/>
                </a:lnTo>
                <a:lnTo>
                  <a:pt x="388759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050409" y="4532465"/>
            <a:ext cx="3002916" cy="2170430"/>
          </a:xfrm>
          <a:custGeom>
            <a:avLst/>
            <a:gdLst/>
            <a:ahLst/>
            <a:cxnLst/>
            <a:rect l="l" t="t" r="r" b="b"/>
            <a:pathLst>
              <a:path w="3002915" h="2170429">
                <a:moveTo>
                  <a:pt x="120434" y="1734413"/>
                </a:moveTo>
                <a:lnTo>
                  <a:pt x="0" y="1929269"/>
                </a:lnTo>
                <a:lnTo>
                  <a:pt x="43276" y="1951778"/>
                </a:lnTo>
                <a:lnTo>
                  <a:pt x="87146" y="1973278"/>
                </a:lnTo>
                <a:lnTo>
                  <a:pt x="131594" y="1993753"/>
                </a:lnTo>
                <a:lnTo>
                  <a:pt x="176604" y="2013187"/>
                </a:lnTo>
                <a:lnTo>
                  <a:pt x="222161" y="2031565"/>
                </a:lnTo>
                <a:lnTo>
                  <a:pt x="268249" y="2048871"/>
                </a:lnTo>
                <a:lnTo>
                  <a:pt x="314854" y="2065089"/>
                </a:lnTo>
                <a:lnTo>
                  <a:pt x="361959" y="2080203"/>
                </a:lnTo>
                <a:lnTo>
                  <a:pt x="409549" y="2094199"/>
                </a:lnTo>
                <a:lnTo>
                  <a:pt x="457609" y="2107060"/>
                </a:lnTo>
                <a:lnTo>
                  <a:pt x="506124" y="2118770"/>
                </a:lnTo>
                <a:lnTo>
                  <a:pt x="555077" y="2129314"/>
                </a:lnTo>
                <a:lnTo>
                  <a:pt x="604454" y="2138677"/>
                </a:lnTo>
                <a:lnTo>
                  <a:pt x="654239" y="2146842"/>
                </a:lnTo>
                <a:lnTo>
                  <a:pt x="704416" y="2153794"/>
                </a:lnTo>
                <a:lnTo>
                  <a:pt x="754971" y="2159517"/>
                </a:lnTo>
                <a:lnTo>
                  <a:pt x="805887" y="2163995"/>
                </a:lnTo>
                <a:lnTo>
                  <a:pt x="857150" y="2167214"/>
                </a:lnTo>
                <a:lnTo>
                  <a:pt x="908744" y="2169156"/>
                </a:lnTo>
                <a:lnTo>
                  <a:pt x="960653" y="2169807"/>
                </a:lnTo>
                <a:lnTo>
                  <a:pt x="1008780" y="2169248"/>
                </a:lnTo>
                <a:lnTo>
                  <a:pt x="1056638" y="2167580"/>
                </a:lnTo>
                <a:lnTo>
                  <a:pt x="1104215" y="2164815"/>
                </a:lnTo>
                <a:lnTo>
                  <a:pt x="1151497" y="2160965"/>
                </a:lnTo>
                <a:lnTo>
                  <a:pt x="1198473" y="2156043"/>
                </a:lnTo>
                <a:lnTo>
                  <a:pt x="1245129" y="2150060"/>
                </a:lnTo>
                <a:lnTo>
                  <a:pt x="1291455" y="2143030"/>
                </a:lnTo>
                <a:lnTo>
                  <a:pt x="1337437" y="2134965"/>
                </a:lnTo>
                <a:lnTo>
                  <a:pt x="1383064" y="2125877"/>
                </a:lnTo>
                <a:lnTo>
                  <a:pt x="1428322" y="2115778"/>
                </a:lnTo>
                <a:lnTo>
                  <a:pt x="1473200" y="2104681"/>
                </a:lnTo>
                <a:lnTo>
                  <a:pt x="1517684" y="2092598"/>
                </a:lnTo>
                <a:lnTo>
                  <a:pt x="1561764" y="2079542"/>
                </a:lnTo>
                <a:lnTo>
                  <a:pt x="1605425" y="2065524"/>
                </a:lnTo>
                <a:lnTo>
                  <a:pt x="1648657" y="2050558"/>
                </a:lnTo>
                <a:lnTo>
                  <a:pt x="1691446" y="2034655"/>
                </a:lnTo>
                <a:lnTo>
                  <a:pt x="1733781" y="2017828"/>
                </a:lnTo>
                <a:lnTo>
                  <a:pt x="1775649" y="2000089"/>
                </a:lnTo>
                <a:lnTo>
                  <a:pt x="1817037" y="1981451"/>
                </a:lnTo>
                <a:lnTo>
                  <a:pt x="1857934" y="1961926"/>
                </a:lnTo>
                <a:lnTo>
                  <a:pt x="1898326" y="1941526"/>
                </a:lnTo>
                <a:lnTo>
                  <a:pt x="1898925" y="1941207"/>
                </a:lnTo>
                <a:lnTo>
                  <a:pt x="960653" y="1941207"/>
                </a:lnTo>
                <a:lnTo>
                  <a:pt x="907358" y="1940434"/>
                </a:lnTo>
                <a:lnTo>
                  <a:pt x="854442" y="1938129"/>
                </a:lnTo>
                <a:lnTo>
                  <a:pt x="801924" y="1934314"/>
                </a:lnTo>
                <a:lnTo>
                  <a:pt x="749827" y="1929009"/>
                </a:lnTo>
                <a:lnTo>
                  <a:pt x="698172" y="1922238"/>
                </a:lnTo>
                <a:lnTo>
                  <a:pt x="646979" y="1914021"/>
                </a:lnTo>
                <a:lnTo>
                  <a:pt x="596270" y="1904381"/>
                </a:lnTo>
                <a:lnTo>
                  <a:pt x="546066" y="1893338"/>
                </a:lnTo>
                <a:lnTo>
                  <a:pt x="496388" y="1880914"/>
                </a:lnTo>
                <a:lnTo>
                  <a:pt x="447257" y="1867132"/>
                </a:lnTo>
                <a:lnTo>
                  <a:pt x="398694" y="1852011"/>
                </a:lnTo>
                <a:lnTo>
                  <a:pt x="350721" y="1835575"/>
                </a:lnTo>
                <a:lnTo>
                  <a:pt x="303358" y="1817845"/>
                </a:lnTo>
                <a:lnTo>
                  <a:pt x="256626" y="1798842"/>
                </a:lnTo>
                <a:lnTo>
                  <a:pt x="210548" y="1778588"/>
                </a:lnTo>
                <a:lnTo>
                  <a:pt x="165143" y="1757104"/>
                </a:lnTo>
                <a:lnTo>
                  <a:pt x="120434" y="1734413"/>
                </a:lnTo>
                <a:close/>
              </a:path>
              <a:path w="3002915" h="2170429">
                <a:moveTo>
                  <a:pt x="2998673" y="0"/>
                </a:moveTo>
                <a:lnTo>
                  <a:pt x="2771127" y="22796"/>
                </a:lnTo>
                <a:lnTo>
                  <a:pt x="2772391" y="48873"/>
                </a:lnTo>
                <a:lnTo>
                  <a:pt x="2773367" y="75044"/>
                </a:lnTo>
                <a:lnTo>
                  <a:pt x="2773969" y="101309"/>
                </a:lnTo>
                <a:lnTo>
                  <a:pt x="2774175" y="127673"/>
                </a:lnTo>
                <a:lnTo>
                  <a:pt x="2773543" y="175911"/>
                </a:lnTo>
                <a:lnTo>
                  <a:pt x="2771656" y="223842"/>
                </a:lnTo>
                <a:lnTo>
                  <a:pt x="2768532" y="271451"/>
                </a:lnTo>
                <a:lnTo>
                  <a:pt x="2764185" y="318722"/>
                </a:lnTo>
                <a:lnTo>
                  <a:pt x="2758631" y="365638"/>
                </a:lnTo>
                <a:lnTo>
                  <a:pt x="2751886" y="412184"/>
                </a:lnTo>
                <a:lnTo>
                  <a:pt x="2743940" y="458478"/>
                </a:lnTo>
                <a:lnTo>
                  <a:pt x="2734807" y="504461"/>
                </a:lnTo>
                <a:lnTo>
                  <a:pt x="2724665" y="549446"/>
                </a:lnTo>
                <a:lnTo>
                  <a:pt x="2713315" y="594355"/>
                </a:lnTo>
                <a:lnTo>
                  <a:pt x="2700852" y="638815"/>
                </a:lnTo>
                <a:lnTo>
                  <a:pt x="2687294" y="682810"/>
                </a:lnTo>
                <a:lnTo>
                  <a:pt x="2672655" y="726325"/>
                </a:lnTo>
                <a:lnTo>
                  <a:pt x="2656952" y="769343"/>
                </a:lnTo>
                <a:lnTo>
                  <a:pt x="2640199" y="811850"/>
                </a:lnTo>
                <a:lnTo>
                  <a:pt x="2622414" y="853829"/>
                </a:lnTo>
                <a:lnTo>
                  <a:pt x="2603612" y="895264"/>
                </a:lnTo>
                <a:lnTo>
                  <a:pt x="2583808" y="936139"/>
                </a:lnTo>
                <a:lnTo>
                  <a:pt x="2563018" y="976440"/>
                </a:lnTo>
                <a:lnTo>
                  <a:pt x="2541259" y="1016149"/>
                </a:lnTo>
                <a:lnTo>
                  <a:pt x="2518545" y="1055252"/>
                </a:lnTo>
                <a:lnTo>
                  <a:pt x="2494893" y="1093732"/>
                </a:lnTo>
                <a:lnTo>
                  <a:pt x="2470319" y="1131574"/>
                </a:lnTo>
                <a:lnTo>
                  <a:pt x="2444838" y="1168762"/>
                </a:lnTo>
                <a:lnTo>
                  <a:pt x="2418466" y="1205280"/>
                </a:lnTo>
                <a:lnTo>
                  <a:pt x="2391219" y="1241112"/>
                </a:lnTo>
                <a:lnTo>
                  <a:pt x="2363112" y="1276242"/>
                </a:lnTo>
                <a:lnTo>
                  <a:pt x="2334162" y="1310656"/>
                </a:lnTo>
                <a:lnTo>
                  <a:pt x="2304384" y="1344336"/>
                </a:lnTo>
                <a:lnTo>
                  <a:pt x="2273794" y="1377268"/>
                </a:lnTo>
                <a:lnTo>
                  <a:pt x="2242408" y="1409434"/>
                </a:lnTo>
                <a:lnTo>
                  <a:pt x="2210242" y="1440821"/>
                </a:lnTo>
                <a:lnTo>
                  <a:pt x="2177311" y="1471411"/>
                </a:lnTo>
                <a:lnTo>
                  <a:pt x="2143631" y="1501189"/>
                </a:lnTo>
                <a:lnTo>
                  <a:pt x="2109218" y="1530140"/>
                </a:lnTo>
                <a:lnTo>
                  <a:pt x="2074087" y="1558246"/>
                </a:lnTo>
                <a:lnTo>
                  <a:pt x="2038255" y="1585494"/>
                </a:lnTo>
                <a:lnTo>
                  <a:pt x="2001738" y="1611866"/>
                </a:lnTo>
                <a:lnTo>
                  <a:pt x="1964550" y="1637347"/>
                </a:lnTo>
                <a:lnTo>
                  <a:pt x="1926709" y="1661922"/>
                </a:lnTo>
                <a:lnTo>
                  <a:pt x="1888229" y="1685574"/>
                </a:lnTo>
                <a:lnTo>
                  <a:pt x="1849126" y="1708288"/>
                </a:lnTo>
                <a:lnTo>
                  <a:pt x="1809417" y="1730048"/>
                </a:lnTo>
                <a:lnTo>
                  <a:pt x="1769117" y="1750838"/>
                </a:lnTo>
                <a:lnTo>
                  <a:pt x="1728242" y="1770642"/>
                </a:lnTo>
                <a:lnTo>
                  <a:pt x="1686807" y="1789444"/>
                </a:lnTo>
                <a:lnTo>
                  <a:pt x="1644828" y="1807230"/>
                </a:lnTo>
                <a:lnTo>
                  <a:pt x="1602322" y="1823982"/>
                </a:lnTo>
                <a:lnTo>
                  <a:pt x="1559304" y="1839686"/>
                </a:lnTo>
                <a:lnTo>
                  <a:pt x="1515789" y="1854325"/>
                </a:lnTo>
                <a:lnTo>
                  <a:pt x="1471794" y="1867884"/>
                </a:lnTo>
                <a:lnTo>
                  <a:pt x="1427334" y="1880346"/>
                </a:lnTo>
                <a:lnTo>
                  <a:pt x="1382426" y="1891697"/>
                </a:lnTo>
                <a:lnTo>
                  <a:pt x="1337084" y="1901919"/>
                </a:lnTo>
                <a:lnTo>
                  <a:pt x="1291325" y="1910998"/>
                </a:lnTo>
                <a:lnTo>
                  <a:pt x="1245164" y="1918918"/>
                </a:lnTo>
                <a:lnTo>
                  <a:pt x="1198618" y="1925663"/>
                </a:lnTo>
                <a:lnTo>
                  <a:pt x="1151702" y="1931217"/>
                </a:lnTo>
                <a:lnTo>
                  <a:pt x="1104431" y="1935564"/>
                </a:lnTo>
                <a:lnTo>
                  <a:pt x="1056823" y="1938689"/>
                </a:lnTo>
                <a:lnTo>
                  <a:pt x="1008891" y="1940575"/>
                </a:lnTo>
                <a:lnTo>
                  <a:pt x="960653" y="1941207"/>
                </a:lnTo>
                <a:lnTo>
                  <a:pt x="1898925" y="1941207"/>
                </a:lnTo>
                <a:lnTo>
                  <a:pt x="1938202" y="1920264"/>
                </a:lnTo>
                <a:lnTo>
                  <a:pt x="1977549" y="1898152"/>
                </a:lnTo>
                <a:lnTo>
                  <a:pt x="2016355" y="1875202"/>
                </a:lnTo>
                <a:lnTo>
                  <a:pt x="2054608" y="1851427"/>
                </a:lnTo>
                <a:lnTo>
                  <a:pt x="2092294" y="1826839"/>
                </a:lnTo>
                <a:lnTo>
                  <a:pt x="2129403" y="1801450"/>
                </a:lnTo>
                <a:lnTo>
                  <a:pt x="2165920" y="1775273"/>
                </a:lnTo>
                <a:lnTo>
                  <a:pt x="2201835" y="1748320"/>
                </a:lnTo>
                <a:lnTo>
                  <a:pt x="2237135" y="1720604"/>
                </a:lnTo>
                <a:lnTo>
                  <a:pt x="2271807" y="1692137"/>
                </a:lnTo>
                <a:lnTo>
                  <a:pt x="2305839" y="1662930"/>
                </a:lnTo>
                <a:lnTo>
                  <a:pt x="2339219" y="1632998"/>
                </a:lnTo>
                <a:lnTo>
                  <a:pt x="2371933" y="1602351"/>
                </a:lnTo>
                <a:lnTo>
                  <a:pt x="2403971" y="1571002"/>
                </a:lnTo>
                <a:lnTo>
                  <a:pt x="2435320" y="1538964"/>
                </a:lnTo>
                <a:lnTo>
                  <a:pt x="2465967" y="1506249"/>
                </a:lnTo>
                <a:lnTo>
                  <a:pt x="2495899" y="1472869"/>
                </a:lnTo>
                <a:lnTo>
                  <a:pt x="2525105" y="1438837"/>
                </a:lnTo>
                <a:lnTo>
                  <a:pt x="2553573" y="1404165"/>
                </a:lnTo>
                <a:lnTo>
                  <a:pt x="2581289" y="1368865"/>
                </a:lnTo>
                <a:lnTo>
                  <a:pt x="2608242" y="1332950"/>
                </a:lnTo>
                <a:lnTo>
                  <a:pt x="2634418" y="1296432"/>
                </a:lnTo>
                <a:lnTo>
                  <a:pt x="2659807" y="1259324"/>
                </a:lnTo>
                <a:lnTo>
                  <a:pt x="2684395" y="1221637"/>
                </a:lnTo>
                <a:lnTo>
                  <a:pt x="2708170" y="1183384"/>
                </a:lnTo>
                <a:lnTo>
                  <a:pt x="2731120" y="1144578"/>
                </a:lnTo>
                <a:lnTo>
                  <a:pt x="2753232" y="1105230"/>
                </a:lnTo>
                <a:lnTo>
                  <a:pt x="2774494" y="1065354"/>
                </a:lnTo>
                <a:lnTo>
                  <a:pt x="2794894" y="1024961"/>
                </a:lnTo>
                <a:lnTo>
                  <a:pt x="2814419" y="984065"/>
                </a:lnTo>
                <a:lnTo>
                  <a:pt x="2833057" y="942676"/>
                </a:lnTo>
                <a:lnTo>
                  <a:pt x="2850796" y="900808"/>
                </a:lnTo>
                <a:lnTo>
                  <a:pt x="2867623" y="858473"/>
                </a:lnTo>
                <a:lnTo>
                  <a:pt x="2883526" y="815683"/>
                </a:lnTo>
                <a:lnTo>
                  <a:pt x="2898492" y="772451"/>
                </a:lnTo>
                <a:lnTo>
                  <a:pt x="2912510" y="728789"/>
                </a:lnTo>
                <a:lnTo>
                  <a:pt x="2925566" y="684709"/>
                </a:lnTo>
                <a:lnTo>
                  <a:pt x="2937649" y="640224"/>
                </a:lnTo>
                <a:lnTo>
                  <a:pt x="2948746" y="595346"/>
                </a:lnTo>
                <a:lnTo>
                  <a:pt x="2958845" y="550088"/>
                </a:lnTo>
                <a:lnTo>
                  <a:pt x="2967995" y="504104"/>
                </a:lnTo>
                <a:lnTo>
                  <a:pt x="2976018" y="458345"/>
                </a:lnTo>
                <a:lnTo>
                  <a:pt x="2983028" y="412152"/>
                </a:lnTo>
                <a:lnTo>
                  <a:pt x="2989010" y="365495"/>
                </a:lnTo>
                <a:lnTo>
                  <a:pt x="2993933" y="318519"/>
                </a:lnTo>
                <a:lnTo>
                  <a:pt x="2997782" y="271236"/>
                </a:lnTo>
                <a:lnTo>
                  <a:pt x="3000548" y="223659"/>
                </a:lnTo>
                <a:lnTo>
                  <a:pt x="3002216" y="175801"/>
                </a:lnTo>
                <a:lnTo>
                  <a:pt x="3002775" y="127673"/>
                </a:lnTo>
                <a:lnTo>
                  <a:pt x="3002502" y="95570"/>
                </a:lnTo>
                <a:lnTo>
                  <a:pt x="3001705" y="63593"/>
                </a:lnTo>
                <a:lnTo>
                  <a:pt x="3000417" y="31737"/>
                </a:lnTo>
                <a:lnTo>
                  <a:pt x="299867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2806180" y="762000"/>
            <a:ext cx="83952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r>
              <a:rPr lang="ru-RU" dirty="0" smtClean="0"/>
              <a:t> Участники программы </a:t>
            </a:r>
            <a:endParaRPr lang="ru-RU" dirty="0"/>
          </a:p>
        </p:txBody>
      </p:sp>
      <p:sp>
        <p:nvSpPr>
          <p:cNvPr id="12" name="object 3"/>
          <p:cNvSpPr/>
          <p:nvPr/>
        </p:nvSpPr>
        <p:spPr>
          <a:xfrm>
            <a:off x="1" y="1600201"/>
            <a:ext cx="1216991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4"/>
          <p:cNvSpPr txBox="1"/>
          <p:nvPr/>
        </p:nvSpPr>
        <p:spPr>
          <a:xfrm>
            <a:off x="457200" y="1752600"/>
            <a:ext cx="104686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spc="20" dirty="0">
                <a:solidFill>
                  <a:srgbClr val="FFFFFF"/>
                </a:solidFill>
                <a:latin typeface="Arial"/>
                <a:cs typeface="Arial"/>
              </a:rPr>
              <a:t>«Накопительная ипотека» - доступна </a:t>
            </a:r>
            <a:r>
              <a:rPr lang="ru-RU" sz="28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ВАМ!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3674" y="2844830"/>
            <a:ext cx="28361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>
                <a:latin typeface="Arial"/>
                <a:cs typeface="Arial"/>
              </a:rPr>
              <a:t>Граждане РФ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600" y="4803338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spc="-5" dirty="0">
                <a:latin typeface="Arial"/>
                <a:cs typeface="Arial"/>
              </a:rPr>
              <a:t>Не имеющие в собственности жилого  помещения либо имеющие не более  одного жилого помещения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34200" y="3450848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spc="-5" dirty="0">
                <a:latin typeface="Arial"/>
                <a:cs typeface="Arial"/>
              </a:rPr>
              <a:t>Проживающие на территории  </a:t>
            </a:r>
          </a:p>
          <a:p>
            <a:r>
              <a:rPr lang="ru-RU" sz="2600" spc="-5" dirty="0">
                <a:latin typeface="Arial"/>
                <a:cs typeface="Arial"/>
              </a:rPr>
              <a:t>Краснодарского края</a:t>
            </a:r>
          </a:p>
        </p:txBody>
      </p:sp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3" grpId="0"/>
      <p:bldP spid="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4547" y="1"/>
            <a:ext cx="4544402" cy="5074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068543" y="1501923"/>
            <a:ext cx="10925175" cy="4555991"/>
          </a:xfrm>
          <a:prstGeom prst="rect">
            <a:avLst/>
          </a:prstGeom>
        </p:spPr>
        <p:txBody>
          <a:bodyPr vert="horz" wrap="square" lIns="0" tIns="226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2600" spc="65" dirty="0">
                <a:latin typeface="Arial"/>
                <a:cs typeface="Arial"/>
              </a:rPr>
              <a:t>Претендент</a:t>
            </a:r>
            <a:endParaRPr sz="2600" dirty="0">
              <a:latin typeface="Arial"/>
              <a:cs typeface="Arial"/>
            </a:endParaRPr>
          </a:p>
          <a:p>
            <a:pPr marL="633730" marR="2111375">
              <a:lnSpc>
                <a:spcPct val="138300"/>
              </a:lnSpc>
              <a:spcBef>
                <a:spcPts val="375"/>
              </a:spcBef>
              <a:buAutoNum type="arabicPeriod"/>
              <a:tabLst>
                <a:tab pos="898525" algn="l"/>
              </a:tabLst>
            </a:pPr>
            <a:r>
              <a:rPr sz="2000" spc="35" dirty="0">
                <a:latin typeface="Arial"/>
                <a:cs typeface="Arial"/>
              </a:rPr>
              <a:t>Открывает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в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банке-партнере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lang="ru-RU" sz="2000" spc="-95" dirty="0" smtClean="0">
                <a:latin typeface="Arial"/>
                <a:cs typeface="Arial"/>
              </a:rPr>
              <a:t>"жилищно-накопительный </a:t>
            </a:r>
            <a:r>
              <a:rPr sz="2000" spc="50" dirty="0" smtClean="0">
                <a:latin typeface="Arial"/>
                <a:cs typeface="Arial"/>
              </a:rPr>
              <a:t>вклад</a:t>
            </a:r>
            <a:r>
              <a:rPr lang="ru-RU" sz="2000" spc="50" dirty="0" smtClean="0">
                <a:latin typeface="Arial"/>
                <a:cs typeface="Arial"/>
              </a:rPr>
              <a:t>"</a:t>
            </a:r>
            <a:r>
              <a:rPr sz="2000" spc="-100" dirty="0" smtClean="0">
                <a:latin typeface="Arial"/>
                <a:cs typeface="Arial"/>
              </a:rPr>
              <a:t> </a:t>
            </a:r>
            <a:r>
              <a:rPr sz="2000" spc="75" dirty="0" smtClean="0">
                <a:latin typeface="Arial"/>
                <a:cs typeface="Arial"/>
              </a:rPr>
              <a:t>и</a:t>
            </a:r>
            <a:r>
              <a:rPr sz="2000" spc="-100" dirty="0" smtClean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счет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для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зачисления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социальных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выплат.</a:t>
            </a:r>
            <a:endParaRPr sz="2000" dirty="0">
              <a:latin typeface="Arial"/>
              <a:cs typeface="Arial"/>
            </a:endParaRPr>
          </a:p>
          <a:p>
            <a:pPr marL="633730" marR="732155">
              <a:lnSpc>
                <a:spcPct val="138300"/>
              </a:lnSpc>
              <a:spcBef>
                <a:spcPts val="5"/>
              </a:spcBef>
              <a:buAutoNum type="arabicPeriod"/>
              <a:tabLst>
                <a:tab pos="898525" algn="l"/>
              </a:tabLst>
            </a:pPr>
            <a:r>
              <a:rPr sz="2000" dirty="0">
                <a:latin typeface="Arial"/>
                <a:cs typeface="Arial"/>
              </a:rPr>
              <a:t>Подает </a:t>
            </a:r>
            <a:r>
              <a:rPr sz="2000" spc="20" dirty="0">
                <a:latin typeface="Arial"/>
                <a:cs typeface="Arial"/>
              </a:rPr>
              <a:t>заявление </a:t>
            </a:r>
            <a:r>
              <a:rPr sz="2000" spc="-5" dirty="0">
                <a:latin typeface="Arial"/>
                <a:cs typeface="Arial"/>
              </a:rPr>
              <a:t>на </a:t>
            </a:r>
            <a:r>
              <a:rPr sz="2000" spc="35" dirty="0">
                <a:latin typeface="Arial"/>
                <a:cs typeface="Arial"/>
              </a:rPr>
              <a:t>получение </a:t>
            </a:r>
            <a:r>
              <a:rPr sz="2000" spc="25" dirty="0">
                <a:latin typeface="Arial"/>
                <a:cs typeface="Arial"/>
              </a:rPr>
              <a:t>социальной </a:t>
            </a:r>
            <a:r>
              <a:rPr sz="2000" spc="30" dirty="0">
                <a:latin typeface="Arial"/>
                <a:cs typeface="Arial"/>
              </a:rPr>
              <a:t>выплаты в </a:t>
            </a:r>
            <a:r>
              <a:rPr sz="2000" spc="-25" dirty="0">
                <a:latin typeface="Arial"/>
                <a:cs typeface="Arial"/>
              </a:rPr>
              <a:t>ГКУ </a:t>
            </a:r>
            <a:r>
              <a:rPr sz="2000" spc="90" dirty="0">
                <a:latin typeface="Arial"/>
                <a:cs typeface="Arial"/>
              </a:rPr>
              <a:t>КК </a:t>
            </a:r>
            <a:r>
              <a:rPr sz="2000" spc="15" dirty="0">
                <a:latin typeface="Arial"/>
                <a:cs typeface="Arial"/>
              </a:rPr>
              <a:t>«Кубанский  </a:t>
            </a:r>
            <a:r>
              <a:rPr sz="2000" spc="35" dirty="0">
                <a:latin typeface="Arial"/>
                <a:cs typeface="Arial"/>
              </a:rPr>
              <a:t>центр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государственной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80" dirty="0">
                <a:latin typeface="Arial"/>
                <a:cs typeface="Arial"/>
              </a:rPr>
              <a:t>поддержки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населения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75" dirty="0">
                <a:latin typeface="Arial"/>
                <a:cs typeface="Arial"/>
              </a:rPr>
              <a:t>и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развития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финансового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рынка»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634365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Arial"/>
                <a:cs typeface="Arial"/>
              </a:rPr>
              <a:t>Документы, </a:t>
            </a:r>
            <a:r>
              <a:rPr sz="2400" i="1" spc="-30" dirty="0">
                <a:latin typeface="Arial"/>
                <a:cs typeface="Arial"/>
              </a:rPr>
              <a:t>предоставляемые </a:t>
            </a:r>
            <a:r>
              <a:rPr sz="2400" i="1" spc="40" dirty="0">
                <a:latin typeface="Arial"/>
                <a:cs typeface="Arial"/>
              </a:rPr>
              <a:t>в</a:t>
            </a:r>
            <a:r>
              <a:rPr sz="2400" i="1" spc="-315" dirty="0">
                <a:latin typeface="Arial"/>
                <a:cs typeface="Arial"/>
              </a:rPr>
              <a:t> </a:t>
            </a:r>
            <a:r>
              <a:rPr sz="2400" i="1" spc="-25" dirty="0">
                <a:latin typeface="Arial"/>
                <a:cs typeface="Arial"/>
              </a:rPr>
              <a:t>Учреждение:</a:t>
            </a:r>
            <a:endParaRPr sz="2400" dirty="0">
              <a:latin typeface="Arial"/>
              <a:cs typeface="Arial"/>
            </a:endParaRPr>
          </a:p>
          <a:p>
            <a:pPr marL="2214245">
              <a:lnSpc>
                <a:spcPct val="100000"/>
              </a:lnSpc>
              <a:spcBef>
                <a:spcPts val="1355"/>
              </a:spcBef>
            </a:pPr>
            <a:endParaRPr lang="ru-RU" sz="1700" spc="40" dirty="0" smtClean="0">
              <a:latin typeface="Arial"/>
              <a:cs typeface="Arial"/>
            </a:endParaRPr>
          </a:p>
          <a:p>
            <a:pPr marL="2214245">
              <a:lnSpc>
                <a:spcPct val="100000"/>
              </a:lnSpc>
              <a:spcBef>
                <a:spcPts val="1355"/>
              </a:spcBef>
            </a:pPr>
            <a:r>
              <a:rPr lang="ru-RU" sz="1700" spc="40" dirty="0" smtClean="0">
                <a:latin typeface="Arial"/>
                <a:cs typeface="Arial"/>
              </a:rPr>
              <a:t>Оригинал </a:t>
            </a:r>
            <a:r>
              <a:rPr sz="1700" spc="65" dirty="0" smtClean="0">
                <a:latin typeface="Arial"/>
                <a:cs typeface="Arial"/>
              </a:rPr>
              <a:t>и </a:t>
            </a:r>
            <a:r>
              <a:rPr sz="1700" spc="60" dirty="0" smtClean="0">
                <a:latin typeface="Arial"/>
                <a:cs typeface="Arial"/>
              </a:rPr>
              <a:t>копия</a:t>
            </a:r>
            <a:r>
              <a:rPr lang="ru-RU" sz="1700" spc="60" dirty="0" smtClean="0">
                <a:latin typeface="Arial"/>
                <a:cs typeface="Arial"/>
              </a:rPr>
              <a:t> </a:t>
            </a:r>
            <a:r>
              <a:rPr lang="ru-RU" sz="1700" spc="-350" dirty="0" smtClean="0">
                <a:latin typeface="Arial"/>
                <a:cs typeface="Arial"/>
              </a:rPr>
              <a:t> </a:t>
            </a:r>
            <a:r>
              <a:rPr sz="1700" dirty="0" smtClean="0">
                <a:latin typeface="Arial"/>
                <a:cs typeface="Arial"/>
              </a:rPr>
              <a:t>паспорта;</a:t>
            </a:r>
            <a:endParaRPr lang="ru-RU" sz="1700" dirty="0" smtClean="0">
              <a:latin typeface="Arial"/>
              <a:cs typeface="Arial"/>
            </a:endParaRPr>
          </a:p>
          <a:p>
            <a:pPr marL="2214245" marR="668655">
              <a:lnSpc>
                <a:spcPct val="117700"/>
              </a:lnSpc>
              <a:spcBef>
                <a:spcPts val="275"/>
              </a:spcBef>
            </a:pPr>
            <a:r>
              <a:rPr sz="1700" spc="35" dirty="0" smtClean="0">
                <a:latin typeface="Arial"/>
                <a:cs typeface="Arial"/>
              </a:rPr>
              <a:t>выписка</a:t>
            </a:r>
            <a:r>
              <a:rPr sz="1700" spc="-75" dirty="0" smtClean="0">
                <a:latin typeface="Arial"/>
                <a:cs typeface="Arial"/>
              </a:rPr>
              <a:t> </a:t>
            </a:r>
            <a:r>
              <a:rPr sz="1700" spc="55" dirty="0">
                <a:latin typeface="Arial"/>
                <a:cs typeface="Arial"/>
              </a:rPr>
              <a:t>из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ЕГРН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55" dirty="0">
                <a:latin typeface="Arial"/>
                <a:cs typeface="Arial"/>
              </a:rPr>
              <a:t>о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5" dirty="0">
                <a:latin typeface="Arial"/>
                <a:cs typeface="Arial"/>
              </a:rPr>
              <a:t>правах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30" dirty="0">
                <a:latin typeface="Arial"/>
                <a:cs typeface="Arial"/>
              </a:rPr>
              <a:t>отдельного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10" dirty="0">
                <a:latin typeface="Arial"/>
                <a:cs typeface="Arial"/>
              </a:rPr>
              <a:t>лица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на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25" dirty="0">
                <a:latin typeface="Arial"/>
                <a:cs typeface="Arial"/>
              </a:rPr>
              <a:t>имевшиеся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20" dirty="0">
                <a:latin typeface="Arial"/>
                <a:cs typeface="Arial"/>
              </a:rPr>
              <a:t>(имеющиеся)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у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50" dirty="0">
                <a:latin typeface="Arial"/>
                <a:cs typeface="Arial"/>
              </a:rPr>
              <a:t>него  </a:t>
            </a:r>
            <a:r>
              <a:rPr sz="1700" spc="40" dirty="0">
                <a:latin typeface="Arial"/>
                <a:cs typeface="Arial"/>
              </a:rPr>
              <a:t>объекты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45" dirty="0">
                <a:latin typeface="Arial"/>
                <a:cs typeface="Arial"/>
              </a:rPr>
              <a:t>недвижимости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55" dirty="0">
                <a:latin typeface="Arial"/>
                <a:cs typeface="Arial"/>
              </a:rPr>
              <a:t>по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20" dirty="0">
                <a:latin typeface="Arial"/>
                <a:cs typeface="Arial"/>
              </a:rPr>
              <a:t>Краснодарскому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35" dirty="0">
                <a:latin typeface="Arial"/>
                <a:cs typeface="Arial"/>
              </a:rPr>
              <a:t>краю</a:t>
            </a:r>
            <a:r>
              <a:rPr sz="1700" spc="35" dirty="0" smtClean="0">
                <a:latin typeface="Arial"/>
                <a:cs typeface="Arial"/>
              </a:rPr>
              <a:t>.</a:t>
            </a:r>
            <a:endParaRPr lang="ru-RU" sz="1700" spc="35" dirty="0" smtClean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54682" y="4789106"/>
            <a:ext cx="354331" cy="354330"/>
          </a:xfrm>
          <a:custGeom>
            <a:avLst/>
            <a:gdLst/>
            <a:ahLst/>
            <a:cxnLst/>
            <a:rect l="l" t="t" r="r" b="b"/>
            <a:pathLst>
              <a:path w="354330" h="354329">
                <a:moveTo>
                  <a:pt x="353822" y="353821"/>
                </a:moveTo>
                <a:lnTo>
                  <a:pt x="0" y="353821"/>
                </a:lnTo>
                <a:lnTo>
                  <a:pt x="0" y="0"/>
                </a:lnTo>
              </a:path>
            </a:pathLst>
          </a:custGeom>
          <a:ln w="5736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747038" y="4756947"/>
            <a:ext cx="1094105" cy="1415415"/>
          </a:xfrm>
          <a:custGeom>
            <a:avLst/>
            <a:gdLst/>
            <a:ahLst/>
            <a:cxnLst/>
            <a:rect l="l" t="t" r="r" b="b"/>
            <a:pathLst>
              <a:path w="1094105" h="1415414">
                <a:moveTo>
                  <a:pt x="1093635" y="1415275"/>
                </a:moveTo>
                <a:lnTo>
                  <a:pt x="0" y="1415275"/>
                </a:lnTo>
                <a:lnTo>
                  <a:pt x="0" y="0"/>
                </a:lnTo>
                <a:lnTo>
                  <a:pt x="707644" y="0"/>
                </a:lnTo>
                <a:lnTo>
                  <a:pt x="1093635" y="385978"/>
                </a:lnTo>
                <a:lnTo>
                  <a:pt x="1093635" y="1415275"/>
                </a:lnTo>
                <a:close/>
              </a:path>
            </a:pathLst>
          </a:custGeom>
          <a:ln w="5736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030412" y="5195610"/>
            <a:ext cx="85712" cy="85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030415" y="5553091"/>
            <a:ext cx="85705" cy="85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121917" y="3276944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99129" y="3187115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700"/>
                </a:lnTo>
                <a:lnTo>
                  <a:pt x="121577" y="0"/>
                </a:lnTo>
                <a:lnTo>
                  <a:pt x="243154" y="66700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121917" y="2438742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99129" y="2348915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700"/>
                </a:lnTo>
                <a:lnTo>
                  <a:pt x="121577" y="0"/>
                </a:lnTo>
                <a:lnTo>
                  <a:pt x="243154" y="66700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76202" y="-609600"/>
            <a:ext cx="3205797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04</a:t>
            </a:r>
            <a:r>
              <a:rPr lang="ru-RU" sz="23925" b="1" kern="1200" baseline="-13584" dirty="0" smtClean="0">
                <a:solidFill>
                  <a:srgbClr val="C6EDF6"/>
                </a:solidFill>
                <a:latin typeface="+mn-lt"/>
              </a:rPr>
              <a:t> </a:t>
            </a:r>
            <a:endParaRPr lang="ru-RU" sz="23925" b="1" kern="1200" baseline="-13584" dirty="0">
              <a:solidFill>
                <a:srgbClr val="C6EDF6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9980" y="-609600"/>
            <a:ext cx="8395220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Условия программы</a:t>
            </a:r>
          </a:p>
          <a:p>
            <a:r>
              <a:rPr lang="ru-RU" sz="3200" dirty="0" smtClean="0"/>
              <a:t>«Накопительная ипотека»</a:t>
            </a:r>
            <a:endParaRPr lang="ru-RU" sz="3200" dirty="0"/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7001" y="3256342"/>
            <a:ext cx="4371950" cy="3601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07416" y="5164874"/>
            <a:ext cx="4601036" cy="1431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911023" y="5065401"/>
            <a:ext cx="2769463" cy="1450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686419" y="974229"/>
            <a:ext cx="10208260" cy="316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200" dirty="0" smtClean="0">
              <a:latin typeface="Arial"/>
              <a:cs typeface="Arial"/>
            </a:endParaRPr>
          </a:p>
          <a:p>
            <a:pPr marL="250825" indent="-234950">
              <a:lnSpc>
                <a:spcPct val="100000"/>
              </a:lnSpc>
              <a:spcBef>
                <a:spcPts val="1875"/>
              </a:spcBef>
              <a:buAutoNum type="arabicPeriod" startAt="3"/>
              <a:tabLst>
                <a:tab pos="280670" algn="l"/>
              </a:tabLst>
            </a:pPr>
            <a:r>
              <a:rPr sz="2000" spc="25" dirty="0" smtClean="0">
                <a:latin typeface="Arial"/>
                <a:cs typeface="Arial"/>
              </a:rPr>
              <a:t>Заключает</a:t>
            </a:r>
            <a:r>
              <a:rPr sz="2000" spc="-100" dirty="0" smtClean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с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Учреждением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60" dirty="0">
                <a:latin typeface="Arial"/>
                <a:cs typeface="Arial"/>
              </a:rPr>
              <a:t>договор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о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предоставлении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социальной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выплаты.</a:t>
            </a:r>
            <a:endParaRPr sz="2000" dirty="0">
              <a:latin typeface="Arial"/>
              <a:cs typeface="Arial"/>
            </a:endParaRPr>
          </a:p>
          <a:p>
            <a:pPr marL="250825" indent="-234950">
              <a:lnSpc>
                <a:spcPct val="100000"/>
              </a:lnSpc>
              <a:spcBef>
                <a:spcPts val="1700"/>
              </a:spcBef>
              <a:buAutoNum type="arabicPeriod" startAt="3"/>
              <a:tabLst>
                <a:tab pos="280670" algn="l"/>
              </a:tabLst>
            </a:pPr>
            <a:r>
              <a:rPr sz="2000" spc="10" dirty="0">
                <a:latin typeface="Arial"/>
                <a:cs typeface="Arial"/>
              </a:rPr>
              <a:t>Ежемесячно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вносит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средства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50" dirty="0">
                <a:latin typeface="Arial"/>
                <a:cs typeface="Arial"/>
              </a:rPr>
              <a:t>вклад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от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3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15" dirty="0">
                <a:latin typeface="Arial"/>
                <a:cs typeface="Arial"/>
              </a:rPr>
              <a:t>000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15" dirty="0" smtClean="0">
                <a:latin typeface="Arial"/>
                <a:cs typeface="Arial"/>
              </a:rPr>
              <a:t>рублей</a:t>
            </a:r>
            <a:r>
              <a:rPr lang="ru-RU" sz="2000" spc="15" dirty="0" smtClean="0">
                <a:latin typeface="Arial"/>
                <a:cs typeface="Arial"/>
              </a:rPr>
              <a:t> </a:t>
            </a:r>
            <a:r>
              <a:rPr lang="ru-RU" spc="15" dirty="0" smtClean="0">
                <a:latin typeface="Arial"/>
                <a:cs typeface="Arial"/>
              </a:rPr>
              <a:t>(с момента открытия вклада)</a:t>
            </a:r>
            <a:r>
              <a:rPr sz="2000" spc="1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250825" marR="5080" indent="-234950">
              <a:lnSpc>
                <a:spcPct val="170800"/>
              </a:lnSpc>
              <a:buAutoNum type="arabicPeriod" startAt="3"/>
              <a:tabLst>
                <a:tab pos="280670" algn="l"/>
              </a:tabLst>
            </a:pPr>
            <a:r>
              <a:rPr sz="2000" dirty="0">
                <a:latin typeface="Arial"/>
                <a:cs typeface="Arial"/>
              </a:rPr>
              <a:t>Получает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свой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счет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20" dirty="0">
                <a:latin typeface="Arial"/>
                <a:cs typeface="Arial"/>
              </a:rPr>
              <a:t>социальную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выплату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в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размере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30%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35" dirty="0">
                <a:latin typeface="Arial"/>
                <a:cs typeface="Arial"/>
              </a:rPr>
              <a:t>от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lang="ru-RU" sz="2000" spc="30" dirty="0" smtClean="0">
                <a:latin typeface="Arial"/>
                <a:cs typeface="Arial"/>
              </a:rPr>
              <a:t>взноса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50" dirty="0" smtClean="0">
                <a:latin typeface="Arial"/>
                <a:cs typeface="Arial"/>
              </a:rPr>
              <a:t>вклад</a:t>
            </a:r>
            <a:r>
              <a:rPr lang="ru-RU" sz="2000" spc="-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250825" marR="504825" indent="-234950">
              <a:lnSpc>
                <a:spcPct val="170800"/>
              </a:lnSpc>
              <a:buAutoNum type="arabicPeriod" startAt="3"/>
              <a:tabLst>
                <a:tab pos="280670" algn="l"/>
              </a:tabLst>
            </a:pPr>
            <a:r>
              <a:rPr sz="2000" spc="10" dirty="0">
                <a:latin typeface="Arial"/>
                <a:cs typeface="Arial"/>
              </a:rPr>
              <a:t>По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30" dirty="0" smtClean="0">
                <a:latin typeface="Arial"/>
                <a:cs typeface="Arial"/>
              </a:rPr>
              <a:t>завершени</a:t>
            </a:r>
            <a:r>
              <a:rPr lang="ru-RU" sz="2000" spc="30" dirty="0" smtClean="0">
                <a:latin typeface="Arial"/>
                <a:cs typeface="Arial"/>
              </a:rPr>
              <a:t>и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lang="ru-RU" sz="2000" spc="-20" dirty="0" smtClean="0">
                <a:latin typeface="Arial"/>
                <a:cs typeface="Arial"/>
              </a:rPr>
              <a:t>этапа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lang="ru-RU" sz="2000" spc="45" dirty="0" smtClean="0">
                <a:latin typeface="Arial"/>
                <a:cs typeface="Arial"/>
              </a:rPr>
              <a:t>накопления, </a:t>
            </a:r>
            <a:r>
              <a:rPr lang="ru-RU" sz="2000" spc="20" dirty="0" smtClean="0">
                <a:latin typeface="Arial"/>
                <a:cs typeface="Arial"/>
              </a:rPr>
              <a:t>определяется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с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предельной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суммой  </a:t>
            </a:r>
            <a:r>
              <a:rPr sz="2000" spc="55" dirty="0">
                <a:latin typeface="Arial"/>
                <a:cs typeface="Arial"/>
              </a:rPr>
              <a:t>ипотечного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кредита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в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любом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65" dirty="0">
                <a:latin typeface="Arial"/>
                <a:cs typeface="Arial"/>
              </a:rPr>
              <a:t>из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Банков.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1917" y="1851215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99129" y="1761401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21917" y="2371915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099129" y="2282101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121917" y="2892615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99129" y="2802801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121917" y="3321050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99129" y="3231236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223203" y="-631924"/>
            <a:ext cx="3205797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05</a:t>
            </a:r>
            <a:r>
              <a:rPr lang="ru-RU" sz="23925" b="1" kern="1200" baseline="-13584" dirty="0" smtClean="0">
                <a:solidFill>
                  <a:srgbClr val="C6EDF6"/>
                </a:solidFill>
                <a:latin typeface="+mn-lt"/>
              </a:rPr>
              <a:t> </a:t>
            </a:r>
            <a:endParaRPr lang="ru-RU" sz="23925" b="1" kern="1200" baseline="-13584" dirty="0">
              <a:solidFill>
                <a:srgbClr val="C6EDF6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6180" y="-609600"/>
            <a:ext cx="8395220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Условия программы</a:t>
            </a:r>
          </a:p>
          <a:p>
            <a:r>
              <a:rPr lang="ru-RU" sz="3200" dirty="0" smtClean="0"/>
              <a:t>«Накопительная ипотека»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5160129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366" y="1"/>
            <a:ext cx="1635252" cy="775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21917" y="1986102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99129" y="1896287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60"/>
                </a:lnTo>
                <a:lnTo>
                  <a:pt x="0" y="91160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60"/>
                </a:lnTo>
                <a:lnTo>
                  <a:pt x="223862" y="91160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540" y="4343400"/>
            <a:ext cx="12189460" cy="941069"/>
          </a:xfrm>
          <a:custGeom>
            <a:avLst/>
            <a:gdLst/>
            <a:ahLst/>
            <a:cxnLst/>
            <a:rect l="l" t="t" r="r" b="b"/>
            <a:pathLst>
              <a:path w="12189460" h="941070">
                <a:moveTo>
                  <a:pt x="0" y="940523"/>
                </a:moveTo>
                <a:lnTo>
                  <a:pt x="12188952" y="940523"/>
                </a:lnTo>
                <a:lnTo>
                  <a:pt x="12188952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33481" y="1134809"/>
            <a:ext cx="1755470" cy="4746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086432" y="975297"/>
            <a:ext cx="9450706" cy="4211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9440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Arial"/>
              <a:cs typeface="Arial"/>
            </a:endParaRPr>
          </a:p>
          <a:p>
            <a:pPr marL="922019">
              <a:lnSpc>
                <a:spcPct val="100000"/>
              </a:lnSpc>
              <a:spcBef>
                <a:spcPts val="919"/>
              </a:spcBef>
            </a:pPr>
            <a:endParaRPr lang="ru-RU" sz="2000" spc="25" dirty="0" smtClean="0">
              <a:latin typeface="Arial"/>
              <a:cs typeface="Arial"/>
            </a:endParaRPr>
          </a:p>
          <a:p>
            <a:pPr marL="922019">
              <a:lnSpc>
                <a:spcPct val="100000"/>
              </a:lnSpc>
              <a:spcBef>
                <a:spcPts val="919"/>
              </a:spcBef>
            </a:pPr>
            <a:r>
              <a:rPr lang="ru-RU" sz="2000" spc="25" dirty="0" smtClean="0">
                <a:latin typeface="Arial"/>
                <a:cs typeface="Arial"/>
              </a:rPr>
              <a:t>7. Направляет</a:t>
            </a:r>
            <a:r>
              <a:rPr sz="2000" spc="-95" dirty="0" smtClean="0">
                <a:latin typeface="Arial"/>
                <a:cs typeface="Arial"/>
              </a:rPr>
              <a:t> </a:t>
            </a:r>
            <a:r>
              <a:rPr lang="ru-RU" sz="2000" spc="25" dirty="0" smtClean="0">
                <a:latin typeface="Arial"/>
                <a:cs typeface="Arial"/>
              </a:rPr>
              <a:t>социальную</a:t>
            </a:r>
            <a:r>
              <a:rPr sz="2000" spc="-95" dirty="0" smtClean="0">
                <a:latin typeface="Arial"/>
                <a:cs typeface="Arial"/>
              </a:rPr>
              <a:t> </a:t>
            </a:r>
            <a:r>
              <a:rPr lang="ru-RU" sz="2000" spc="30" dirty="0" smtClean="0">
                <a:latin typeface="Arial"/>
                <a:cs typeface="Arial"/>
              </a:rPr>
              <a:t>выплату</a:t>
            </a:r>
            <a:r>
              <a:rPr lang="ru-RU" sz="2000" spc="-90" dirty="0" smtClean="0">
                <a:latin typeface="Arial"/>
                <a:cs typeface="Arial"/>
              </a:rPr>
              <a:t> </a:t>
            </a:r>
            <a:r>
              <a:rPr lang="ru-RU" sz="2000" spc="-25" dirty="0" smtClean="0">
                <a:latin typeface="Arial"/>
                <a:cs typeface="Arial"/>
              </a:rPr>
              <a:t>на</a:t>
            </a:r>
            <a:r>
              <a:rPr sz="2000" spc="-25" dirty="0" smtClean="0">
                <a:latin typeface="Arial"/>
                <a:cs typeface="Arial"/>
              </a:rPr>
              <a:t>:</a:t>
            </a:r>
            <a:endParaRPr lang="ru-RU" sz="2000" spc="-25" dirty="0" smtClean="0">
              <a:latin typeface="Arial"/>
              <a:cs typeface="Arial"/>
            </a:endParaRPr>
          </a:p>
          <a:p>
            <a:pPr marL="1417955" lvl="1" indent="-134620">
              <a:lnSpc>
                <a:spcPct val="150000"/>
              </a:lnSpc>
              <a:spcBef>
                <a:spcPts val="720"/>
              </a:spcBef>
              <a:buChar char="-"/>
              <a:tabLst>
                <a:tab pos="1418590" algn="l"/>
              </a:tabLst>
            </a:pPr>
            <a:r>
              <a:rPr lang="ru-RU" sz="2000" spc="45" dirty="0" smtClean="0">
                <a:latin typeface="Arial"/>
                <a:cs typeface="Arial"/>
              </a:rPr>
              <a:t>Приобретение </a:t>
            </a:r>
            <a:r>
              <a:rPr sz="2000" spc="65" dirty="0" smtClean="0">
                <a:latin typeface="Arial"/>
                <a:cs typeface="Arial"/>
              </a:rPr>
              <a:t>готового</a:t>
            </a:r>
            <a:r>
              <a:rPr sz="2000" spc="-240" dirty="0" smtClean="0">
                <a:latin typeface="Arial"/>
                <a:cs typeface="Arial"/>
              </a:rPr>
              <a:t> </a:t>
            </a:r>
            <a:r>
              <a:rPr sz="2000" spc="40" dirty="0" smtClean="0">
                <a:latin typeface="Arial"/>
                <a:cs typeface="Arial"/>
              </a:rPr>
              <a:t>жилья</a:t>
            </a:r>
            <a:r>
              <a:rPr sz="2000" spc="40" dirty="0"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1419860" lvl="1" indent="-134620">
              <a:lnSpc>
                <a:spcPct val="150000"/>
              </a:lnSpc>
              <a:spcBef>
                <a:spcPts val="160"/>
              </a:spcBef>
              <a:buChar char="-"/>
              <a:tabLst>
                <a:tab pos="1420495" algn="l"/>
              </a:tabLst>
            </a:pPr>
            <a:r>
              <a:rPr lang="ru-RU" sz="2000" spc="45" dirty="0">
                <a:latin typeface="Arial"/>
                <a:cs typeface="Arial"/>
              </a:rPr>
              <a:t>Приобретение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жилого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помещения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любом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этапе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строительства;</a:t>
            </a:r>
            <a:endParaRPr sz="2000" dirty="0">
              <a:latin typeface="Arial"/>
              <a:cs typeface="Arial"/>
            </a:endParaRPr>
          </a:p>
          <a:p>
            <a:pPr marL="1419860" lvl="1" indent="-134620">
              <a:lnSpc>
                <a:spcPct val="150000"/>
              </a:lnSpc>
              <a:spcBef>
                <a:spcPts val="160"/>
              </a:spcBef>
              <a:buChar char="-"/>
              <a:tabLst>
                <a:tab pos="1420495" algn="l"/>
              </a:tabLst>
            </a:pPr>
            <a:r>
              <a:rPr lang="ru-RU" sz="2000" spc="20" dirty="0" smtClean="0">
                <a:latin typeface="Arial"/>
                <a:cs typeface="Arial"/>
              </a:rPr>
              <a:t>Строительство </a:t>
            </a:r>
            <a:r>
              <a:rPr sz="2000" spc="45" dirty="0" smtClean="0">
                <a:latin typeface="Arial"/>
                <a:cs typeface="Arial"/>
              </a:rPr>
              <a:t>индивидуального </a:t>
            </a:r>
            <a:r>
              <a:rPr sz="2000" spc="85" dirty="0">
                <a:latin typeface="Arial"/>
                <a:cs typeface="Arial"/>
              </a:rPr>
              <a:t>жилого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30" dirty="0" smtClean="0">
                <a:latin typeface="Arial"/>
                <a:cs typeface="Arial"/>
              </a:rPr>
              <a:t>дома</a:t>
            </a:r>
            <a:r>
              <a:rPr lang="ru-RU" sz="2000" spc="30" dirty="0" smtClean="0">
                <a:latin typeface="Arial"/>
                <a:cs typeface="Arial"/>
              </a:rPr>
              <a:t>.</a:t>
            </a:r>
            <a:endParaRPr sz="2000" dirty="0" smtClean="0">
              <a:latin typeface="Arial"/>
              <a:cs typeface="Arial"/>
            </a:endParaRPr>
          </a:p>
          <a:p>
            <a:pPr marL="12700" marR="1063625">
              <a:lnSpc>
                <a:spcPts val="2600"/>
              </a:lnSpc>
              <a:spcBef>
                <a:spcPts val="5"/>
              </a:spcBef>
            </a:pPr>
            <a:endParaRPr lang="ru-RU" sz="2300" b="1" spc="2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1063625">
              <a:lnSpc>
                <a:spcPts val="2600"/>
              </a:lnSpc>
              <a:spcBef>
                <a:spcPts val="5"/>
              </a:spcBef>
            </a:pPr>
            <a:endParaRPr lang="ru-RU" sz="2300" b="1" spc="2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1063625">
              <a:lnSpc>
                <a:spcPts val="2600"/>
              </a:lnSpc>
              <a:spcBef>
                <a:spcPts val="5"/>
              </a:spcBef>
            </a:pPr>
            <a:r>
              <a:rPr sz="2300" b="1" spc="20" dirty="0" smtClean="0">
                <a:solidFill>
                  <a:srgbClr val="FF0000"/>
                </a:solidFill>
                <a:latin typeface="Arial"/>
                <a:cs typeface="Arial"/>
              </a:rPr>
              <a:t>Приобретаемое </a:t>
            </a:r>
            <a:r>
              <a:rPr sz="2300" b="1" spc="70" dirty="0" smtClean="0">
                <a:solidFill>
                  <a:srgbClr val="FF0000"/>
                </a:solidFill>
                <a:latin typeface="Arial"/>
                <a:cs typeface="Arial"/>
              </a:rPr>
              <a:t>жилое</a:t>
            </a:r>
            <a:r>
              <a:rPr sz="2300" b="1" spc="-45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spc="35" dirty="0">
                <a:solidFill>
                  <a:srgbClr val="FF0000"/>
                </a:solidFill>
                <a:latin typeface="Arial"/>
                <a:cs typeface="Arial"/>
              </a:rPr>
              <a:t>помещение </a:t>
            </a:r>
            <a:r>
              <a:rPr sz="2300" b="1" spc="55" dirty="0">
                <a:solidFill>
                  <a:srgbClr val="FF0000"/>
                </a:solidFill>
                <a:latin typeface="Arial"/>
                <a:cs typeface="Arial"/>
              </a:rPr>
              <a:t>должно  </a:t>
            </a:r>
            <a:r>
              <a:rPr sz="2300" b="1" spc="-20" dirty="0">
                <a:solidFill>
                  <a:srgbClr val="FF0000"/>
                </a:solidFill>
                <a:latin typeface="Arial"/>
                <a:cs typeface="Arial"/>
              </a:rPr>
              <a:t>находиться на </a:t>
            </a:r>
            <a:r>
              <a:rPr sz="2300" b="1" spc="20" dirty="0">
                <a:solidFill>
                  <a:srgbClr val="FF0000"/>
                </a:solidFill>
                <a:latin typeface="Arial"/>
                <a:cs typeface="Arial"/>
              </a:rPr>
              <a:t>территории </a:t>
            </a:r>
            <a:r>
              <a:rPr sz="2300" b="1" spc="5" dirty="0">
                <a:solidFill>
                  <a:srgbClr val="FF0000"/>
                </a:solidFill>
                <a:latin typeface="Arial"/>
                <a:cs typeface="Arial"/>
              </a:rPr>
              <a:t>Краснодарского</a:t>
            </a:r>
            <a:r>
              <a:rPr sz="2300" b="1" spc="-3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b="1" spc="20" dirty="0">
                <a:solidFill>
                  <a:srgbClr val="FF0000"/>
                </a:solidFill>
                <a:latin typeface="Arial"/>
                <a:cs typeface="Arial"/>
              </a:rPr>
              <a:t>края</a:t>
            </a:r>
            <a:r>
              <a:rPr sz="2300" b="1" spc="2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223203" y="-631924"/>
            <a:ext cx="3205797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06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6180" y="-609600"/>
            <a:ext cx="8395220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Условия программы</a:t>
            </a:r>
          </a:p>
          <a:p>
            <a:r>
              <a:rPr lang="ru-RU" sz="3200" dirty="0" smtClean="0"/>
              <a:t>«Накопительная ипотека»</a:t>
            </a:r>
            <a:endParaRPr lang="ru-RU" sz="3200" dirty="0"/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 txBox="1">
            <a:spLocks/>
          </p:cNvSpPr>
          <p:nvPr/>
        </p:nvSpPr>
        <p:spPr>
          <a:xfrm>
            <a:off x="223203" y="-631924"/>
            <a:ext cx="3205797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07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8400" y="0"/>
            <a:ext cx="97536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r>
              <a:rPr lang="ru-RU" sz="3200" dirty="0" smtClean="0"/>
              <a:t> Пример </a:t>
            </a:r>
          </a:p>
          <a:p>
            <a:r>
              <a:rPr lang="ru-RU" sz="3200" dirty="0" smtClean="0"/>
              <a:t>участия в Накопительной ипотеке</a:t>
            </a:r>
          </a:p>
        </p:txBody>
      </p:sp>
      <p:sp>
        <p:nvSpPr>
          <p:cNvPr id="34" name="object 5"/>
          <p:cNvSpPr/>
          <p:nvPr/>
        </p:nvSpPr>
        <p:spPr>
          <a:xfrm>
            <a:off x="756933" y="2846515"/>
            <a:ext cx="190500" cy="138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35" name="object 6"/>
          <p:cNvSpPr/>
          <p:nvPr/>
        </p:nvSpPr>
        <p:spPr>
          <a:xfrm>
            <a:off x="701766" y="2915082"/>
            <a:ext cx="512444" cy="471805"/>
          </a:xfrm>
          <a:custGeom>
            <a:avLst/>
            <a:gdLst/>
            <a:ahLst/>
            <a:cxnLst/>
            <a:rect l="l" t="t" r="r" b="b"/>
            <a:pathLst>
              <a:path w="512444" h="471804">
                <a:moveTo>
                  <a:pt x="491731" y="204076"/>
                </a:moveTo>
                <a:lnTo>
                  <a:pt x="471068" y="204076"/>
                </a:lnTo>
                <a:lnTo>
                  <a:pt x="460298" y="204076"/>
                </a:lnTo>
                <a:lnTo>
                  <a:pt x="455193" y="199275"/>
                </a:lnTo>
                <a:lnTo>
                  <a:pt x="430742" y="137868"/>
                </a:lnTo>
                <a:lnTo>
                  <a:pt x="367931" y="92748"/>
                </a:lnTo>
                <a:lnTo>
                  <a:pt x="368943" y="70031"/>
                </a:lnTo>
                <a:lnTo>
                  <a:pt x="372757" y="48464"/>
                </a:lnTo>
                <a:lnTo>
                  <a:pt x="379286" y="25852"/>
                </a:lnTo>
                <a:lnTo>
                  <a:pt x="388442" y="0"/>
                </a:lnTo>
                <a:lnTo>
                  <a:pt x="363827" y="8165"/>
                </a:lnTo>
                <a:lnTo>
                  <a:pt x="339624" y="21729"/>
                </a:lnTo>
                <a:lnTo>
                  <a:pt x="317520" y="42523"/>
                </a:lnTo>
                <a:lnTo>
                  <a:pt x="299199" y="72377"/>
                </a:lnTo>
                <a:lnTo>
                  <a:pt x="281021" y="68515"/>
                </a:lnTo>
                <a:lnTo>
                  <a:pt x="262277" y="65701"/>
                </a:lnTo>
                <a:lnTo>
                  <a:pt x="243013" y="63981"/>
                </a:lnTo>
                <a:lnTo>
                  <a:pt x="223278" y="63398"/>
                </a:lnTo>
                <a:lnTo>
                  <a:pt x="174140" y="67211"/>
                </a:lnTo>
                <a:lnTo>
                  <a:pt x="130800" y="78057"/>
                </a:lnTo>
                <a:lnTo>
                  <a:pt x="92637" y="95041"/>
                </a:lnTo>
                <a:lnTo>
                  <a:pt x="59029" y="117271"/>
                </a:lnTo>
                <a:lnTo>
                  <a:pt x="14208" y="176363"/>
                </a:lnTo>
                <a:lnTo>
                  <a:pt x="2690" y="216682"/>
                </a:lnTo>
                <a:lnTo>
                  <a:pt x="0" y="263944"/>
                </a:lnTo>
                <a:lnTo>
                  <a:pt x="7205" y="299822"/>
                </a:lnTo>
                <a:lnTo>
                  <a:pt x="23020" y="330700"/>
                </a:lnTo>
                <a:lnTo>
                  <a:pt x="43542" y="356107"/>
                </a:lnTo>
                <a:lnTo>
                  <a:pt x="64871" y="375577"/>
                </a:lnTo>
                <a:lnTo>
                  <a:pt x="68291" y="378342"/>
                </a:lnTo>
                <a:lnTo>
                  <a:pt x="71694" y="382354"/>
                </a:lnTo>
                <a:lnTo>
                  <a:pt x="73597" y="388159"/>
                </a:lnTo>
                <a:lnTo>
                  <a:pt x="72516" y="396303"/>
                </a:lnTo>
                <a:lnTo>
                  <a:pt x="68994" y="406357"/>
                </a:lnTo>
                <a:lnTo>
                  <a:pt x="65244" y="416169"/>
                </a:lnTo>
                <a:lnTo>
                  <a:pt x="62263" y="423614"/>
                </a:lnTo>
                <a:lnTo>
                  <a:pt x="61048" y="426567"/>
                </a:lnTo>
                <a:lnTo>
                  <a:pt x="59633" y="435114"/>
                </a:lnTo>
                <a:lnTo>
                  <a:pt x="114566" y="470179"/>
                </a:lnTo>
                <a:lnTo>
                  <a:pt x="123113" y="471590"/>
                </a:lnTo>
                <a:lnTo>
                  <a:pt x="131265" y="469677"/>
                </a:lnTo>
                <a:lnTo>
                  <a:pt x="152590" y="431558"/>
                </a:lnTo>
                <a:lnTo>
                  <a:pt x="159138" y="421538"/>
                </a:lnTo>
                <a:lnTo>
                  <a:pt x="169646" y="421138"/>
                </a:lnTo>
                <a:lnTo>
                  <a:pt x="189298" y="424900"/>
                </a:lnTo>
                <a:lnTo>
                  <a:pt x="223278" y="427367"/>
                </a:lnTo>
                <a:lnTo>
                  <a:pt x="258653" y="425842"/>
                </a:lnTo>
                <a:lnTo>
                  <a:pt x="279030" y="423849"/>
                </a:lnTo>
                <a:lnTo>
                  <a:pt x="289431" y="425267"/>
                </a:lnTo>
                <a:lnTo>
                  <a:pt x="294881" y="433971"/>
                </a:lnTo>
                <a:lnTo>
                  <a:pt x="298856" y="445833"/>
                </a:lnTo>
                <a:lnTo>
                  <a:pt x="303809" y="457517"/>
                </a:lnTo>
                <a:lnTo>
                  <a:pt x="308414" y="464850"/>
                </a:lnTo>
                <a:lnTo>
                  <a:pt x="315256" y="469677"/>
                </a:lnTo>
                <a:lnTo>
                  <a:pt x="323420" y="471590"/>
                </a:lnTo>
                <a:lnTo>
                  <a:pt x="331990" y="470179"/>
                </a:lnTo>
                <a:lnTo>
                  <a:pt x="372808" y="454736"/>
                </a:lnTo>
                <a:lnTo>
                  <a:pt x="380148" y="450111"/>
                </a:lnTo>
                <a:lnTo>
                  <a:pt x="384990" y="443266"/>
                </a:lnTo>
                <a:lnTo>
                  <a:pt x="386913" y="435114"/>
                </a:lnTo>
                <a:lnTo>
                  <a:pt x="385495" y="426567"/>
                </a:lnTo>
                <a:lnTo>
                  <a:pt x="378942" y="409219"/>
                </a:lnTo>
                <a:lnTo>
                  <a:pt x="375311" y="402497"/>
                </a:lnTo>
                <a:lnTo>
                  <a:pt x="374894" y="398260"/>
                </a:lnTo>
                <a:lnTo>
                  <a:pt x="378406" y="394712"/>
                </a:lnTo>
                <a:lnTo>
                  <a:pt x="386562" y="390055"/>
                </a:lnTo>
                <a:lnTo>
                  <a:pt x="406593" y="376961"/>
                </a:lnTo>
                <a:lnTo>
                  <a:pt x="423943" y="361099"/>
                </a:lnTo>
                <a:lnTo>
                  <a:pt x="438567" y="342702"/>
                </a:lnTo>
                <a:lnTo>
                  <a:pt x="450418" y="322008"/>
                </a:lnTo>
                <a:lnTo>
                  <a:pt x="453377" y="315785"/>
                </a:lnTo>
                <a:lnTo>
                  <a:pt x="457746" y="307327"/>
                </a:lnTo>
                <a:lnTo>
                  <a:pt x="471068" y="307327"/>
                </a:lnTo>
                <a:lnTo>
                  <a:pt x="491731" y="307327"/>
                </a:lnTo>
                <a:lnTo>
                  <a:pt x="499756" y="305701"/>
                </a:lnTo>
                <a:lnTo>
                  <a:pt x="506317" y="301272"/>
                </a:lnTo>
                <a:lnTo>
                  <a:pt x="510744" y="294715"/>
                </a:lnTo>
                <a:lnTo>
                  <a:pt x="512368" y="286702"/>
                </a:lnTo>
                <a:lnTo>
                  <a:pt x="512368" y="224739"/>
                </a:lnTo>
                <a:lnTo>
                  <a:pt x="510744" y="216710"/>
                </a:lnTo>
                <a:lnTo>
                  <a:pt x="506317" y="210140"/>
                </a:lnTo>
                <a:lnTo>
                  <a:pt x="499756" y="205704"/>
                </a:lnTo>
                <a:lnTo>
                  <a:pt x="491731" y="2040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36" name="object 7"/>
          <p:cNvSpPr/>
          <p:nvPr/>
        </p:nvSpPr>
        <p:spPr>
          <a:xfrm>
            <a:off x="1056211" y="3107298"/>
            <a:ext cx="48894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33" y="0"/>
                </a:moveTo>
                <a:lnTo>
                  <a:pt x="14857" y="1908"/>
                </a:lnTo>
                <a:lnTo>
                  <a:pt x="7123" y="7112"/>
                </a:lnTo>
                <a:lnTo>
                  <a:pt x="1910" y="14830"/>
                </a:lnTo>
                <a:lnTo>
                  <a:pt x="0" y="24282"/>
                </a:lnTo>
                <a:lnTo>
                  <a:pt x="1910" y="33743"/>
                </a:lnTo>
                <a:lnTo>
                  <a:pt x="7123" y="41470"/>
                </a:lnTo>
                <a:lnTo>
                  <a:pt x="14857" y="46679"/>
                </a:lnTo>
                <a:lnTo>
                  <a:pt x="24333" y="48590"/>
                </a:lnTo>
                <a:lnTo>
                  <a:pt x="33781" y="46679"/>
                </a:lnTo>
                <a:lnTo>
                  <a:pt x="41490" y="41470"/>
                </a:lnTo>
                <a:lnTo>
                  <a:pt x="46685" y="33743"/>
                </a:lnTo>
                <a:lnTo>
                  <a:pt x="48590" y="24282"/>
                </a:lnTo>
                <a:lnTo>
                  <a:pt x="46685" y="14830"/>
                </a:lnTo>
                <a:lnTo>
                  <a:pt x="41490" y="7112"/>
                </a:lnTo>
                <a:lnTo>
                  <a:pt x="33781" y="1908"/>
                </a:lnTo>
                <a:lnTo>
                  <a:pt x="2433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37" name="object 8"/>
          <p:cNvSpPr/>
          <p:nvPr/>
        </p:nvSpPr>
        <p:spPr>
          <a:xfrm>
            <a:off x="642634" y="2998294"/>
            <a:ext cx="73989" cy="121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361529" y="2165597"/>
            <a:ext cx="5415236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15" dirty="0" smtClean="0">
                <a:latin typeface="Arial"/>
                <a:cs typeface="Arial"/>
              </a:rPr>
              <a:t>Вклад </a:t>
            </a:r>
            <a:r>
              <a:rPr lang="ru-RU" sz="2400" spc="15" dirty="0">
                <a:latin typeface="Arial"/>
                <a:cs typeface="Arial"/>
              </a:rPr>
              <a:t>открыт на</a:t>
            </a:r>
            <a:r>
              <a:rPr lang="ru-RU" sz="2000" dirty="0" smtClean="0"/>
              <a:t> </a:t>
            </a:r>
            <a:r>
              <a:rPr lang="ru-RU" sz="2400" spc="15" dirty="0" smtClean="0">
                <a:latin typeface="Arial"/>
                <a:cs typeface="Arial"/>
              </a:rPr>
              <a:t>4 года 11 мес.</a:t>
            </a:r>
            <a:endParaRPr lang="ru-RU" sz="2400" spc="15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61531" y="2947079"/>
            <a:ext cx="9687470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Ежемесячный взнос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000 руб. х 59 мес.=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590 000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43" name="object 16"/>
          <p:cNvSpPr/>
          <p:nvPr/>
        </p:nvSpPr>
        <p:spPr>
          <a:xfrm>
            <a:off x="838288" y="3649193"/>
            <a:ext cx="239396" cy="240954"/>
          </a:xfrm>
          <a:custGeom>
            <a:avLst/>
            <a:gdLst/>
            <a:ahLst/>
            <a:cxnLst/>
            <a:rect l="l" t="t" r="r" b="b"/>
            <a:pathLst>
              <a:path w="334645" h="374014">
                <a:moveTo>
                  <a:pt x="291401" y="0"/>
                </a:moveTo>
                <a:lnTo>
                  <a:pt x="258368" y="0"/>
                </a:lnTo>
                <a:lnTo>
                  <a:pt x="256247" y="1600"/>
                </a:lnTo>
                <a:lnTo>
                  <a:pt x="254114" y="5333"/>
                </a:lnTo>
                <a:lnTo>
                  <a:pt x="43688" y="368655"/>
                </a:lnTo>
                <a:lnTo>
                  <a:pt x="42087" y="371322"/>
                </a:lnTo>
                <a:lnTo>
                  <a:pt x="43688" y="373989"/>
                </a:lnTo>
                <a:lnTo>
                  <a:pt x="76174" y="373989"/>
                </a:lnTo>
                <a:lnTo>
                  <a:pt x="78320" y="372389"/>
                </a:lnTo>
                <a:lnTo>
                  <a:pt x="80441" y="368655"/>
                </a:lnTo>
                <a:lnTo>
                  <a:pt x="290880" y="5333"/>
                </a:lnTo>
                <a:lnTo>
                  <a:pt x="292468" y="2666"/>
                </a:lnTo>
                <a:lnTo>
                  <a:pt x="291401" y="0"/>
                </a:lnTo>
                <a:close/>
              </a:path>
              <a:path w="334645" h="374014">
                <a:moveTo>
                  <a:pt x="269036" y="182206"/>
                </a:moveTo>
                <a:lnTo>
                  <a:pt x="230212" y="193325"/>
                </a:lnTo>
                <a:lnTo>
                  <a:pt x="205755" y="230586"/>
                </a:lnTo>
                <a:lnTo>
                  <a:pt x="203504" y="277558"/>
                </a:lnTo>
                <a:lnTo>
                  <a:pt x="203721" y="300806"/>
                </a:lnTo>
                <a:lnTo>
                  <a:pt x="216673" y="348871"/>
                </a:lnTo>
                <a:lnTo>
                  <a:pt x="269036" y="372922"/>
                </a:lnTo>
                <a:lnTo>
                  <a:pt x="290221" y="370033"/>
                </a:lnTo>
                <a:lnTo>
                  <a:pt x="307859" y="361799"/>
                </a:lnTo>
                <a:lnTo>
                  <a:pt x="321398" y="348871"/>
                </a:lnTo>
                <a:lnTo>
                  <a:pt x="324986" y="342023"/>
                </a:lnTo>
                <a:lnTo>
                  <a:pt x="269036" y="342023"/>
                </a:lnTo>
                <a:lnTo>
                  <a:pt x="259293" y="340832"/>
                </a:lnTo>
                <a:lnTo>
                  <a:pt x="237783" y="297898"/>
                </a:lnTo>
                <a:lnTo>
                  <a:pt x="237591" y="277558"/>
                </a:lnTo>
                <a:lnTo>
                  <a:pt x="237783" y="257218"/>
                </a:lnTo>
                <a:lnTo>
                  <a:pt x="251047" y="217835"/>
                </a:lnTo>
                <a:lnTo>
                  <a:pt x="269036" y="213105"/>
                </a:lnTo>
                <a:lnTo>
                  <a:pt x="324987" y="213105"/>
                </a:lnTo>
                <a:lnTo>
                  <a:pt x="321398" y="206252"/>
                </a:lnTo>
                <a:lnTo>
                  <a:pt x="307859" y="193325"/>
                </a:lnTo>
                <a:lnTo>
                  <a:pt x="290221" y="185094"/>
                </a:lnTo>
                <a:lnTo>
                  <a:pt x="269036" y="182206"/>
                </a:lnTo>
                <a:close/>
              </a:path>
              <a:path w="334645" h="374014">
                <a:moveTo>
                  <a:pt x="324987" y="213105"/>
                </a:moveTo>
                <a:lnTo>
                  <a:pt x="269036" y="213105"/>
                </a:lnTo>
                <a:lnTo>
                  <a:pt x="278778" y="214297"/>
                </a:lnTo>
                <a:lnTo>
                  <a:pt x="287020" y="217835"/>
                </a:lnTo>
                <a:lnTo>
                  <a:pt x="300266" y="257218"/>
                </a:lnTo>
                <a:lnTo>
                  <a:pt x="300456" y="277558"/>
                </a:lnTo>
                <a:lnTo>
                  <a:pt x="300266" y="297898"/>
                </a:lnTo>
                <a:lnTo>
                  <a:pt x="287020" y="337291"/>
                </a:lnTo>
                <a:lnTo>
                  <a:pt x="269036" y="342023"/>
                </a:lnTo>
                <a:lnTo>
                  <a:pt x="324986" y="342023"/>
                </a:lnTo>
                <a:lnTo>
                  <a:pt x="334339" y="300806"/>
                </a:lnTo>
                <a:lnTo>
                  <a:pt x="334556" y="277558"/>
                </a:lnTo>
                <a:lnTo>
                  <a:pt x="334339" y="254304"/>
                </a:lnTo>
                <a:lnTo>
                  <a:pt x="333622" y="239796"/>
                </a:lnTo>
                <a:lnTo>
                  <a:pt x="332305" y="230586"/>
                </a:lnTo>
                <a:lnTo>
                  <a:pt x="330288" y="223227"/>
                </a:lnTo>
                <a:lnTo>
                  <a:pt x="324987" y="213105"/>
                </a:lnTo>
                <a:close/>
              </a:path>
              <a:path w="334645" h="374014">
                <a:moveTo>
                  <a:pt x="65532" y="1600"/>
                </a:moveTo>
                <a:lnTo>
                  <a:pt x="26706" y="12725"/>
                </a:lnTo>
                <a:lnTo>
                  <a:pt x="2250" y="49999"/>
                </a:lnTo>
                <a:lnTo>
                  <a:pt x="0" y="96964"/>
                </a:lnTo>
                <a:lnTo>
                  <a:pt x="218" y="120212"/>
                </a:lnTo>
                <a:lnTo>
                  <a:pt x="13159" y="168272"/>
                </a:lnTo>
                <a:lnTo>
                  <a:pt x="65532" y="192328"/>
                </a:lnTo>
                <a:lnTo>
                  <a:pt x="86711" y="189439"/>
                </a:lnTo>
                <a:lnTo>
                  <a:pt x="104349" y="181203"/>
                </a:lnTo>
                <a:lnTo>
                  <a:pt x="117892" y="168272"/>
                </a:lnTo>
                <a:lnTo>
                  <a:pt x="121475" y="161429"/>
                </a:lnTo>
                <a:lnTo>
                  <a:pt x="65532" y="161429"/>
                </a:lnTo>
                <a:lnTo>
                  <a:pt x="55790" y="160238"/>
                </a:lnTo>
                <a:lnTo>
                  <a:pt x="34280" y="117311"/>
                </a:lnTo>
                <a:lnTo>
                  <a:pt x="34086" y="96964"/>
                </a:lnTo>
                <a:lnTo>
                  <a:pt x="34280" y="76624"/>
                </a:lnTo>
                <a:lnTo>
                  <a:pt x="47548" y="37231"/>
                </a:lnTo>
                <a:lnTo>
                  <a:pt x="65532" y="32499"/>
                </a:lnTo>
                <a:lnTo>
                  <a:pt x="121475" y="32499"/>
                </a:lnTo>
                <a:lnTo>
                  <a:pt x="117892" y="25656"/>
                </a:lnTo>
                <a:lnTo>
                  <a:pt x="104349" y="12725"/>
                </a:lnTo>
                <a:lnTo>
                  <a:pt x="86711" y="4489"/>
                </a:lnTo>
                <a:lnTo>
                  <a:pt x="65532" y="1600"/>
                </a:lnTo>
                <a:close/>
              </a:path>
              <a:path w="334645" h="374014">
                <a:moveTo>
                  <a:pt x="121475" y="32499"/>
                </a:moveTo>
                <a:lnTo>
                  <a:pt x="65532" y="32499"/>
                </a:lnTo>
                <a:lnTo>
                  <a:pt x="75266" y="33690"/>
                </a:lnTo>
                <a:lnTo>
                  <a:pt x="83504" y="37231"/>
                </a:lnTo>
                <a:lnTo>
                  <a:pt x="96770" y="76624"/>
                </a:lnTo>
                <a:lnTo>
                  <a:pt x="96964" y="96964"/>
                </a:lnTo>
                <a:lnTo>
                  <a:pt x="96770" y="117311"/>
                </a:lnTo>
                <a:lnTo>
                  <a:pt x="83504" y="156698"/>
                </a:lnTo>
                <a:lnTo>
                  <a:pt x="65532" y="161429"/>
                </a:lnTo>
                <a:lnTo>
                  <a:pt x="121475" y="161429"/>
                </a:lnTo>
                <a:lnTo>
                  <a:pt x="130845" y="120212"/>
                </a:lnTo>
                <a:lnTo>
                  <a:pt x="131064" y="96964"/>
                </a:lnTo>
                <a:lnTo>
                  <a:pt x="130845" y="73718"/>
                </a:lnTo>
                <a:lnTo>
                  <a:pt x="130124" y="59212"/>
                </a:lnTo>
                <a:lnTo>
                  <a:pt x="128803" y="49999"/>
                </a:lnTo>
                <a:lnTo>
                  <a:pt x="126784" y="42633"/>
                </a:lnTo>
                <a:lnTo>
                  <a:pt x="121475" y="32499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17"/>
          <p:cNvSpPr/>
          <p:nvPr/>
        </p:nvSpPr>
        <p:spPr>
          <a:xfrm>
            <a:off x="642633" y="3914345"/>
            <a:ext cx="587673" cy="299085"/>
          </a:xfrm>
          <a:custGeom>
            <a:avLst/>
            <a:gdLst/>
            <a:ahLst/>
            <a:cxnLst/>
            <a:rect l="l" t="t" r="r" b="b"/>
            <a:pathLst>
              <a:path w="640715" h="299085">
                <a:moveTo>
                  <a:pt x="0" y="242933"/>
                </a:moveTo>
                <a:lnTo>
                  <a:pt x="40462" y="216530"/>
                </a:lnTo>
                <a:lnTo>
                  <a:pt x="55797" y="208111"/>
                </a:lnTo>
                <a:lnTo>
                  <a:pt x="69873" y="204654"/>
                </a:lnTo>
                <a:lnTo>
                  <a:pt x="85176" y="206680"/>
                </a:lnTo>
                <a:lnTo>
                  <a:pt x="104190" y="214714"/>
                </a:lnTo>
                <a:lnTo>
                  <a:pt x="134170" y="230267"/>
                </a:lnTo>
                <a:lnTo>
                  <a:pt x="174437" y="251167"/>
                </a:lnTo>
                <a:lnTo>
                  <a:pt x="213490" y="271322"/>
                </a:lnTo>
                <a:lnTo>
                  <a:pt x="239826" y="284640"/>
                </a:lnTo>
                <a:lnTo>
                  <a:pt x="283006" y="298466"/>
                </a:lnTo>
                <a:lnTo>
                  <a:pt x="315898" y="296092"/>
                </a:lnTo>
                <a:lnTo>
                  <a:pt x="366318" y="269501"/>
                </a:lnTo>
                <a:lnTo>
                  <a:pt x="436315" y="224561"/>
                </a:lnTo>
                <a:lnTo>
                  <a:pt x="489253" y="189664"/>
                </a:lnTo>
                <a:lnTo>
                  <a:pt x="541609" y="154883"/>
                </a:lnTo>
                <a:lnTo>
                  <a:pt x="583980" y="126517"/>
                </a:lnTo>
                <a:lnTo>
                  <a:pt x="626567" y="94019"/>
                </a:lnTo>
                <a:lnTo>
                  <a:pt x="640250" y="61554"/>
                </a:lnTo>
                <a:lnTo>
                  <a:pt x="633920" y="46743"/>
                </a:lnTo>
                <a:lnTo>
                  <a:pt x="623035" y="37615"/>
                </a:lnTo>
                <a:lnTo>
                  <a:pt x="605978" y="33628"/>
                </a:lnTo>
                <a:lnTo>
                  <a:pt x="581633" y="37846"/>
                </a:lnTo>
                <a:lnTo>
                  <a:pt x="548881" y="53335"/>
                </a:lnTo>
                <a:lnTo>
                  <a:pt x="550469" y="39066"/>
                </a:lnTo>
                <a:lnTo>
                  <a:pt x="548043" y="27625"/>
                </a:lnTo>
                <a:lnTo>
                  <a:pt x="541187" y="19368"/>
                </a:lnTo>
                <a:lnTo>
                  <a:pt x="529488" y="14651"/>
                </a:lnTo>
                <a:lnTo>
                  <a:pt x="515390" y="13976"/>
                </a:lnTo>
                <a:lnTo>
                  <a:pt x="499130" y="16903"/>
                </a:lnTo>
                <a:lnTo>
                  <a:pt x="481844" y="23371"/>
                </a:lnTo>
                <a:lnTo>
                  <a:pt x="464667" y="33320"/>
                </a:lnTo>
                <a:lnTo>
                  <a:pt x="461294" y="8517"/>
                </a:lnTo>
                <a:lnTo>
                  <a:pt x="441256" y="0"/>
                </a:lnTo>
                <a:lnTo>
                  <a:pt x="414248" y="3043"/>
                </a:lnTo>
                <a:lnTo>
                  <a:pt x="389966" y="12923"/>
                </a:lnTo>
                <a:lnTo>
                  <a:pt x="363745" y="29017"/>
                </a:lnTo>
                <a:lnTo>
                  <a:pt x="328745" y="50925"/>
                </a:lnTo>
                <a:lnTo>
                  <a:pt x="298108" y="70238"/>
                </a:lnTo>
                <a:lnTo>
                  <a:pt x="284975" y="78544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18"/>
          <p:cNvSpPr/>
          <p:nvPr/>
        </p:nvSpPr>
        <p:spPr>
          <a:xfrm>
            <a:off x="594441" y="3922942"/>
            <a:ext cx="411061" cy="155659"/>
          </a:xfrm>
          <a:custGeom>
            <a:avLst/>
            <a:gdLst/>
            <a:ahLst/>
            <a:cxnLst/>
            <a:rect l="l" t="t" r="r" b="b"/>
            <a:pathLst>
              <a:path w="495300" h="165100">
                <a:moveTo>
                  <a:pt x="254990" y="149999"/>
                </a:moveTo>
                <a:lnTo>
                  <a:pt x="286004" y="158670"/>
                </a:lnTo>
                <a:lnTo>
                  <a:pt x="306028" y="163123"/>
                </a:lnTo>
                <a:lnTo>
                  <a:pt x="323781" y="164764"/>
                </a:lnTo>
                <a:lnTo>
                  <a:pt x="347979" y="164998"/>
                </a:lnTo>
                <a:lnTo>
                  <a:pt x="434987" y="164998"/>
                </a:lnTo>
                <a:lnTo>
                  <a:pt x="460202" y="162805"/>
                </a:lnTo>
                <a:lnTo>
                  <a:pt x="479061" y="156025"/>
                </a:lnTo>
                <a:lnTo>
                  <a:pt x="490878" y="144360"/>
                </a:lnTo>
                <a:lnTo>
                  <a:pt x="494969" y="127507"/>
                </a:lnTo>
                <a:lnTo>
                  <a:pt x="491025" y="111578"/>
                </a:lnTo>
                <a:lnTo>
                  <a:pt x="479451" y="99801"/>
                </a:lnTo>
                <a:lnTo>
                  <a:pt x="460642" y="92498"/>
                </a:lnTo>
                <a:lnTo>
                  <a:pt x="434987" y="89992"/>
                </a:lnTo>
                <a:lnTo>
                  <a:pt x="403529" y="87078"/>
                </a:lnTo>
                <a:lnTo>
                  <a:pt x="367263" y="79778"/>
                </a:lnTo>
                <a:lnTo>
                  <a:pt x="333908" y="70254"/>
                </a:lnTo>
                <a:lnTo>
                  <a:pt x="311188" y="60667"/>
                </a:lnTo>
                <a:lnTo>
                  <a:pt x="294170" y="45080"/>
                </a:lnTo>
                <a:lnTo>
                  <a:pt x="273551" y="24904"/>
                </a:lnTo>
                <a:lnTo>
                  <a:pt x="240693" y="7443"/>
                </a:lnTo>
                <a:lnTo>
                  <a:pt x="186956" y="0"/>
                </a:lnTo>
                <a:lnTo>
                  <a:pt x="160938" y="1521"/>
                </a:lnTo>
                <a:lnTo>
                  <a:pt x="141373" y="5529"/>
                </a:lnTo>
                <a:lnTo>
                  <a:pt x="75598" y="31953"/>
                </a:lnTo>
                <a:lnTo>
                  <a:pt x="39874" y="48129"/>
                </a:lnTo>
                <a:lnTo>
                  <a:pt x="11537" y="61376"/>
                </a:lnTo>
                <a:lnTo>
                  <a:pt x="0" y="66865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19"/>
          <p:cNvSpPr/>
          <p:nvPr/>
        </p:nvSpPr>
        <p:spPr>
          <a:xfrm>
            <a:off x="992612" y="3972912"/>
            <a:ext cx="146050" cy="98425"/>
          </a:xfrm>
          <a:custGeom>
            <a:avLst/>
            <a:gdLst/>
            <a:ahLst/>
            <a:cxnLst/>
            <a:rect l="l" t="t" r="r" b="b"/>
            <a:pathLst>
              <a:path w="146050" h="98425">
                <a:moveTo>
                  <a:pt x="145643" y="0"/>
                </a:moveTo>
                <a:lnTo>
                  <a:pt x="0" y="97980"/>
                </a:lnTo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20"/>
          <p:cNvSpPr/>
          <p:nvPr/>
        </p:nvSpPr>
        <p:spPr>
          <a:xfrm>
            <a:off x="970718" y="3947906"/>
            <a:ext cx="83820" cy="57785"/>
          </a:xfrm>
          <a:custGeom>
            <a:avLst/>
            <a:gdLst/>
            <a:ahLst/>
            <a:cxnLst/>
            <a:rect l="l" t="t" r="r" b="b"/>
            <a:pathLst>
              <a:path w="83820" h="57785">
                <a:moveTo>
                  <a:pt x="83540" y="0"/>
                </a:moveTo>
                <a:lnTo>
                  <a:pt x="0" y="57569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361533" y="3738276"/>
            <a:ext cx="8925470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выплата 10 000 руб.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 59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177 000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9"/>
          <p:cNvSpPr/>
          <p:nvPr/>
        </p:nvSpPr>
        <p:spPr>
          <a:xfrm>
            <a:off x="747484" y="2046059"/>
            <a:ext cx="457200" cy="63500"/>
          </a:xfrm>
          <a:custGeom>
            <a:avLst/>
            <a:gdLst/>
            <a:ahLst/>
            <a:cxnLst/>
            <a:rect l="l" t="t" r="r" b="b"/>
            <a:pathLst>
              <a:path w="457200" h="63500">
                <a:moveTo>
                  <a:pt x="25400" y="63500"/>
                </a:moveTo>
                <a:lnTo>
                  <a:pt x="431800" y="63500"/>
                </a:lnTo>
                <a:lnTo>
                  <a:pt x="441683" y="61502"/>
                </a:lnTo>
                <a:lnTo>
                  <a:pt x="449757" y="56057"/>
                </a:lnTo>
                <a:lnTo>
                  <a:pt x="455202" y="47983"/>
                </a:lnTo>
                <a:lnTo>
                  <a:pt x="457200" y="38100"/>
                </a:lnTo>
                <a:lnTo>
                  <a:pt x="457200" y="0"/>
                </a:lnTo>
                <a:lnTo>
                  <a:pt x="0" y="0"/>
                </a:lnTo>
                <a:lnTo>
                  <a:pt x="0" y="38100"/>
                </a:lnTo>
                <a:lnTo>
                  <a:pt x="1997" y="47983"/>
                </a:lnTo>
                <a:lnTo>
                  <a:pt x="7442" y="56057"/>
                </a:lnTo>
                <a:lnTo>
                  <a:pt x="15516" y="61502"/>
                </a:lnTo>
                <a:lnTo>
                  <a:pt x="25400" y="6350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10"/>
          <p:cNvSpPr/>
          <p:nvPr/>
        </p:nvSpPr>
        <p:spPr>
          <a:xfrm>
            <a:off x="747484" y="2566759"/>
            <a:ext cx="457200" cy="63500"/>
          </a:xfrm>
          <a:custGeom>
            <a:avLst/>
            <a:gdLst/>
            <a:ahLst/>
            <a:cxnLst/>
            <a:rect l="l" t="t" r="r" b="b"/>
            <a:pathLst>
              <a:path w="457200" h="63500">
                <a:moveTo>
                  <a:pt x="457200" y="63500"/>
                </a:moveTo>
                <a:lnTo>
                  <a:pt x="0" y="63500"/>
                </a:lnTo>
                <a:lnTo>
                  <a:pt x="0" y="25400"/>
                </a:lnTo>
                <a:lnTo>
                  <a:pt x="1997" y="15516"/>
                </a:lnTo>
                <a:lnTo>
                  <a:pt x="7442" y="7442"/>
                </a:lnTo>
                <a:lnTo>
                  <a:pt x="15516" y="1997"/>
                </a:lnTo>
                <a:lnTo>
                  <a:pt x="25400" y="0"/>
                </a:lnTo>
                <a:lnTo>
                  <a:pt x="431800" y="0"/>
                </a:lnTo>
                <a:lnTo>
                  <a:pt x="441683" y="1997"/>
                </a:lnTo>
                <a:lnTo>
                  <a:pt x="449757" y="7442"/>
                </a:lnTo>
                <a:lnTo>
                  <a:pt x="455202" y="15516"/>
                </a:lnTo>
                <a:lnTo>
                  <a:pt x="457200" y="25400"/>
                </a:lnTo>
                <a:lnTo>
                  <a:pt x="457200" y="6350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11"/>
          <p:cNvSpPr/>
          <p:nvPr/>
        </p:nvSpPr>
        <p:spPr>
          <a:xfrm>
            <a:off x="1026884" y="2109559"/>
            <a:ext cx="114300" cy="4572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114300" y="0"/>
                </a:moveTo>
                <a:lnTo>
                  <a:pt x="114300" y="98031"/>
                </a:lnTo>
                <a:lnTo>
                  <a:pt x="111205" y="122922"/>
                </a:lnTo>
                <a:lnTo>
                  <a:pt x="102276" y="145973"/>
                </a:lnTo>
                <a:lnTo>
                  <a:pt x="88046" y="166186"/>
                </a:lnTo>
                <a:lnTo>
                  <a:pt x="69049" y="182562"/>
                </a:lnTo>
                <a:lnTo>
                  <a:pt x="0" y="228600"/>
                </a:lnTo>
                <a:lnTo>
                  <a:pt x="69049" y="274637"/>
                </a:lnTo>
                <a:lnTo>
                  <a:pt x="88046" y="291019"/>
                </a:lnTo>
                <a:lnTo>
                  <a:pt x="102276" y="311230"/>
                </a:lnTo>
                <a:lnTo>
                  <a:pt x="111205" y="334278"/>
                </a:lnTo>
                <a:lnTo>
                  <a:pt x="114300" y="359168"/>
                </a:lnTo>
                <a:lnTo>
                  <a:pt x="114300" y="4572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12"/>
          <p:cNvSpPr/>
          <p:nvPr/>
        </p:nvSpPr>
        <p:spPr>
          <a:xfrm>
            <a:off x="810983" y="2109559"/>
            <a:ext cx="114300" cy="4572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0" y="0"/>
                </a:moveTo>
                <a:lnTo>
                  <a:pt x="0" y="98031"/>
                </a:lnTo>
                <a:lnTo>
                  <a:pt x="3094" y="122922"/>
                </a:lnTo>
                <a:lnTo>
                  <a:pt x="12023" y="145973"/>
                </a:lnTo>
                <a:lnTo>
                  <a:pt x="26253" y="166186"/>
                </a:lnTo>
                <a:lnTo>
                  <a:pt x="45250" y="182562"/>
                </a:lnTo>
                <a:lnTo>
                  <a:pt x="114300" y="228600"/>
                </a:lnTo>
                <a:lnTo>
                  <a:pt x="45250" y="274637"/>
                </a:lnTo>
                <a:lnTo>
                  <a:pt x="26253" y="291019"/>
                </a:lnTo>
                <a:lnTo>
                  <a:pt x="12023" y="311230"/>
                </a:lnTo>
                <a:lnTo>
                  <a:pt x="3094" y="334278"/>
                </a:lnTo>
                <a:lnTo>
                  <a:pt x="0" y="359168"/>
                </a:lnTo>
                <a:lnTo>
                  <a:pt x="0" y="4572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3"/>
          <p:cNvSpPr/>
          <p:nvPr/>
        </p:nvSpPr>
        <p:spPr>
          <a:xfrm>
            <a:off x="861783" y="2427059"/>
            <a:ext cx="228601" cy="139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14"/>
          <p:cNvSpPr/>
          <p:nvPr/>
        </p:nvSpPr>
        <p:spPr>
          <a:xfrm>
            <a:off x="874484" y="2211159"/>
            <a:ext cx="203200" cy="8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15"/>
          <p:cNvSpPr/>
          <p:nvPr/>
        </p:nvSpPr>
        <p:spPr>
          <a:xfrm>
            <a:off x="594441" y="4535948"/>
            <a:ext cx="609600" cy="605790"/>
          </a:xfrm>
          <a:custGeom>
            <a:avLst/>
            <a:gdLst/>
            <a:ahLst/>
            <a:cxnLst/>
            <a:rect l="l" t="t" r="r" b="b"/>
            <a:pathLst>
              <a:path w="609600" h="605789">
                <a:moveTo>
                  <a:pt x="603532" y="347030"/>
                </a:moveTo>
                <a:lnTo>
                  <a:pt x="555107" y="393461"/>
                </a:lnTo>
                <a:lnTo>
                  <a:pt x="560555" y="460339"/>
                </a:lnTo>
                <a:lnTo>
                  <a:pt x="561305" y="469470"/>
                </a:lnTo>
                <a:lnTo>
                  <a:pt x="555526" y="477827"/>
                </a:lnTo>
                <a:lnTo>
                  <a:pt x="546738" y="480367"/>
                </a:lnTo>
                <a:lnTo>
                  <a:pt x="482285" y="498960"/>
                </a:lnTo>
                <a:lnTo>
                  <a:pt x="456072" y="560707"/>
                </a:lnTo>
                <a:lnTo>
                  <a:pt x="452437" y="566303"/>
                </a:lnTo>
                <a:lnTo>
                  <a:pt x="447286" y="570248"/>
                </a:lnTo>
                <a:lnTo>
                  <a:pt x="441137" y="572255"/>
                </a:lnTo>
                <a:lnTo>
                  <a:pt x="434508" y="572035"/>
                </a:lnTo>
                <a:lnTo>
                  <a:pt x="368747" y="558561"/>
                </a:lnTo>
                <a:lnTo>
                  <a:pt x="316842" y="601042"/>
                </a:lnTo>
                <a:lnTo>
                  <a:pt x="313286" y="603925"/>
                </a:lnTo>
                <a:lnTo>
                  <a:pt x="308994" y="605386"/>
                </a:lnTo>
                <a:lnTo>
                  <a:pt x="304663" y="605386"/>
                </a:lnTo>
                <a:lnTo>
                  <a:pt x="300332" y="605386"/>
                </a:lnTo>
                <a:lnTo>
                  <a:pt x="296027" y="603925"/>
                </a:lnTo>
                <a:lnTo>
                  <a:pt x="292484" y="601042"/>
                </a:lnTo>
                <a:lnTo>
                  <a:pt x="240591" y="558561"/>
                </a:lnTo>
                <a:lnTo>
                  <a:pt x="174805" y="572035"/>
                </a:lnTo>
                <a:lnTo>
                  <a:pt x="127028" y="498960"/>
                </a:lnTo>
                <a:lnTo>
                  <a:pt x="62576" y="480367"/>
                </a:lnTo>
                <a:lnTo>
                  <a:pt x="53813" y="477827"/>
                </a:lnTo>
                <a:lnTo>
                  <a:pt x="48021" y="469470"/>
                </a:lnTo>
                <a:lnTo>
                  <a:pt x="48758" y="460339"/>
                </a:lnTo>
                <a:lnTo>
                  <a:pt x="54219" y="393461"/>
                </a:lnTo>
                <a:lnTo>
                  <a:pt x="5794" y="347030"/>
                </a:lnTo>
                <a:lnTo>
                  <a:pt x="1853" y="341671"/>
                </a:lnTo>
                <a:lnTo>
                  <a:pt x="0" y="335471"/>
                </a:lnTo>
                <a:lnTo>
                  <a:pt x="304" y="329011"/>
                </a:lnTo>
                <a:lnTo>
                  <a:pt x="2835" y="322874"/>
                </a:lnTo>
                <a:lnTo>
                  <a:pt x="38763" y="266194"/>
                </a:lnTo>
                <a:lnTo>
                  <a:pt x="17440" y="202567"/>
                </a:lnTo>
                <a:lnTo>
                  <a:pt x="84216" y="146293"/>
                </a:lnTo>
                <a:lnTo>
                  <a:pt x="94910" y="80063"/>
                </a:lnTo>
                <a:lnTo>
                  <a:pt x="96396" y="71046"/>
                </a:lnTo>
                <a:lnTo>
                  <a:pt x="104016" y="64289"/>
                </a:lnTo>
                <a:lnTo>
                  <a:pt x="113147" y="63921"/>
                </a:lnTo>
                <a:lnTo>
                  <a:pt x="180190" y="61292"/>
                </a:lnTo>
                <a:lnTo>
                  <a:pt x="220424" y="7609"/>
                </a:lnTo>
                <a:lnTo>
                  <a:pt x="225285" y="3068"/>
                </a:lnTo>
                <a:lnTo>
                  <a:pt x="231224" y="489"/>
                </a:lnTo>
                <a:lnTo>
                  <a:pt x="237674" y="14"/>
                </a:lnTo>
                <a:lnTo>
                  <a:pt x="244071" y="1780"/>
                </a:lnTo>
                <a:lnTo>
                  <a:pt x="304663" y="30622"/>
                </a:lnTo>
                <a:lnTo>
                  <a:pt x="365242" y="1780"/>
                </a:lnTo>
                <a:lnTo>
                  <a:pt x="371625" y="0"/>
                </a:lnTo>
                <a:lnTo>
                  <a:pt x="378080" y="470"/>
                </a:lnTo>
                <a:lnTo>
                  <a:pt x="384028" y="3053"/>
                </a:lnTo>
                <a:lnTo>
                  <a:pt x="388889" y="7609"/>
                </a:lnTo>
                <a:lnTo>
                  <a:pt x="429136" y="61292"/>
                </a:lnTo>
                <a:lnTo>
                  <a:pt x="496179" y="63921"/>
                </a:lnTo>
                <a:lnTo>
                  <a:pt x="505310" y="64289"/>
                </a:lnTo>
                <a:lnTo>
                  <a:pt x="512918" y="71046"/>
                </a:lnTo>
                <a:lnTo>
                  <a:pt x="514403" y="80063"/>
                </a:lnTo>
                <a:lnTo>
                  <a:pt x="525097" y="146293"/>
                </a:lnTo>
                <a:lnTo>
                  <a:pt x="583237" y="179821"/>
                </a:lnTo>
                <a:lnTo>
                  <a:pt x="588332" y="184072"/>
                </a:lnTo>
                <a:lnTo>
                  <a:pt x="591610" y="189642"/>
                </a:lnTo>
                <a:lnTo>
                  <a:pt x="592864" y="195988"/>
                </a:lnTo>
                <a:lnTo>
                  <a:pt x="591886" y="202567"/>
                </a:lnTo>
                <a:lnTo>
                  <a:pt x="570563" y="266194"/>
                </a:lnTo>
                <a:lnTo>
                  <a:pt x="606478" y="322874"/>
                </a:lnTo>
                <a:lnTo>
                  <a:pt x="609011" y="329011"/>
                </a:lnTo>
                <a:lnTo>
                  <a:pt x="609320" y="335471"/>
                </a:lnTo>
                <a:lnTo>
                  <a:pt x="607471" y="341671"/>
                </a:lnTo>
                <a:lnTo>
                  <a:pt x="603532" y="347030"/>
                </a:lnTo>
                <a:close/>
              </a:path>
            </a:pathLst>
          </a:custGeom>
          <a:ln w="2539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16"/>
          <p:cNvSpPr/>
          <p:nvPr/>
        </p:nvSpPr>
        <p:spPr>
          <a:xfrm>
            <a:off x="778149" y="4699807"/>
            <a:ext cx="239396" cy="267335"/>
          </a:xfrm>
          <a:custGeom>
            <a:avLst/>
            <a:gdLst/>
            <a:ahLst/>
            <a:cxnLst/>
            <a:rect l="l" t="t" r="r" b="b"/>
            <a:pathLst>
              <a:path w="239395" h="267335">
                <a:moveTo>
                  <a:pt x="207975" y="0"/>
                </a:moveTo>
                <a:lnTo>
                  <a:pt x="184391" y="0"/>
                </a:lnTo>
                <a:lnTo>
                  <a:pt x="182879" y="1143"/>
                </a:lnTo>
                <a:lnTo>
                  <a:pt x="181355" y="3810"/>
                </a:lnTo>
                <a:lnTo>
                  <a:pt x="31178" y="263105"/>
                </a:lnTo>
                <a:lnTo>
                  <a:pt x="30035" y="265010"/>
                </a:lnTo>
                <a:lnTo>
                  <a:pt x="31178" y="266915"/>
                </a:lnTo>
                <a:lnTo>
                  <a:pt x="54368" y="266915"/>
                </a:lnTo>
                <a:lnTo>
                  <a:pt x="55892" y="265772"/>
                </a:lnTo>
                <a:lnTo>
                  <a:pt x="57403" y="263105"/>
                </a:lnTo>
                <a:lnTo>
                  <a:pt x="207606" y="3810"/>
                </a:lnTo>
                <a:lnTo>
                  <a:pt x="208724" y="1917"/>
                </a:lnTo>
                <a:lnTo>
                  <a:pt x="207975" y="0"/>
                </a:lnTo>
                <a:close/>
              </a:path>
              <a:path w="239395" h="267335">
                <a:moveTo>
                  <a:pt x="192011" y="130048"/>
                </a:moveTo>
                <a:lnTo>
                  <a:pt x="154635" y="147198"/>
                </a:lnTo>
                <a:lnTo>
                  <a:pt x="145237" y="198094"/>
                </a:lnTo>
                <a:lnTo>
                  <a:pt x="145391" y="214684"/>
                </a:lnTo>
                <a:lnTo>
                  <a:pt x="164299" y="258217"/>
                </a:lnTo>
                <a:lnTo>
                  <a:pt x="192011" y="266153"/>
                </a:lnTo>
                <a:lnTo>
                  <a:pt x="207128" y="264092"/>
                </a:lnTo>
                <a:lnTo>
                  <a:pt x="219716" y="258217"/>
                </a:lnTo>
                <a:lnTo>
                  <a:pt x="229380" y="248992"/>
                </a:lnTo>
                <a:lnTo>
                  <a:pt x="231939" y="244106"/>
                </a:lnTo>
                <a:lnTo>
                  <a:pt x="182130" y="244106"/>
                </a:lnTo>
                <a:lnTo>
                  <a:pt x="174510" y="239547"/>
                </a:lnTo>
                <a:lnTo>
                  <a:pt x="169570" y="198094"/>
                </a:lnTo>
                <a:lnTo>
                  <a:pt x="169707" y="183576"/>
                </a:lnTo>
                <a:lnTo>
                  <a:pt x="182130" y="152095"/>
                </a:lnTo>
                <a:lnTo>
                  <a:pt x="231945" y="152095"/>
                </a:lnTo>
                <a:lnTo>
                  <a:pt x="229380" y="147198"/>
                </a:lnTo>
                <a:lnTo>
                  <a:pt x="219716" y="137977"/>
                </a:lnTo>
                <a:lnTo>
                  <a:pt x="207128" y="132107"/>
                </a:lnTo>
                <a:lnTo>
                  <a:pt x="192011" y="130048"/>
                </a:lnTo>
                <a:close/>
              </a:path>
              <a:path w="239395" h="267335">
                <a:moveTo>
                  <a:pt x="231945" y="152095"/>
                </a:moveTo>
                <a:lnTo>
                  <a:pt x="201891" y="152095"/>
                </a:lnTo>
                <a:lnTo>
                  <a:pt x="209499" y="156654"/>
                </a:lnTo>
                <a:lnTo>
                  <a:pt x="212534" y="165404"/>
                </a:lnTo>
                <a:lnTo>
                  <a:pt x="213314" y="168799"/>
                </a:lnTo>
                <a:lnTo>
                  <a:pt x="213915" y="174334"/>
                </a:lnTo>
                <a:lnTo>
                  <a:pt x="214302" y="183576"/>
                </a:lnTo>
                <a:lnTo>
                  <a:pt x="214439" y="198094"/>
                </a:lnTo>
                <a:lnTo>
                  <a:pt x="214302" y="212612"/>
                </a:lnTo>
                <a:lnTo>
                  <a:pt x="201891" y="244106"/>
                </a:lnTo>
                <a:lnTo>
                  <a:pt x="231939" y="244106"/>
                </a:lnTo>
                <a:lnTo>
                  <a:pt x="238772" y="198094"/>
                </a:lnTo>
                <a:lnTo>
                  <a:pt x="238617" y="181506"/>
                </a:lnTo>
                <a:lnTo>
                  <a:pt x="238105" y="171153"/>
                </a:lnTo>
                <a:lnTo>
                  <a:pt x="237165" y="164574"/>
                </a:lnTo>
                <a:lnTo>
                  <a:pt x="235724" y="159308"/>
                </a:lnTo>
                <a:lnTo>
                  <a:pt x="231945" y="152095"/>
                </a:lnTo>
                <a:close/>
              </a:path>
              <a:path w="239395" h="267335">
                <a:moveTo>
                  <a:pt x="46761" y="1143"/>
                </a:moveTo>
                <a:lnTo>
                  <a:pt x="9392" y="18314"/>
                </a:lnTo>
                <a:lnTo>
                  <a:pt x="0" y="69215"/>
                </a:lnTo>
                <a:lnTo>
                  <a:pt x="154" y="85803"/>
                </a:lnTo>
                <a:lnTo>
                  <a:pt x="19059" y="129325"/>
                </a:lnTo>
                <a:lnTo>
                  <a:pt x="46761" y="137261"/>
                </a:lnTo>
                <a:lnTo>
                  <a:pt x="61883" y="135200"/>
                </a:lnTo>
                <a:lnTo>
                  <a:pt x="74472" y="129325"/>
                </a:lnTo>
                <a:lnTo>
                  <a:pt x="84137" y="120100"/>
                </a:lnTo>
                <a:lnTo>
                  <a:pt x="86699" y="115214"/>
                </a:lnTo>
                <a:lnTo>
                  <a:pt x="36880" y="115214"/>
                </a:lnTo>
                <a:lnTo>
                  <a:pt x="29286" y="110642"/>
                </a:lnTo>
                <a:lnTo>
                  <a:pt x="24333" y="69215"/>
                </a:lnTo>
                <a:lnTo>
                  <a:pt x="24470" y="54689"/>
                </a:lnTo>
                <a:lnTo>
                  <a:pt x="36880" y="23190"/>
                </a:lnTo>
                <a:lnTo>
                  <a:pt x="86693" y="23190"/>
                </a:lnTo>
                <a:lnTo>
                  <a:pt x="84137" y="18314"/>
                </a:lnTo>
                <a:lnTo>
                  <a:pt x="74472" y="9085"/>
                </a:lnTo>
                <a:lnTo>
                  <a:pt x="61883" y="3206"/>
                </a:lnTo>
                <a:lnTo>
                  <a:pt x="46761" y="1143"/>
                </a:lnTo>
                <a:close/>
              </a:path>
              <a:path w="239395" h="267335">
                <a:moveTo>
                  <a:pt x="86693" y="23190"/>
                </a:moveTo>
                <a:lnTo>
                  <a:pt x="56654" y="23190"/>
                </a:lnTo>
                <a:lnTo>
                  <a:pt x="64249" y="27762"/>
                </a:lnTo>
                <a:lnTo>
                  <a:pt x="67297" y="36499"/>
                </a:lnTo>
                <a:lnTo>
                  <a:pt x="68077" y="39902"/>
                </a:lnTo>
                <a:lnTo>
                  <a:pt x="68678" y="45442"/>
                </a:lnTo>
                <a:lnTo>
                  <a:pt x="69065" y="54689"/>
                </a:lnTo>
                <a:lnTo>
                  <a:pt x="69202" y="69215"/>
                </a:lnTo>
                <a:lnTo>
                  <a:pt x="69065" y="83727"/>
                </a:lnTo>
                <a:lnTo>
                  <a:pt x="56654" y="115214"/>
                </a:lnTo>
                <a:lnTo>
                  <a:pt x="86699" y="115214"/>
                </a:lnTo>
                <a:lnTo>
                  <a:pt x="93535" y="69215"/>
                </a:lnTo>
                <a:lnTo>
                  <a:pt x="93380" y="52612"/>
                </a:lnTo>
                <a:lnTo>
                  <a:pt x="92868" y="42254"/>
                </a:lnTo>
                <a:lnTo>
                  <a:pt x="91928" y="35680"/>
                </a:lnTo>
                <a:lnTo>
                  <a:pt x="90487" y="30429"/>
                </a:lnTo>
                <a:lnTo>
                  <a:pt x="86693" y="2319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361529" y="4597809"/>
            <a:ext cx="10373269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Проценты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вкладу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4% = </a:t>
            </a:r>
            <a:r>
              <a:rPr lang="ru-RU" sz="2400" b="1" dirty="0" smtClean="0">
                <a:solidFill>
                  <a:srgbClr val="FF0000"/>
                </a:solidFill>
              </a:rPr>
              <a:t>63 000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381324" y="5550357"/>
            <a:ext cx="1065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8" name="object 10"/>
          <p:cNvSpPr/>
          <p:nvPr/>
        </p:nvSpPr>
        <p:spPr>
          <a:xfrm>
            <a:off x="19771" y="5264488"/>
            <a:ext cx="12189460" cy="941069"/>
          </a:xfrm>
          <a:custGeom>
            <a:avLst/>
            <a:gdLst/>
            <a:ahLst/>
            <a:cxnLst/>
            <a:rect l="l" t="t" r="r" b="b"/>
            <a:pathLst>
              <a:path w="12189460" h="941070">
                <a:moveTo>
                  <a:pt x="0" y="940523"/>
                </a:moveTo>
                <a:lnTo>
                  <a:pt x="12188952" y="940523"/>
                </a:lnTo>
                <a:lnTo>
                  <a:pt x="12188952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pPr marL="12700" marR="1063625">
              <a:lnSpc>
                <a:spcPts val="2600"/>
              </a:lnSpc>
              <a:spcBef>
                <a:spcPts val="5"/>
              </a:spcBef>
            </a:pPr>
            <a:endParaRPr lang="ru-RU" sz="2800" b="1" spc="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063625" algn="ctr">
              <a:lnSpc>
                <a:spcPts val="2600"/>
              </a:lnSpc>
              <a:spcBef>
                <a:spcPts val="5"/>
              </a:spcBef>
            </a:pPr>
            <a:r>
              <a:rPr lang="ru-RU" sz="2800" b="1" spc="20" dirty="0" smtClean="0">
                <a:solidFill>
                  <a:srgbClr val="FFFFFF"/>
                </a:solidFill>
                <a:latin typeface="Arial"/>
                <a:cs typeface="Arial"/>
              </a:rPr>
              <a:t>Общая </a:t>
            </a:r>
            <a:r>
              <a:rPr lang="ru-RU" sz="2800" b="1" spc="20" dirty="0">
                <a:solidFill>
                  <a:srgbClr val="FFFFFF"/>
                </a:solidFill>
                <a:latin typeface="Arial"/>
                <a:cs typeface="Arial"/>
              </a:rPr>
              <a:t>сумма накоплений </a:t>
            </a:r>
            <a:r>
              <a:rPr lang="ru-RU" sz="4000" b="1" spc="20" dirty="0" smtClean="0">
                <a:solidFill>
                  <a:srgbClr val="FF0000"/>
                </a:solidFill>
                <a:latin typeface="Arial"/>
                <a:cs typeface="Arial"/>
              </a:rPr>
              <a:t>830 000 </a:t>
            </a:r>
            <a:r>
              <a:rPr lang="ru-RU" sz="2800" b="1" spc="20" dirty="0">
                <a:solidFill>
                  <a:srgbClr val="FFFFFF"/>
                </a:solidFill>
                <a:latin typeface="Arial"/>
                <a:cs typeface="Arial"/>
              </a:rPr>
              <a:t>руб.</a:t>
            </a:r>
          </a:p>
        </p:txBody>
      </p:sp>
      <p:pic>
        <p:nvPicPr>
          <p:cNvPr id="3074" name="Picture 2" descr="Картинки по запросу &quot;накопительная ипотека png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842">
            <a:off x="9515535" y="4885083"/>
            <a:ext cx="2801292" cy="206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bject 17"/>
          <p:cNvSpPr/>
          <p:nvPr/>
        </p:nvSpPr>
        <p:spPr>
          <a:xfrm>
            <a:off x="9829800" y="3406510"/>
            <a:ext cx="2209801" cy="1775091"/>
          </a:xfrm>
          <a:custGeom>
            <a:avLst/>
            <a:gdLst/>
            <a:ahLst/>
            <a:cxnLst/>
            <a:rect l="l" t="t" r="r" b="b"/>
            <a:pathLst>
              <a:path w="507365" h="549275">
                <a:moveTo>
                  <a:pt x="322110" y="180630"/>
                </a:moveTo>
                <a:lnTo>
                  <a:pt x="318784" y="137134"/>
                </a:lnTo>
                <a:lnTo>
                  <a:pt x="327531" y="101099"/>
                </a:lnTo>
                <a:lnTo>
                  <a:pt x="340114" y="75385"/>
                </a:lnTo>
                <a:lnTo>
                  <a:pt x="348297" y="62850"/>
                </a:lnTo>
                <a:lnTo>
                  <a:pt x="355555" y="51186"/>
                </a:lnTo>
                <a:lnTo>
                  <a:pt x="361099" y="38723"/>
                </a:lnTo>
                <a:lnTo>
                  <a:pt x="360241" y="28800"/>
                </a:lnTo>
                <a:lnTo>
                  <a:pt x="348297" y="24750"/>
                </a:lnTo>
                <a:lnTo>
                  <a:pt x="328797" y="27442"/>
                </a:lnTo>
                <a:lnTo>
                  <a:pt x="309265" y="31942"/>
                </a:lnTo>
                <a:lnTo>
                  <a:pt x="291002" y="32883"/>
                </a:lnTo>
                <a:lnTo>
                  <a:pt x="275310" y="24903"/>
                </a:lnTo>
                <a:lnTo>
                  <a:pt x="254065" y="6537"/>
                </a:lnTo>
                <a:lnTo>
                  <a:pt x="236686" y="0"/>
                </a:lnTo>
                <a:lnTo>
                  <a:pt x="221075" y="5181"/>
                </a:lnTo>
                <a:lnTo>
                  <a:pt x="205130" y="21969"/>
                </a:lnTo>
                <a:lnTo>
                  <a:pt x="194218" y="31811"/>
                </a:lnTo>
                <a:lnTo>
                  <a:pt x="180662" y="36895"/>
                </a:lnTo>
                <a:lnTo>
                  <a:pt x="164741" y="38792"/>
                </a:lnTo>
                <a:lnTo>
                  <a:pt x="146735" y="39076"/>
                </a:lnTo>
                <a:lnTo>
                  <a:pt x="118142" y="42630"/>
                </a:lnTo>
                <a:lnTo>
                  <a:pt x="108126" y="51593"/>
                </a:lnTo>
                <a:lnTo>
                  <a:pt x="110947" y="63416"/>
                </a:lnTo>
                <a:lnTo>
                  <a:pt x="120865" y="75550"/>
                </a:lnTo>
                <a:lnTo>
                  <a:pt x="132178" y="86617"/>
                </a:lnTo>
                <a:lnTo>
                  <a:pt x="149759" y="109088"/>
                </a:lnTo>
                <a:lnTo>
                  <a:pt x="164791" y="142384"/>
                </a:lnTo>
                <a:lnTo>
                  <a:pt x="168452" y="185926"/>
                </a:lnTo>
                <a:lnTo>
                  <a:pt x="127346" y="201921"/>
                </a:lnTo>
                <a:lnTo>
                  <a:pt x="88136" y="229528"/>
                </a:lnTo>
                <a:lnTo>
                  <a:pt x="53308" y="265974"/>
                </a:lnTo>
                <a:lnTo>
                  <a:pt x="25351" y="308487"/>
                </a:lnTo>
                <a:lnTo>
                  <a:pt x="6752" y="354293"/>
                </a:lnTo>
                <a:lnTo>
                  <a:pt x="0" y="400619"/>
                </a:lnTo>
                <a:lnTo>
                  <a:pt x="4257" y="445837"/>
                </a:lnTo>
                <a:lnTo>
                  <a:pt x="41066" y="508357"/>
                </a:lnTo>
                <a:lnTo>
                  <a:pt x="75449" y="527608"/>
                </a:lnTo>
                <a:lnTo>
                  <a:pt x="121708" y="540153"/>
                </a:lnTo>
                <a:lnTo>
                  <a:pt x="180759" y="546965"/>
                </a:lnTo>
                <a:lnTo>
                  <a:pt x="253517" y="549019"/>
                </a:lnTo>
                <a:lnTo>
                  <a:pt x="326267" y="546925"/>
                </a:lnTo>
                <a:lnTo>
                  <a:pt x="385314" y="540022"/>
                </a:lnTo>
                <a:lnTo>
                  <a:pt x="431574" y="527372"/>
                </a:lnTo>
                <a:lnTo>
                  <a:pt x="465960" y="508042"/>
                </a:lnTo>
                <a:lnTo>
                  <a:pt x="502776" y="445601"/>
                </a:lnTo>
                <a:lnTo>
                  <a:pt x="507034" y="400619"/>
                </a:lnTo>
                <a:lnTo>
                  <a:pt x="499818" y="352068"/>
                </a:lnTo>
                <a:lnTo>
                  <a:pt x="479834" y="305838"/>
                </a:lnTo>
                <a:lnTo>
                  <a:pt x="449576" y="263755"/>
                </a:lnTo>
                <a:lnTo>
                  <a:pt x="411540" y="227643"/>
                </a:lnTo>
                <a:lnTo>
                  <a:pt x="368219" y="199326"/>
                </a:lnTo>
                <a:lnTo>
                  <a:pt x="322110" y="180630"/>
                </a:lnTo>
                <a:close/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18"/>
          <p:cNvSpPr/>
          <p:nvPr/>
        </p:nvSpPr>
        <p:spPr>
          <a:xfrm>
            <a:off x="10287002" y="3505200"/>
            <a:ext cx="1113083" cy="233076"/>
          </a:xfrm>
          <a:custGeom>
            <a:avLst/>
            <a:gdLst/>
            <a:ahLst/>
            <a:cxnLst/>
            <a:rect l="l" t="t" r="r" b="b"/>
            <a:pathLst>
              <a:path w="246379" h="66675">
                <a:moveTo>
                  <a:pt x="0" y="15328"/>
                </a:moveTo>
                <a:lnTo>
                  <a:pt x="23091" y="46276"/>
                </a:lnTo>
                <a:lnTo>
                  <a:pt x="46693" y="62914"/>
                </a:lnTo>
                <a:lnTo>
                  <a:pt x="68621" y="66376"/>
                </a:lnTo>
                <a:lnTo>
                  <a:pt x="86690" y="57797"/>
                </a:lnTo>
                <a:lnTo>
                  <a:pt x="102253" y="44379"/>
                </a:lnTo>
                <a:lnTo>
                  <a:pt x="115897" y="37842"/>
                </a:lnTo>
                <a:lnTo>
                  <a:pt x="129831" y="40988"/>
                </a:lnTo>
                <a:lnTo>
                  <a:pt x="146265" y="56616"/>
                </a:lnTo>
                <a:lnTo>
                  <a:pt x="157077" y="64428"/>
                </a:lnTo>
                <a:lnTo>
                  <a:pt x="169995" y="65606"/>
                </a:lnTo>
                <a:lnTo>
                  <a:pt x="183581" y="61258"/>
                </a:lnTo>
                <a:lnTo>
                  <a:pt x="196392" y="52489"/>
                </a:lnTo>
                <a:lnTo>
                  <a:pt x="216363" y="36020"/>
                </a:lnTo>
                <a:lnTo>
                  <a:pt x="232630" y="22991"/>
                </a:lnTo>
                <a:lnTo>
                  <a:pt x="243161" y="11589"/>
                </a:lnTo>
                <a:lnTo>
                  <a:pt x="245922" y="0"/>
                </a:lnTo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19"/>
          <p:cNvSpPr/>
          <p:nvPr/>
        </p:nvSpPr>
        <p:spPr>
          <a:xfrm>
            <a:off x="10562967" y="3846705"/>
            <a:ext cx="1283289" cy="252412"/>
          </a:xfrm>
          <a:custGeom>
            <a:avLst/>
            <a:gdLst/>
            <a:ahLst/>
            <a:cxnLst/>
            <a:rect l="l" t="t" r="r" b="b"/>
            <a:pathLst>
              <a:path w="294640" h="78105">
                <a:moveTo>
                  <a:pt x="0" y="46768"/>
                </a:moveTo>
                <a:lnTo>
                  <a:pt x="41241" y="70303"/>
                </a:lnTo>
                <a:lnTo>
                  <a:pt x="70994" y="77596"/>
                </a:lnTo>
                <a:lnTo>
                  <a:pt x="103664" y="68151"/>
                </a:lnTo>
                <a:lnTo>
                  <a:pt x="153657" y="41473"/>
                </a:lnTo>
                <a:lnTo>
                  <a:pt x="178035" y="25605"/>
                </a:lnTo>
                <a:lnTo>
                  <a:pt x="210131" y="8059"/>
                </a:lnTo>
                <a:lnTo>
                  <a:pt x="249108" y="0"/>
                </a:lnTo>
                <a:lnTo>
                  <a:pt x="294132" y="12593"/>
                </a:lnTo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20"/>
          <p:cNvSpPr/>
          <p:nvPr/>
        </p:nvSpPr>
        <p:spPr>
          <a:xfrm>
            <a:off x="11249483" y="3940407"/>
            <a:ext cx="558674" cy="104656"/>
          </a:xfrm>
          <a:custGeom>
            <a:avLst/>
            <a:gdLst/>
            <a:ahLst/>
            <a:cxnLst/>
            <a:rect l="l" t="t" r="r" b="b"/>
            <a:pathLst>
              <a:path w="128270" h="32385">
                <a:moveTo>
                  <a:pt x="0" y="10085"/>
                </a:moveTo>
                <a:lnTo>
                  <a:pt x="23033" y="3285"/>
                </a:lnTo>
                <a:lnTo>
                  <a:pt x="55754" y="0"/>
                </a:lnTo>
                <a:lnTo>
                  <a:pt x="92545" y="7236"/>
                </a:lnTo>
                <a:lnTo>
                  <a:pt x="127787" y="32005"/>
                </a:lnTo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29801" y="4274644"/>
            <a:ext cx="2209799" cy="64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EA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240 000</a:t>
            </a:r>
            <a:endParaRPr lang="ru-RU" sz="3600" dirty="0">
              <a:solidFill>
                <a:srgbClr val="AEA8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25038"/>
      </p:ext>
    </p:extLst>
  </p:cSld>
  <p:clrMapOvr>
    <a:masterClrMapping/>
  </p:clrMapOvr>
  <p:transition spd="slow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8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800"/>
                            </p:stCondLst>
                            <p:childTnLst>
                              <p:par>
                                <p:cTn id="4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31" grpId="0"/>
      <p:bldP spid="56" grpId="0"/>
      <p:bldP spid="58" grpId="0" animBg="1"/>
      <p:bldP spid="60" grpId="0" animBg="1"/>
      <p:bldP spid="61" grpId="0" animBg="1"/>
      <p:bldP spid="62" grpId="0" animBg="1"/>
      <p:bldP spid="63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 txBox="1">
            <a:spLocks/>
          </p:cNvSpPr>
          <p:nvPr/>
        </p:nvSpPr>
        <p:spPr>
          <a:xfrm>
            <a:off x="223203" y="-631924"/>
            <a:ext cx="3205797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08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4600" y="370582"/>
            <a:ext cx="975360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r>
              <a:rPr lang="ru-RU" sz="3200" dirty="0" smtClean="0"/>
              <a:t> Расчет кредита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381324" y="5550357"/>
            <a:ext cx="1065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8" name="object 10"/>
          <p:cNvSpPr/>
          <p:nvPr/>
        </p:nvSpPr>
        <p:spPr>
          <a:xfrm>
            <a:off x="1" y="4572001"/>
            <a:ext cx="12189460" cy="1002170"/>
          </a:xfrm>
          <a:custGeom>
            <a:avLst/>
            <a:gdLst/>
            <a:ahLst/>
            <a:cxnLst/>
            <a:rect l="l" t="t" r="r" b="b"/>
            <a:pathLst>
              <a:path w="12189460" h="941070">
                <a:moveTo>
                  <a:pt x="0" y="940523"/>
                </a:moveTo>
                <a:lnTo>
                  <a:pt x="12188952" y="940523"/>
                </a:lnTo>
                <a:lnTo>
                  <a:pt x="12188952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pPr marL="12700" marR="1063625" algn="ctr">
              <a:lnSpc>
                <a:spcPts val="2600"/>
              </a:lnSpc>
              <a:spcBef>
                <a:spcPts val="5"/>
              </a:spcBef>
            </a:pPr>
            <a:r>
              <a:rPr lang="en-US" sz="2800" b="1" spc="20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lang="ru-RU" sz="2800" b="1" spc="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063625" algn="ctr">
              <a:lnSpc>
                <a:spcPts val="2600"/>
              </a:lnSpc>
              <a:spcBef>
                <a:spcPts val="5"/>
              </a:spcBef>
            </a:pPr>
            <a:r>
              <a:rPr lang="ru-RU" sz="2800" b="1" spc="20" dirty="0" smtClean="0">
                <a:solidFill>
                  <a:srgbClr val="FFFFFF"/>
                </a:solidFill>
                <a:latin typeface="Arial"/>
                <a:cs typeface="Arial"/>
              </a:rPr>
              <a:t>Квартира за </a:t>
            </a:r>
            <a:r>
              <a:rPr lang="ru-RU" sz="4000" b="1" spc="20" dirty="0" smtClean="0">
                <a:solidFill>
                  <a:srgbClr val="FF0000"/>
                </a:solidFill>
                <a:latin typeface="Arial"/>
                <a:cs typeface="Arial"/>
              </a:rPr>
              <a:t>2 000 000 </a:t>
            </a:r>
            <a:r>
              <a:rPr lang="ru-RU" sz="2800" b="1" spc="20" dirty="0" smtClean="0">
                <a:solidFill>
                  <a:srgbClr val="FFFFFF"/>
                </a:solidFill>
                <a:latin typeface="Arial"/>
                <a:cs typeface="Arial"/>
              </a:rPr>
              <a:t>руб.</a:t>
            </a:r>
            <a:endParaRPr lang="en-US" sz="2800" b="1" spc="2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object 7"/>
          <p:cNvSpPr/>
          <p:nvPr/>
        </p:nvSpPr>
        <p:spPr>
          <a:xfrm>
            <a:off x="1514020" y="4958659"/>
            <a:ext cx="533401" cy="351155"/>
          </a:xfrm>
          <a:custGeom>
            <a:avLst/>
            <a:gdLst/>
            <a:ahLst/>
            <a:cxnLst/>
            <a:rect l="l" t="t" r="r" b="b"/>
            <a:pathLst>
              <a:path w="533400" h="351154">
                <a:moveTo>
                  <a:pt x="533400" y="0"/>
                </a:moveTo>
                <a:lnTo>
                  <a:pt x="533400" y="350837"/>
                </a:lnTo>
                <a:lnTo>
                  <a:pt x="0" y="350837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8"/>
          <p:cNvSpPr/>
          <p:nvPr/>
        </p:nvSpPr>
        <p:spPr>
          <a:xfrm>
            <a:off x="1475920" y="4699895"/>
            <a:ext cx="609600" cy="283210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9"/>
          <p:cNvSpPr/>
          <p:nvPr/>
        </p:nvSpPr>
        <p:spPr>
          <a:xfrm>
            <a:off x="1806122" y="5093595"/>
            <a:ext cx="139700" cy="215900"/>
          </a:xfrm>
          <a:custGeom>
            <a:avLst/>
            <a:gdLst/>
            <a:ahLst/>
            <a:cxnLst/>
            <a:rect l="l" t="t" r="r" b="b"/>
            <a:pathLst>
              <a:path w="139700" h="215900">
                <a:moveTo>
                  <a:pt x="139700" y="0"/>
                </a:moveTo>
                <a:lnTo>
                  <a:pt x="0" y="0"/>
                </a:lnTo>
                <a:lnTo>
                  <a:pt x="0" y="215900"/>
                </a:lnTo>
                <a:lnTo>
                  <a:pt x="139700" y="215900"/>
                </a:lnTo>
                <a:lnTo>
                  <a:pt x="1397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0"/>
          <p:cNvSpPr/>
          <p:nvPr/>
        </p:nvSpPr>
        <p:spPr>
          <a:xfrm>
            <a:off x="1615620" y="4979295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0"/>
                </a:lnTo>
                <a:lnTo>
                  <a:pt x="0" y="101600"/>
                </a:lnTo>
                <a:lnTo>
                  <a:pt x="101600" y="101600"/>
                </a:lnTo>
                <a:lnTo>
                  <a:pt x="10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09801" y="1859625"/>
            <a:ext cx="4649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Сумма кредита </a:t>
            </a:r>
            <a:r>
              <a:rPr lang="ru-RU" sz="2000" b="1" dirty="0" smtClean="0"/>
              <a:t>1 170 000 </a:t>
            </a:r>
            <a:r>
              <a:rPr lang="ru-RU" sz="2000" dirty="0" smtClean="0"/>
              <a:t>руб.  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71799" y="2550620"/>
            <a:ext cx="495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Кредит на </a:t>
            </a:r>
            <a:r>
              <a:rPr lang="ru-RU" sz="2000" b="1" dirty="0" smtClean="0"/>
              <a:t>10 лет </a:t>
            </a:r>
            <a:r>
              <a:rPr lang="ru-RU" sz="2000" dirty="0" smtClean="0"/>
              <a:t>под 8% годовых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57601" y="3310222"/>
            <a:ext cx="5943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Сумма ежемесячного платежа </a:t>
            </a:r>
            <a:r>
              <a:rPr lang="ru-RU" sz="2000" b="1" dirty="0" smtClean="0"/>
              <a:t>14 000</a:t>
            </a:r>
            <a:r>
              <a:rPr lang="ru-RU" sz="2000" dirty="0" smtClean="0"/>
              <a:t> руб.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51255" y="4058683"/>
            <a:ext cx="659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Процентные расходы за </a:t>
            </a:r>
            <a:r>
              <a:rPr lang="ru-RU" sz="2000" dirty="0" smtClean="0"/>
              <a:t>кредит </a:t>
            </a:r>
            <a:r>
              <a:rPr lang="ru-RU" sz="2000" b="1" dirty="0" smtClean="0"/>
              <a:t>530 000</a:t>
            </a:r>
            <a:r>
              <a:rPr lang="ru-RU" sz="2000" dirty="0" smtClean="0"/>
              <a:t> </a:t>
            </a:r>
            <a:r>
              <a:rPr lang="ru-RU" sz="2000" dirty="0"/>
              <a:t>руб.</a:t>
            </a:r>
          </a:p>
        </p:txBody>
      </p:sp>
      <p:sp>
        <p:nvSpPr>
          <p:cNvPr id="24" name="object 13"/>
          <p:cNvSpPr/>
          <p:nvPr/>
        </p:nvSpPr>
        <p:spPr>
          <a:xfrm>
            <a:off x="1865105" y="1990317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4"/>
          <p:cNvSpPr/>
          <p:nvPr/>
        </p:nvSpPr>
        <p:spPr>
          <a:xfrm>
            <a:off x="1842316" y="1900502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3"/>
          <p:cNvSpPr/>
          <p:nvPr/>
        </p:nvSpPr>
        <p:spPr>
          <a:xfrm>
            <a:off x="2613588" y="2681311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4"/>
          <p:cNvSpPr/>
          <p:nvPr/>
        </p:nvSpPr>
        <p:spPr>
          <a:xfrm>
            <a:off x="2590800" y="2591497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13"/>
          <p:cNvSpPr/>
          <p:nvPr/>
        </p:nvSpPr>
        <p:spPr>
          <a:xfrm>
            <a:off x="3311302" y="3440913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14"/>
          <p:cNvSpPr/>
          <p:nvPr/>
        </p:nvSpPr>
        <p:spPr>
          <a:xfrm>
            <a:off x="3288514" y="3351099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3"/>
          <p:cNvSpPr/>
          <p:nvPr/>
        </p:nvSpPr>
        <p:spPr>
          <a:xfrm>
            <a:off x="4023629" y="4189374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14"/>
          <p:cNvSpPr/>
          <p:nvPr/>
        </p:nvSpPr>
        <p:spPr>
          <a:xfrm>
            <a:off x="4000841" y="4099560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33401" y="5919689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*</a:t>
            </a:r>
            <a:r>
              <a:rPr lang="ru-RU" sz="2000" i="1" dirty="0" smtClean="0"/>
              <a:t> Суммарные расходы на покупку квартиры  всего </a:t>
            </a:r>
            <a:r>
              <a:rPr lang="ru-RU" sz="2000" b="1" i="1" dirty="0" smtClean="0"/>
              <a:t>2 290 000</a:t>
            </a:r>
            <a:r>
              <a:rPr lang="ru-RU" sz="2000" i="1" dirty="0" smtClean="0"/>
              <a:t> руб</a:t>
            </a:r>
            <a:r>
              <a:rPr lang="ru-RU" sz="2000" i="1" dirty="0"/>
              <a:t>.</a:t>
            </a:r>
          </a:p>
        </p:txBody>
      </p:sp>
      <p:pic>
        <p:nvPicPr>
          <p:cNvPr id="1026" name="Picture 2" descr="Картинки по запросу &quot;ипотечный калькулятор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20" y="72035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48943"/>
      </p:ext>
    </p:extLst>
  </p:cSld>
  <p:clrMapOvr>
    <a:masterClrMapping/>
  </p:clrMapOvr>
  <p:transition spd="slow" advClick="0" advTm="1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7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75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" grpId="0"/>
      <p:bldP spid="6" grpId="0"/>
      <p:bldP spid="7" grpId="0"/>
      <p:bldP spid="8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8169</TotalTime>
  <Words>526</Words>
  <Application>Microsoft Office PowerPoint</Application>
  <PresentationFormat>Произвольный</PresentationFormat>
  <Paragraphs>114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01</vt:lpstr>
      <vt:lpstr>02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Презентацья</dc:title>
  <dc:creator>maria geman</dc:creator>
  <cp:lastModifiedBy>Селезко Игорь Сергеевич</cp:lastModifiedBy>
  <cp:revision>133</cp:revision>
  <cp:lastPrinted>2020-06-18T13:45:09Z</cp:lastPrinted>
  <dcterms:created xsi:type="dcterms:W3CDTF">2019-09-05T14:49:38Z</dcterms:created>
  <dcterms:modified xsi:type="dcterms:W3CDTF">2020-11-25T11:33:42Z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2019-09-05T00:00:00Z</vt:filetime>
  </property>
</Properties>
</file>