
<file path=[Content_Types].xml><?xml version="1.0" encoding="utf-8"?>
<Types xmlns="http://schemas.openxmlformats.org/package/2006/content-types">
  <Default ContentType="image/jp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Default ContentType="image/x-emf" Extension="emf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image/jpeg" PartName="/ppt/media/image43.JPG"/>
  <Override ContentType="image/jpeg" PartName="/ppt/media/image41.JPG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12192000" cy="6858000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6395" y="0"/>
            <a:ext cx="5975604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4458" y="0"/>
            <a:ext cx="627049" cy="68579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37149" y="0"/>
            <a:ext cx="158494" cy="68580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0230" y="281955"/>
            <a:ext cx="748283" cy="8733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56C0F-F7AC-6541-B242-27D6A27E4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6633"/>
            <a:ext cx="9144000" cy="9233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C13C-D7BE-0645-9D4C-4F8691F4C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70615-B488-F349-B9A4-20B79A09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13.04.2023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B00A2-354D-2640-B77E-AEB25ACC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E54AAD-5B65-3646-84D7-AAF5E29B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4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6940" y="2083053"/>
            <a:ext cx="387794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2303" y="1948460"/>
            <a:ext cx="489013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30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G"/><Relationship Id="rId7" Type="http://schemas.openxmlformats.org/officeDocument/2006/relationships/image" Target="../media/image4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дминистратор\Desktop\ПОЛИНА\PDF и JPG файлы\Фото с мероприятий и т.д\LEYqVV1J4d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0" y="1414547"/>
            <a:ext cx="4222800" cy="281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ПОЛИНА\PDF и JPG файлы\Фото с мероприятий и т.д\os8EA_lvP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08" y="0"/>
            <a:ext cx="3827008" cy="261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ПОЛИНА\PDF и JPG файлы\Фото с мероприятий и т.д\fvuTG0lLjbikh8e30daagHVrFuSrDDN4UhJcMw_TPbpMhifHyZd_tDQiRfTIIj50uknaQpzOL4mWQo2TSq4l6wx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517" y="2267394"/>
            <a:ext cx="3168983" cy="208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ПОЛИНА\PDF и JPG файлы\Фото с мероприятий и т.д\mTKgf6JuNP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514" y="2"/>
            <a:ext cx="3168985" cy="22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0164" y="0"/>
              <a:ext cx="2603118" cy="49804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6157" y="0"/>
              <a:ext cx="1899577" cy="45453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216908"/>
              <a:ext cx="12192000" cy="26410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887698"/>
              <a:ext cx="12191999" cy="10362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4041647"/>
              <a:ext cx="12191999" cy="3764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7199" y="4830084"/>
            <a:ext cx="11277600" cy="1534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algn="ctr">
              <a:lnSpc>
                <a:spcPts val="2860"/>
              </a:lnSpc>
              <a:spcBef>
                <a:spcPts val="100"/>
              </a:spcBef>
              <a:tabLst>
                <a:tab pos="2071370" algn="l"/>
              </a:tabLst>
            </a:pPr>
            <a:r>
              <a:rPr lang="ru-RU" sz="3200" spc="6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Муниципальный проект</a:t>
            </a:r>
          </a:p>
          <a:p>
            <a:pPr marL="334010" algn="ctr">
              <a:lnSpc>
                <a:spcPts val="2860"/>
              </a:lnSpc>
              <a:spcBef>
                <a:spcPts val="100"/>
              </a:spcBef>
              <a:tabLst>
                <a:tab pos="2071370" algn="l"/>
              </a:tabLst>
            </a:pPr>
            <a:endParaRPr lang="ru-RU" sz="3200" b="1" spc="60" dirty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pPr marL="334010" algn="ctr">
              <a:lnSpc>
                <a:spcPts val="2860"/>
              </a:lnSpc>
              <a:spcBef>
                <a:spcPts val="100"/>
              </a:spcBef>
              <a:tabLst>
                <a:tab pos="2071370" algn="l"/>
              </a:tabLst>
            </a:pPr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Гражданско-патриотический проект</a:t>
            </a:r>
          </a:p>
          <a:p>
            <a:pPr marL="334010" algn="ctr">
              <a:lnSpc>
                <a:spcPts val="2860"/>
              </a:lnSpc>
              <a:spcBef>
                <a:spcPts val="100"/>
              </a:spcBef>
              <a:tabLst>
                <a:tab pos="2071370" algn="l"/>
              </a:tabLst>
            </a:pPr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«Сочи помнит»</a:t>
            </a:r>
            <a:r>
              <a:rPr lang="ru-RU" sz="2400" spc="6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38684" y="0"/>
            <a:ext cx="6238240" cy="4058920"/>
            <a:chOff x="138684" y="0"/>
            <a:chExt cx="6238240" cy="4058920"/>
          </a:xfrm>
        </p:grpSpPr>
        <p:sp>
          <p:nvSpPr>
            <p:cNvPr id="12" name="object 12"/>
            <p:cNvSpPr/>
            <p:nvPr/>
          </p:nvSpPr>
          <p:spPr>
            <a:xfrm>
              <a:off x="138684" y="0"/>
              <a:ext cx="6238240" cy="4058920"/>
            </a:xfrm>
            <a:custGeom>
              <a:avLst/>
              <a:gdLst/>
              <a:ahLst/>
              <a:cxnLst/>
              <a:rect l="l" t="t" r="r" b="b"/>
              <a:pathLst>
                <a:path w="6238240" h="4058920">
                  <a:moveTo>
                    <a:pt x="6237732" y="0"/>
                  </a:moveTo>
                  <a:lnTo>
                    <a:pt x="0" y="0"/>
                  </a:lnTo>
                  <a:lnTo>
                    <a:pt x="0" y="4058412"/>
                  </a:lnTo>
                  <a:lnTo>
                    <a:pt x="4661281" y="4050665"/>
                  </a:lnTo>
                  <a:lnTo>
                    <a:pt x="6237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828" y="182372"/>
              <a:ext cx="837931" cy="104711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54278" y="1616204"/>
            <a:ext cx="425337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204" dirty="0">
                <a:solidFill>
                  <a:srgbClr val="09436E"/>
                </a:solidFill>
                <a:latin typeface="Montserrat ExtraBold" panose="00000900000000000000" pitchFamily="2" charset="-52"/>
                <a:cs typeface="Tahoma"/>
              </a:rPr>
              <a:t>УПРАВЛЕНИЕ </a:t>
            </a:r>
            <a:r>
              <a:rPr b="0" spc="210" dirty="0">
                <a:solidFill>
                  <a:srgbClr val="09436E"/>
                </a:solidFill>
                <a:latin typeface="Montserrat ExtraBold" panose="00000900000000000000" pitchFamily="2" charset="-52"/>
                <a:cs typeface="Tahoma"/>
              </a:rPr>
              <a:t> МОЛОДЕЖН</a:t>
            </a:r>
            <a:r>
              <a:rPr b="0" spc="185" dirty="0">
                <a:solidFill>
                  <a:srgbClr val="09436E"/>
                </a:solidFill>
                <a:latin typeface="Montserrat ExtraBold" panose="00000900000000000000" pitchFamily="2" charset="-52"/>
                <a:cs typeface="Tahoma"/>
              </a:rPr>
              <a:t>О</a:t>
            </a:r>
            <a:r>
              <a:rPr b="0" spc="95" dirty="0">
                <a:solidFill>
                  <a:srgbClr val="09436E"/>
                </a:solidFill>
                <a:latin typeface="Montserrat ExtraBold" panose="00000900000000000000" pitchFamily="2" charset="-52"/>
                <a:cs typeface="Tahoma"/>
              </a:rPr>
              <a:t>Й  </a:t>
            </a:r>
            <a:r>
              <a:rPr b="0" spc="150" dirty="0">
                <a:solidFill>
                  <a:srgbClr val="09436E"/>
                </a:solidFill>
                <a:latin typeface="Montserrat ExtraBold" panose="00000900000000000000" pitchFamily="2" charset="-52"/>
                <a:cs typeface="Tahoma"/>
              </a:rPr>
              <a:t>ПОЛИТИКИ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1" y="152400"/>
            <a:ext cx="914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762" y="283319"/>
            <a:ext cx="749371" cy="93588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15955" y="2539755"/>
            <a:ext cx="26015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700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21" name="Рисунок 20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8" y="2507384"/>
            <a:ext cx="467314" cy="55715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F193916-473A-01A6-5B7A-D2DA62603208}"/>
              </a:ext>
            </a:extLst>
          </p:cNvPr>
          <p:cNvSpPr/>
          <p:nvPr/>
        </p:nvSpPr>
        <p:spPr>
          <a:xfrm>
            <a:off x="1235104" y="283319"/>
            <a:ext cx="4825942" cy="772894"/>
          </a:xfrm>
          <a:prstGeom prst="rect">
            <a:avLst/>
          </a:prstGeom>
          <a:solidFill>
            <a:srgbClr val="09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5" name="object 11"/>
          <p:cNvSpPr txBox="1"/>
          <p:nvPr/>
        </p:nvSpPr>
        <p:spPr>
          <a:xfrm>
            <a:off x="1235104" y="355257"/>
            <a:ext cx="4825943" cy="629018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2355215" algn="l"/>
                <a:tab pos="3071495" algn="l"/>
                <a:tab pos="4358005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Военно-спортивные и военно-патриотические мероприятия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02" y="1784511"/>
            <a:ext cx="430110" cy="4301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02349" y="1691789"/>
            <a:ext cx="54101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sz="1600" dirty="0"/>
              <a:t>Зимний фестиваль военно-патриотических и военно-спортивных клубов в рамках Дня защитника Отечества</a:t>
            </a:r>
            <a:endParaRPr lang="ru-RU" sz="17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60479" y="4230344"/>
            <a:ext cx="267215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400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39" name="Рисунок 38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1" y="4160952"/>
            <a:ext cx="467314" cy="5571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39" y="3617192"/>
            <a:ext cx="430110" cy="4301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30924" y="3617192"/>
            <a:ext cx="5410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Военно-полевые сборы «Небесный купол»</a:t>
            </a:r>
          </a:p>
        </p:txBody>
      </p:sp>
      <p:pic>
        <p:nvPicPr>
          <p:cNvPr id="5122" name="Picture 2" descr="https://sun9-49.userapi.com/impg/COOz2ra7iVa7mw8MJkOOVz5hH9rSz9zD_Aj32Q/mKNjkOEIOlk.jpg?size=2560x1702&amp;quality=95&amp;sign=6b31eae5fd771bc704dd60582500481b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" b="10973"/>
          <a:stretch/>
        </p:blipFill>
        <p:spPr bwMode="auto">
          <a:xfrm>
            <a:off x="6282753" y="0"/>
            <a:ext cx="5899722" cy="33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06004" y="5903262"/>
            <a:ext cx="267215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500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22" name="Рисунок 21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06" y="5833870"/>
            <a:ext cx="467314" cy="5571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4" y="5290110"/>
            <a:ext cx="430110" cy="4301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576449" y="5290110"/>
            <a:ext cx="5410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Военно-спортивная игра для молодежи «Военные игры»</a:t>
            </a:r>
          </a:p>
        </p:txBody>
      </p:sp>
      <p:pic>
        <p:nvPicPr>
          <p:cNvPr id="30" name="Picture 4" descr="https://sun9-43.userapi.com/impg/DOVu7FfdtVWyP_S_0FvUqw6ifQJvTGjGsx2eDg/nu7IaYbLvDM.jpg?size=2560x1702&amp;quality=95&amp;sign=33c6cfb7013427da04d3f0740617d42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00" y="3369101"/>
            <a:ext cx="5904000" cy="34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39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1" y="152400"/>
            <a:ext cx="914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762" y="283319"/>
            <a:ext cx="749371" cy="935881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F193916-473A-01A6-5B7A-D2DA62603208}"/>
              </a:ext>
            </a:extLst>
          </p:cNvPr>
          <p:cNvSpPr/>
          <p:nvPr/>
        </p:nvSpPr>
        <p:spPr>
          <a:xfrm>
            <a:off x="1244629" y="246281"/>
            <a:ext cx="4825942" cy="1001494"/>
          </a:xfrm>
          <a:prstGeom prst="rect">
            <a:avLst/>
          </a:prstGeom>
          <a:solidFill>
            <a:srgbClr val="09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5" name="object 11"/>
          <p:cNvSpPr txBox="1"/>
          <p:nvPr/>
        </p:nvSpPr>
        <p:spPr>
          <a:xfrm>
            <a:off x="1244629" y="318219"/>
            <a:ext cx="4825943" cy="844462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2355215" algn="l"/>
                <a:tab pos="3071495" algn="l"/>
                <a:tab pos="4358005" algn="l"/>
              </a:tabLst>
            </a:pP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Мероприятия по профилактике экстремизма и духовно-нравственного развития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06003" y="2899152"/>
            <a:ext cx="267215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250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39" name="Рисунок 38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05" y="2829760"/>
            <a:ext cx="467314" cy="5571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3" y="2142652"/>
            <a:ext cx="430110" cy="4301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576448" y="2142652"/>
            <a:ext cx="5410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День солидарности в борьбе с терроризмом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06004" y="5334000"/>
            <a:ext cx="267215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500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22" name="Рисунок 21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5264608"/>
            <a:ext cx="467314" cy="5571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59" y="4200058"/>
            <a:ext cx="430110" cy="4301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34344" y="4200058"/>
            <a:ext cx="5410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Конференция по профилактике экстремизма и терроризма в молодежной среде</a:t>
            </a:r>
          </a:p>
        </p:txBody>
      </p:sp>
      <p:pic>
        <p:nvPicPr>
          <p:cNvPr id="6146" name="Picture 2" descr="https://sun9-68.userapi.com/impg/SeJSZQD0isFCOZ4qgv7aF192UnPlaJuhtbbcPQ/SnMsiNLm4XE.jpg?size=1506x1130&amp;quality=95&amp;sign=f8bdfc5b688130e9f4925ad969f14b2d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/>
          <a:stretch/>
        </p:blipFill>
        <p:spPr bwMode="auto">
          <a:xfrm>
            <a:off x="6288000" y="1"/>
            <a:ext cx="5904000" cy="352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28.userapi.com/impg/IRTYM_CGTcmHkLKeKoOV99oeksdd3qVtPenByw/nSB5bCoXO9U.jpg?size=1600x1063&amp;quality=95&amp;sign=04f61117282cc72f31dc1afdaa70c0b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7"/>
          <a:stretch/>
        </p:blipFill>
        <p:spPr bwMode="auto">
          <a:xfrm>
            <a:off x="6288000" y="3523309"/>
            <a:ext cx="5904000" cy="33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224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1" y="152400"/>
            <a:ext cx="914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762" y="283319"/>
            <a:ext cx="749371" cy="935881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F193916-473A-01A6-5B7A-D2DA62603208}"/>
              </a:ext>
            </a:extLst>
          </p:cNvPr>
          <p:cNvSpPr/>
          <p:nvPr/>
        </p:nvSpPr>
        <p:spPr>
          <a:xfrm>
            <a:off x="1244629" y="246281"/>
            <a:ext cx="4825942" cy="1001494"/>
          </a:xfrm>
          <a:prstGeom prst="rect">
            <a:avLst/>
          </a:prstGeom>
          <a:solidFill>
            <a:srgbClr val="09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5" name="object 11"/>
          <p:cNvSpPr txBox="1"/>
          <p:nvPr/>
        </p:nvSpPr>
        <p:spPr>
          <a:xfrm>
            <a:off x="1244629" y="318219"/>
            <a:ext cx="4825943" cy="875240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2355215" algn="l"/>
                <a:tab pos="3071495" algn="l"/>
                <a:tab pos="4358005" algn="l"/>
              </a:tabLst>
            </a:pPr>
            <a:r>
              <a:rPr lang="ru-RU" sz="2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Межпоколенческое взаимодействие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06003" y="3284598"/>
            <a:ext cx="267215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250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39" name="Рисунок 38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05" y="3215206"/>
            <a:ext cx="467314" cy="5571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39" y="1761655"/>
            <a:ext cx="430110" cy="4301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576447" y="1698823"/>
            <a:ext cx="5410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Молодежно-патриотическая конференция «Связь поколений» в рамках краевой молодежной патриотической акции «День Героев Отечества»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06004" y="5479592"/>
            <a:ext cx="267215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1000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22" name="Рисунок 21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06" y="5410200"/>
            <a:ext cx="467314" cy="5571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9" y="4476946"/>
            <a:ext cx="430110" cy="4301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576445" y="4476946"/>
            <a:ext cx="5410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Мероприятия в рамках реализации краевого проекта «Диалоги с Героями»</a:t>
            </a:r>
          </a:p>
        </p:txBody>
      </p:sp>
      <p:pic>
        <p:nvPicPr>
          <p:cNvPr id="17" name="Picture 2" descr="https://sun9-19.userapi.com/impg/4J3RCQnSslPj5YrJafjl47DLaJfrhySD2FTB0A/i_odkHbn76U.jpg?size=1600x1063&amp;quality=95&amp;sign=069f42ae93d7f7f4b155829535b9d54a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9"/>
          <a:stretch/>
        </p:blipFill>
        <p:spPr bwMode="auto">
          <a:xfrm>
            <a:off x="6288000" y="3505200"/>
            <a:ext cx="5904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4.userapi.com/impg/IgM5h3JQFMYutohxXYQ4FN7jkVawvHkbpWqC-w/-qtwySup7gU.jpg?size=2560x1707&amp;quality=96&amp;sign=f919abf034fa800b9a40313329c66520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/>
          <a:stretch/>
        </p:blipFill>
        <p:spPr bwMode="auto">
          <a:xfrm>
            <a:off x="6278474" y="0"/>
            <a:ext cx="5913525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9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374389" cy="6858000"/>
            <a:chOff x="0" y="0"/>
            <a:chExt cx="337439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15010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8251" y="0"/>
              <a:ext cx="595744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1716" y="0"/>
              <a:ext cx="158495" cy="6857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0227" y="280151"/>
              <a:ext cx="749371" cy="9358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-184001" y="3069037"/>
            <a:ext cx="3180778" cy="1128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334010" algn="ctr">
              <a:lnSpc>
                <a:spcPts val="2860"/>
              </a:lnSpc>
              <a:spcBef>
                <a:spcPts val="100"/>
              </a:spcBef>
              <a:tabLst>
                <a:tab pos="2071370" algn="l"/>
              </a:tabLst>
              <a:defRPr sz="3200" spc="6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defRPr>
            </a:lvl1pPr>
          </a:lstStyle>
          <a:p>
            <a:r>
              <a:rPr lang="ru-RU" sz="2800" dirty="0"/>
              <a:t>Обоснование реализации проекта</a:t>
            </a:r>
            <a:endParaRPr sz="2800" dirty="0"/>
          </a:p>
        </p:txBody>
      </p:sp>
      <p:sp>
        <p:nvSpPr>
          <p:cNvPr id="21" name="object 3"/>
          <p:cNvSpPr/>
          <p:nvPr/>
        </p:nvSpPr>
        <p:spPr>
          <a:xfrm>
            <a:off x="4081549" y="3633294"/>
            <a:ext cx="5450226" cy="807169"/>
          </a:xfrm>
          <a:custGeom>
            <a:avLst/>
            <a:gdLst/>
            <a:ahLst/>
            <a:cxnLst/>
            <a:rect l="l" t="t" r="r" b="b"/>
            <a:pathLst>
              <a:path w="8025765" h="2421890">
                <a:moveTo>
                  <a:pt x="8025383" y="0"/>
                </a:moveTo>
                <a:lnTo>
                  <a:pt x="0" y="0"/>
                </a:lnTo>
                <a:lnTo>
                  <a:pt x="0" y="2421636"/>
                </a:lnTo>
                <a:lnTo>
                  <a:pt x="8025383" y="2421636"/>
                </a:lnTo>
                <a:lnTo>
                  <a:pt x="8025383" y="0"/>
                </a:lnTo>
                <a:close/>
              </a:path>
            </a:pathLst>
          </a:custGeom>
          <a:solidFill>
            <a:srgbClr val="09436E"/>
          </a:solidFill>
        </p:spPr>
        <p:txBody>
          <a:bodyPr wrap="square" lIns="0" tIns="0" rIns="0" bIns="0" rtlCol="0" anchor="ctr"/>
          <a:lstStyle/>
          <a:p>
            <a:pPr algn="ctr"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Реализуется в рамках национального проекта «Образование»</a:t>
            </a:r>
          </a:p>
        </p:txBody>
      </p:sp>
      <p:sp>
        <p:nvSpPr>
          <p:cNvPr id="10" name="object 3"/>
          <p:cNvSpPr/>
          <p:nvPr/>
        </p:nvSpPr>
        <p:spPr>
          <a:xfrm>
            <a:off x="4087183" y="0"/>
            <a:ext cx="7535662" cy="3317711"/>
          </a:xfrm>
          <a:custGeom>
            <a:avLst/>
            <a:gdLst/>
            <a:ahLst/>
            <a:cxnLst/>
            <a:rect l="l" t="t" r="r" b="b"/>
            <a:pathLst>
              <a:path w="8025765" h="2421890">
                <a:moveTo>
                  <a:pt x="8025383" y="0"/>
                </a:moveTo>
                <a:lnTo>
                  <a:pt x="0" y="0"/>
                </a:lnTo>
                <a:lnTo>
                  <a:pt x="0" y="2421636"/>
                </a:lnTo>
                <a:lnTo>
                  <a:pt x="8025383" y="2421636"/>
                </a:lnTo>
                <a:lnTo>
                  <a:pt x="8025383" y="0"/>
                </a:lnTo>
                <a:close/>
              </a:path>
            </a:pathLst>
          </a:custGeom>
          <a:solidFill>
            <a:srgbClr val="09436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20"/>
          <p:cNvSpPr txBox="1"/>
          <p:nvPr/>
        </p:nvSpPr>
        <p:spPr>
          <a:xfrm>
            <a:off x="4142415" y="665547"/>
            <a:ext cx="7424229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</a:p>
        </p:txBody>
      </p:sp>
      <p:sp>
        <p:nvSpPr>
          <p:cNvPr id="15" name="object 25"/>
          <p:cNvSpPr/>
          <p:nvPr/>
        </p:nvSpPr>
        <p:spPr>
          <a:xfrm>
            <a:off x="8639131" y="5543358"/>
            <a:ext cx="2148841" cy="1096010"/>
          </a:xfrm>
          <a:custGeom>
            <a:avLst/>
            <a:gdLst/>
            <a:ahLst/>
            <a:cxnLst/>
            <a:rect l="l" t="t" r="r" b="b"/>
            <a:pathLst>
              <a:path w="2148840" h="1096010">
                <a:moveTo>
                  <a:pt x="2148840" y="0"/>
                </a:moveTo>
                <a:lnTo>
                  <a:pt x="0" y="0"/>
                </a:lnTo>
                <a:lnTo>
                  <a:pt x="0" y="1095755"/>
                </a:lnTo>
                <a:lnTo>
                  <a:pt x="2148840" y="1095755"/>
                </a:lnTo>
                <a:lnTo>
                  <a:pt x="2148840" y="0"/>
                </a:lnTo>
                <a:close/>
              </a:path>
            </a:pathLst>
          </a:custGeom>
          <a:solidFill>
            <a:srgbClr val="09436E"/>
          </a:solidFill>
        </p:spPr>
        <p:txBody>
          <a:bodyPr wrap="square" lIns="0" tIns="0" rIns="0" bIns="0" rtlCol="0" anchor="ctr"/>
          <a:lstStyle/>
          <a:p>
            <a:pPr marL="12700" algn="ctr">
              <a:lnSpc>
                <a:spcPct val="100000"/>
              </a:lnSpc>
              <a:spcBef>
                <a:spcPts val="1495"/>
              </a:spcBef>
            </a:pPr>
            <a:r>
              <a:rPr lang="ru-RU" sz="32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2023</a:t>
            </a:r>
          </a:p>
          <a:p>
            <a:pPr algn="ctr">
              <a:lnSpc>
                <a:spcPct val="100000"/>
              </a:lnSpc>
              <a:spcBef>
                <a:spcPts val="550"/>
              </a:spcBef>
            </a:pP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год</a:t>
            </a:r>
          </a:p>
        </p:txBody>
      </p:sp>
      <p:sp>
        <p:nvSpPr>
          <p:cNvPr id="16" name="object 30"/>
          <p:cNvSpPr txBox="1"/>
          <p:nvPr/>
        </p:nvSpPr>
        <p:spPr>
          <a:xfrm>
            <a:off x="8956118" y="4975881"/>
            <a:ext cx="285938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Срок реализации</a:t>
            </a:r>
            <a:endParaRPr sz="2000" dirty="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25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07304" y="4921924"/>
            <a:ext cx="562929" cy="562928"/>
          </a:xfrm>
          <a:prstGeom prst="rect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4643797" y="5538675"/>
            <a:ext cx="2105929" cy="1096010"/>
          </a:xfrm>
          <a:custGeom>
            <a:avLst/>
            <a:gdLst/>
            <a:ahLst/>
            <a:cxnLst/>
            <a:rect l="l" t="t" r="r" b="b"/>
            <a:pathLst>
              <a:path w="2148840" h="1096010">
                <a:moveTo>
                  <a:pt x="2148840" y="0"/>
                </a:moveTo>
                <a:lnTo>
                  <a:pt x="0" y="0"/>
                </a:lnTo>
                <a:lnTo>
                  <a:pt x="0" y="1095755"/>
                </a:lnTo>
                <a:lnTo>
                  <a:pt x="2148840" y="1095755"/>
                </a:lnTo>
                <a:lnTo>
                  <a:pt x="2148840" y="0"/>
                </a:lnTo>
                <a:close/>
              </a:path>
            </a:pathLst>
          </a:custGeom>
          <a:solidFill>
            <a:srgbClr val="0943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0"/>
          <p:cNvSpPr txBox="1"/>
          <p:nvPr/>
        </p:nvSpPr>
        <p:spPr>
          <a:xfrm>
            <a:off x="5083493" y="4975881"/>
            <a:ext cx="202501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Бюджет</a:t>
            </a:r>
            <a:endParaRPr sz="2000" dirty="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8" name="object 29"/>
          <p:cNvSpPr txBox="1"/>
          <p:nvPr/>
        </p:nvSpPr>
        <p:spPr>
          <a:xfrm>
            <a:off x="4582687" y="5437176"/>
            <a:ext cx="2079138" cy="1038105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9278,5</a:t>
            </a:r>
          </a:p>
          <a:p>
            <a:pPr marL="53975" algn="ctr">
              <a:lnSpc>
                <a:spcPct val="100000"/>
              </a:lnSpc>
              <a:spcBef>
                <a:spcPts val="550"/>
              </a:spcBef>
            </a:pP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млн. рублей</a:t>
            </a:r>
            <a:endParaRPr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" name="object 30">
            <a:extLst>
              <a:ext uri="{FF2B5EF4-FFF2-40B4-BE49-F238E27FC236}">
                <a16:creationId xmlns:a16="http://schemas.microsoft.com/office/drawing/2014/main" id="{EF64F2A0-0567-D3A7-4F8C-2AF18DA0F2E8}"/>
              </a:ext>
            </a:extLst>
          </p:cNvPr>
          <p:cNvSpPr txBox="1"/>
          <p:nvPr/>
        </p:nvSpPr>
        <p:spPr>
          <a:xfrm>
            <a:off x="6842022" y="225220"/>
            <a:ext cx="2025013" cy="3206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Цель проекта</a:t>
            </a:r>
            <a:endParaRPr sz="2000" dirty="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02AFA1-3083-7F4C-45DD-9C3BD1F61F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06" y="4835185"/>
            <a:ext cx="601991" cy="6019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DB4014-BC41-53FE-31BA-9F1F7292AEA3}"/>
              </a:ext>
            </a:extLst>
          </p:cNvPr>
          <p:cNvSpPr txBox="1"/>
          <p:nvPr/>
        </p:nvSpPr>
        <p:spPr>
          <a:xfrm>
            <a:off x="4878759" y="2364542"/>
            <a:ext cx="6106884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В 2023 году проведение </a:t>
            </a:r>
            <a:r>
              <a:rPr lang="en-US" dirty="0"/>
              <a:t>7</a:t>
            </a:r>
            <a:r>
              <a:rPr lang="ru-RU" dirty="0" smtClean="0"/>
              <a:t> </a:t>
            </a:r>
            <a:r>
              <a:rPr lang="ru-RU" dirty="0"/>
              <a:t>мероприятий в рамках патриотического воспитания молодежи с вовлечением 35 000 человек</a:t>
            </a:r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246AE862-02F1-F05D-6F4C-13DB0DBA224D}"/>
              </a:ext>
            </a:extLst>
          </p:cNvPr>
          <p:cNvSpPr txBox="1"/>
          <p:nvPr/>
        </p:nvSpPr>
        <p:spPr>
          <a:xfrm>
            <a:off x="6349772" y="1932944"/>
            <a:ext cx="3063978" cy="3206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Результат проекта</a:t>
            </a:r>
            <a:endParaRPr sz="2000" dirty="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FA97744-2566-C466-5B33-FCE09D3D0A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59" y="3486393"/>
            <a:ext cx="1523616" cy="1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4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8CA2199-FD47-64B3-2D94-2B8E84C4D637}"/>
              </a:ext>
            </a:extLst>
          </p:cNvPr>
          <p:cNvSpPr/>
          <p:nvPr/>
        </p:nvSpPr>
        <p:spPr>
          <a:xfrm>
            <a:off x="3200400" y="1173036"/>
            <a:ext cx="8991600" cy="1722564"/>
          </a:xfrm>
          <a:prstGeom prst="rect">
            <a:avLst/>
          </a:prstGeom>
          <a:solidFill>
            <a:srgbClr val="09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3"/>
          <p:cNvSpPr/>
          <p:nvPr/>
        </p:nvSpPr>
        <p:spPr>
          <a:xfrm>
            <a:off x="3768845" y="173995"/>
            <a:ext cx="8131628" cy="80716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Bef>
                <a:spcPts val="600"/>
              </a:spcBef>
            </a:pPr>
            <a:r>
              <a:rPr lang="ru-RU" sz="24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Обоснование важности реализации проекта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548410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0786" y="4"/>
            <a:ext cx="578479" cy="68579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46124" y="-2"/>
            <a:ext cx="153902" cy="68579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527" y="280151"/>
            <a:ext cx="727654" cy="9358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9EAAC-E6AD-ABFA-1CC2-D76ECB49BDCD}"/>
              </a:ext>
            </a:extLst>
          </p:cNvPr>
          <p:cNvSpPr txBox="1"/>
          <p:nvPr/>
        </p:nvSpPr>
        <p:spPr>
          <a:xfrm>
            <a:off x="4038600" y="1228483"/>
            <a:ext cx="8077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rPr>
              <a:t>- Проект </a:t>
            </a:r>
            <a:r>
              <a:rPr lang="ru-RU" sz="160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rPr>
              <a:t>направлен на достижение 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rPr>
              <a:t>цел</a:t>
            </a:r>
            <a:r>
              <a:rPr lang="ru-RU" sz="16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</a:rPr>
              <a:t>ей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rPr>
              <a:t> национального проекта «Образование» федерального проекта «Патриотическое воспитание граждан Российской Федерации</a:t>
            </a:r>
            <a:r>
              <a:rPr lang="ru-RU" sz="16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</a:rPr>
              <a:t>»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</a:rPr>
              <a:t>- Муниципальной </a:t>
            </a:r>
            <a:r>
              <a:rPr lang="ru-RU" sz="1600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</a:rPr>
              <a:t>программы муниципального образования городской округ город-курорт Сочи Краснодарского края «Молодежь Сочи»;</a:t>
            </a:r>
          </a:p>
          <a:p>
            <a:endParaRPr lang="ru-RU" dirty="0">
              <a:solidFill>
                <a:schemeClr val="bg1"/>
              </a:solidFill>
              <a:latin typeface="Montserrat ExtraBold" panose="000009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F1A1BB-3EF9-5878-D61A-A27F71D63A27}"/>
              </a:ext>
            </a:extLst>
          </p:cNvPr>
          <p:cNvSpPr txBox="1"/>
          <p:nvPr/>
        </p:nvSpPr>
        <p:spPr>
          <a:xfrm>
            <a:off x="4060371" y="3428997"/>
            <a:ext cx="8131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r>
              <a:rPr lang="ru-RU" dirty="0"/>
              <a:t>создание условий для возрождения системы межпоколенческого взаимодействия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4038600" y="4267200"/>
            <a:ext cx="8001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r>
              <a:rPr lang="ru-RU" dirty="0"/>
              <a:t>воспитание гармонично развитой и социально ответственной личности на основе духовно-нравственных ценностей народов РФ, исторических и национально-культурных традиций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0F0BA8-BF9B-A372-327D-A75756ED97A0}"/>
              </a:ext>
            </a:extLst>
          </p:cNvPr>
          <p:cNvSpPr txBox="1"/>
          <p:nvPr/>
        </p:nvSpPr>
        <p:spPr>
          <a:xfrm>
            <a:off x="4060370" y="5770130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r>
              <a:rPr lang="ru-RU" dirty="0"/>
              <a:t>обеспечение функционирования системы патриотического воспитания граждан Российской Федерации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B18F23A-F821-2562-699E-49046387E9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29" y="5708327"/>
            <a:ext cx="625587" cy="62558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30D4ABF-C2EE-F350-C5A6-43A2CAF96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11" y="4555865"/>
            <a:ext cx="549461" cy="5494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8498890-5891-051F-3EF8-5CFEC204E8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29" y="3428997"/>
            <a:ext cx="625587" cy="62558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DB5ACB-63A1-960F-512F-B988E91592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15" y="1573385"/>
            <a:ext cx="830695" cy="8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6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193916-473A-01A6-5B7A-D2DA62603208}"/>
              </a:ext>
            </a:extLst>
          </p:cNvPr>
          <p:cNvSpPr/>
          <p:nvPr/>
        </p:nvSpPr>
        <p:spPr>
          <a:xfrm>
            <a:off x="7165293" y="1000061"/>
            <a:ext cx="4825942" cy="974611"/>
          </a:xfrm>
          <a:prstGeom prst="rect">
            <a:avLst/>
          </a:prstGeom>
          <a:solidFill>
            <a:srgbClr val="09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B2C717-BB62-CBE3-9516-72C76548E939}"/>
              </a:ext>
            </a:extLst>
          </p:cNvPr>
          <p:cNvSpPr/>
          <p:nvPr/>
        </p:nvSpPr>
        <p:spPr>
          <a:xfrm>
            <a:off x="2223840" y="1000061"/>
            <a:ext cx="4591812" cy="974611"/>
          </a:xfrm>
          <a:prstGeom prst="rect">
            <a:avLst/>
          </a:prstGeom>
          <a:solidFill>
            <a:srgbClr val="09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66033" y="3910826"/>
            <a:ext cx="4825943" cy="11421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65295" y="2197330"/>
            <a:ext cx="4826683" cy="14588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1494109" y="3323201"/>
            <a:ext cx="6858000" cy="211598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16200000" flipV="1">
            <a:off x="-2500887" y="2500883"/>
            <a:ext cx="6858001" cy="185623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286" y="184807"/>
            <a:ext cx="837452" cy="1046816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F9BD9F2-DF4A-DC09-2C49-82663FD1A5C9}"/>
              </a:ext>
            </a:extLst>
          </p:cNvPr>
          <p:cNvSpPr/>
          <p:nvPr/>
        </p:nvSpPr>
        <p:spPr>
          <a:xfrm>
            <a:off x="8975640" y="113734"/>
            <a:ext cx="31014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 </a:t>
            </a:r>
          </a:p>
          <a:p>
            <a:pPr algn="ctr"/>
            <a:endParaRPr lang="ru-RU" sz="1100" dirty="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5" name="object 4"/>
          <p:cNvSpPr txBox="1"/>
          <p:nvPr/>
        </p:nvSpPr>
        <p:spPr>
          <a:xfrm>
            <a:off x="2575564" y="1375663"/>
            <a:ext cx="3794679" cy="30995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280"/>
              </a:lnSpc>
              <a:tabLst>
                <a:tab pos="612775" algn="l"/>
                <a:tab pos="2322830" algn="l"/>
                <a:tab pos="4048125" algn="l"/>
              </a:tabLst>
            </a:pPr>
            <a:r>
              <a:rPr lang="ru-RU" sz="2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Вероятные риски</a:t>
            </a:r>
          </a:p>
        </p:txBody>
      </p:sp>
      <p:sp>
        <p:nvSpPr>
          <p:cNvPr id="29" name="object 15"/>
          <p:cNvSpPr txBox="1">
            <a:spLocks/>
          </p:cNvSpPr>
          <p:nvPr/>
        </p:nvSpPr>
        <p:spPr>
          <a:xfrm>
            <a:off x="2605111" y="225722"/>
            <a:ext cx="9068576" cy="50462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-12700">
              <a:lnSpc>
                <a:spcPct val="100000"/>
              </a:lnSpc>
              <a:spcBef>
                <a:spcPts val="95"/>
              </a:spcBef>
            </a:pPr>
            <a:r>
              <a:rPr lang="ru-RU" sz="32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Вероятные риски</a:t>
            </a:r>
          </a:p>
        </p:txBody>
      </p:sp>
      <p:sp>
        <p:nvSpPr>
          <p:cNvPr id="35" name="object 11"/>
          <p:cNvSpPr txBox="1"/>
          <p:nvPr/>
        </p:nvSpPr>
        <p:spPr>
          <a:xfrm>
            <a:off x="6487729" y="1020826"/>
            <a:ext cx="6155915" cy="888064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2355215" algn="l"/>
                <a:tab pos="3071495" algn="l"/>
                <a:tab pos="4358005" algn="l"/>
              </a:tabLst>
            </a:pPr>
            <a:r>
              <a:rPr lang="ru-RU" sz="2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Мероприятия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2355215" algn="l"/>
                <a:tab pos="3071495" algn="l"/>
                <a:tab pos="4358005" algn="l"/>
              </a:tabLst>
            </a:pPr>
            <a:r>
              <a:rPr lang="ru-RU" sz="2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по реагированию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28138" y="5472346"/>
            <a:ext cx="4663931" cy="7508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35535" y="3932774"/>
            <a:ext cx="4638220" cy="11421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38405" y="2220895"/>
            <a:ext cx="4643397" cy="11201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2" name="object 15"/>
          <p:cNvSpPr txBox="1">
            <a:spLocks/>
          </p:cNvSpPr>
          <p:nvPr/>
        </p:nvSpPr>
        <p:spPr>
          <a:xfrm>
            <a:off x="2187939" y="2350274"/>
            <a:ext cx="4615013" cy="8560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R="5080" algn="ctr">
              <a:spcBef>
                <a:spcPts val="95"/>
              </a:spcBef>
            </a:pPr>
            <a:r>
              <a:rPr lang="ru-RU" sz="18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Недостаточное количество вовлечённой молодежи </a:t>
            </a:r>
          </a:p>
          <a:p>
            <a:pPr marR="5080" algn="ctr">
              <a:spcBef>
                <a:spcPts val="95"/>
              </a:spcBef>
            </a:pPr>
            <a:r>
              <a:rPr lang="ru-RU" sz="18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в мероприятия проекта</a:t>
            </a:r>
          </a:p>
        </p:txBody>
      </p:sp>
      <p:sp>
        <p:nvSpPr>
          <p:cNvPr id="23" name="object 15"/>
          <p:cNvSpPr txBox="1">
            <a:spLocks/>
          </p:cNvSpPr>
          <p:nvPr/>
        </p:nvSpPr>
        <p:spPr>
          <a:xfrm>
            <a:off x="2092572" y="4094558"/>
            <a:ext cx="4591812" cy="8560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R="5080" algn="ctr">
              <a:spcBef>
                <a:spcPts val="95"/>
              </a:spcBef>
            </a:pPr>
            <a:r>
              <a:rPr lang="ru-RU" sz="18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Введение ограничений </a:t>
            </a:r>
          </a:p>
          <a:p>
            <a:pPr marR="5080" algn="ctr">
              <a:spcBef>
                <a:spcPts val="95"/>
              </a:spcBef>
            </a:pPr>
            <a:r>
              <a:rPr lang="ru-RU" sz="18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на проведение массовых мероприятий </a:t>
            </a:r>
          </a:p>
        </p:txBody>
      </p:sp>
      <p:sp>
        <p:nvSpPr>
          <p:cNvPr id="24" name="object 15"/>
          <p:cNvSpPr txBox="1">
            <a:spLocks/>
          </p:cNvSpPr>
          <p:nvPr/>
        </p:nvSpPr>
        <p:spPr>
          <a:xfrm>
            <a:off x="2089462" y="5545295"/>
            <a:ext cx="4719598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R="5080" algn="ctr">
              <a:spcBef>
                <a:spcPts val="95"/>
              </a:spcBef>
            </a:pPr>
            <a:r>
              <a:rPr lang="ru-RU" sz="18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Уменьшение финансового обеспечения проекта</a:t>
            </a:r>
          </a:p>
        </p:txBody>
      </p:sp>
      <p:sp>
        <p:nvSpPr>
          <p:cNvPr id="28" name="object 15"/>
          <p:cNvSpPr txBox="1">
            <a:spLocks/>
          </p:cNvSpPr>
          <p:nvPr/>
        </p:nvSpPr>
        <p:spPr>
          <a:xfrm>
            <a:off x="7239472" y="2280053"/>
            <a:ext cx="4804642" cy="13202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R="5080" algn="ctr">
              <a:spcBef>
                <a:spcPts val="95"/>
              </a:spcBef>
            </a:pPr>
            <a:r>
              <a:rPr lang="ru-RU" sz="1700" b="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Проведение расширенной информационной компании среди молодежи; обучение работников отрасли «молодежная политика» новым методам работы с молодежью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139399" y="5257800"/>
            <a:ext cx="4852576" cy="13566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46" name="object 15"/>
          <p:cNvSpPr txBox="1">
            <a:spLocks/>
          </p:cNvSpPr>
          <p:nvPr/>
        </p:nvSpPr>
        <p:spPr>
          <a:xfrm>
            <a:off x="7218173" y="4211088"/>
            <a:ext cx="4825941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R="5080" algn="ctr">
              <a:spcBef>
                <a:spcPts val="95"/>
              </a:spcBef>
            </a:pPr>
            <a:r>
              <a:rPr lang="ru-RU" sz="18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Перевод мероприятий в онлайн-формат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976971" y="5307602"/>
            <a:ext cx="5177429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ctr">
              <a:spcBef>
                <a:spcPts val="95"/>
              </a:spcBef>
            </a:pPr>
            <a:r>
              <a:rPr lang="ru-RU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Привлечение внебюджетных </a:t>
            </a:r>
          </a:p>
          <a:p>
            <a:pPr marR="5080" algn="ctr">
              <a:spcBef>
                <a:spcPts val="95"/>
              </a:spcBef>
            </a:pPr>
            <a:r>
              <a:rPr lang="ru-RU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источников для реализации проекта, перераспределение денежных </a:t>
            </a:r>
          </a:p>
          <a:p>
            <a:pPr marR="5080" algn="ctr">
              <a:spcBef>
                <a:spcPts val="95"/>
              </a:spcBef>
            </a:pPr>
            <a:r>
              <a:rPr lang="ru-RU" dirty="0">
                <a:solidFill>
                  <a:srgbClr val="094673"/>
                </a:solidFill>
                <a:latin typeface="Montserrat ExtraBold" panose="00000900000000000000" pitchFamily="2" charset="-52"/>
              </a:rPr>
              <a:t>средств внутри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6554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3649F16-C2D9-F75E-734E-574F89F6D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3648" b="14470"/>
          <a:stretch/>
        </p:blipFill>
        <p:spPr bwMode="auto">
          <a:xfrm>
            <a:off x="5569711" y="0"/>
            <a:ext cx="7339826" cy="42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3100427" y="2352107"/>
            <a:ext cx="4843881" cy="149455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66012" y="4892874"/>
            <a:ext cx="11116732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334010" algn="ctr">
              <a:lnSpc>
                <a:spcPts val="2860"/>
              </a:lnSpc>
              <a:spcBef>
                <a:spcPts val="100"/>
              </a:spcBef>
              <a:tabLst>
                <a:tab pos="2071370" algn="l"/>
              </a:tabLst>
              <a:defRPr sz="3200" spc="6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defRPr>
            </a:lvl1pPr>
          </a:lstStyle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 рамках муниципального проекта планируется провести ряд крупных мероприятий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286" y="184807"/>
            <a:ext cx="837452" cy="1046816"/>
          </a:xfrm>
          <a:prstGeom prst="rect">
            <a:avLst/>
          </a:prstGeom>
        </p:spPr>
      </p:pic>
      <p:pic>
        <p:nvPicPr>
          <p:cNvPr id="13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5431" y="931369"/>
            <a:ext cx="816153" cy="823791"/>
          </a:xfrm>
          <a:prstGeom prst="rect">
            <a:avLst/>
          </a:prstGeom>
        </p:spPr>
      </p:pic>
      <p:sp>
        <p:nvSpPr>
          <p:cNvPr id="14" name="object 25"/>
          <p:cNvSpPr/>
          <p:nvPr/>
        </p:nvSpPr>
        <p:spPr>
          <a:xfrm>
            <a:off x="2443191" y="898902"/>
            <a:ext cx="2105929" cy="922974"/>
          </a:xfrm>
          <a:custGeom>
            <a:avLst/>
            <a:gdLst/>
            <a:ahLst/>
            <a:cxnLst/>
            <a:rect l="l" t="t" r="r" b="b"/>
            <a:pathLst>
              <a:path w="2148840" h="1096010">
                <a:moveTo>
                  <a:pt x="2148840" y="0"/>
                </a:moveTo>
                <a:lnTo>
                  <a:pt x="0" y="0"/>
                </a:lnTo>
                <a:lnTo>
                  <a:pt x="0" y="1095755"/>
                </a:lnTo>
                <a:lnTo>
                  <a:pt x="2148840" y="1095755"/>
                </a:lnTo>
                <a:lnTo>
                  <a:pt x="2148840" y="0"/>
                </a:lnTo>
                <a:close/>
              </a:path>
            </a:pathLst>
          </a:custGeom>
          <a:solidFill>
            <a:srgbClr val="0943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9"/>
          <p:cNvSpPr txBox="1"/>
          <p:nvPr/>
        </p:nvSpPr>
        <p:spPr>
          <a:xfrm>
            <a:off x="2627164" y="724749"/>
            <a:ext cx="1799885" cy="961161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7</a:t>
            </a:r>
            <a:endParaRPr dirty="0"/>
          </a:p>
          <a:p>
            <a:r>
              <a:rPr sz="1800" dirty="0" err="1"/>
              <a:t>мероприяти</a:t>
            </a:r>
            <a:r>
              <a:rPr lang="ru-RU" sz="1800" dirty="0"/>
              <a:t>й</a:t>
            </a:r>
            <a:endParaRPr sz="1800" dirty="0"/>
          </a:p>
        </p:txBody>
      </p:sp>
      <p:sp>
        <p:nvSpPr>
          <p:cNvPr id="16" name="object 30"/>
          <p:cNvSpPr txBox="1"/>
          <p:nvPr/>
        </p:nvSpPr>
        <p:spPr>
          <a:xfrm>
            <a:off x="1509549" y="88098"/>
            <a:ext cx="4272583" cy="684162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dirty="0">
                <a:solidFill>
                  <a:srgbClr val="094673"/>
                </a:solidFill>
              </a:rPr>
              <a:t>Количество</a:t>
            </a:r>
          </a:p>
        </p:txBody>
      </p:sp>
      <p:sp>
        <p:nvSpPr>
          <p:cNvPr id="17" name="object 31"/>
          <p:cNvSpPr txBox="1"/>
          <p:nvPr/>
        </p:nvSpPr>
        <p:spPr>
          <a:xfrm>
            <a:off x="2353150" y="1807199"/>
            <a:ext cx="2151700" cy="684162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dirty="0">
                <a:solidFill>
                  <a:srgbClr val="094673"/>
                </a:solidFill>
              </a:rPr>
              <a:t>Охват</a:t>
            </a:r>
          </a:p>
        </p:txBody>
      </p:sp>
      <p:sp>
        <p:nvSpPr>
          <p:cNvPr id="18" name="object 34"/>
          <p:cNvSpPr/>
          <p:nvPr/>
        </p:nvSpPr>
        <p:spPr>
          <a:xfrm>
            <a:off x="2407312" y="2561964"/>
            <a:ext cx="2151701" cy="931776"/>
          </a:xfrm>
          <a:custGeom>
            <a:avLst/>
            <a:gdLst/>
            <a:ahLst/>
            <a:cxnLst/>
            <a:rect l="l" t="t" r="r" b="b"/>
            <a:pathLst>
              <a:path w="2394585" h="1094740">
                <a:moveTo>
                  <a:pt x="2394204" y="0"/>
                </a:moveTo>
                <a:lnTo>
                  <a:pt x="0" y="0"/>
                </a:lnTo>
                <a:lnTo>
                  <a:pt x="0" y="1094231"/>
                </a:lnTo>
                <a:lnTo>
                  <a:pt x="2394204" y="1094231"/>
                </a:lnTo>
                <a:lnTo>
                  <a:pt x="2394204" y="0"/>
                </a:lnTo>
                <a:close/>
              </a:path>
            </a:pathLst>
          </a:custGeom>
          <a:solidFill>
            <a:srgbClr val="0943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/>
          <p:cNvSpPr/>
          <p:nvPr/>
        </p:nvSpPr>
        <p:spPr>
          <a:xfrm>
            <a:off x="2278284" y="2476684"/>
            <a:ext cx="2359787" cy="991938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35 000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человек</a:t>
            </a:r>
          </a:p>
        </p:txBody>
      </p:sp>
      <p:pic>
        <p:nvPicPr>
          <p:cNvPr id="20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09008" y="2582649"/>
            <a:ext cx="904762" cy="8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4.userapi.com/impf/c851328/v851328680/eec77/ZoKOrjFFSsE.jpg?size=1280x960&amp;quality=96&amp;sign=d72dfe0350b8211de5e34f378a204b53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0"/>
          <a:stretch/>
        </p:blipFill>
        <p:spPr bwMode="auto">
          <a:xfrm>
            <a:off x="6288000" y="0"/>
            <a:ext cx="5904000" cy="349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1" y="152400"/>
            <a:ext cx="914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762" y="283319"/>
            <a:ext cx="749371" cy="935881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20374" y="2403086"/>
            <a:ext cx="26015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1500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31" name="Рисунок 30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37" y="2370715"/>
            <a:ext cx="467314" cy="557155"/>
          </a:xfrm>
          <a:prstGeom prst="rect">
            <a:avLst/>
          </a:prstGeom>
        </p:spPr>
      </p:pic>
      <p:pic>
        <p:nvPicPr>
          <p:cNvPr id="2052" name="Picture 4" descr="https://sun9-65.userapi.com/impf/c623627/v623627497/29ac0/KfJwKY-K8Yo.jpg?size=620x420&amp;quality=96&amp;sign=95b857ce7a349fe620910bbb8ef6f20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00" y="3492059"/>
            <a:ext cx="5904000" cy="337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F193916-473A-01A6-5B7A-D2DA62603208}"/>
              </a:ext>
            </a:extLst>
          </p:cNvPr>
          <p:cNvSpPr/>
          <p:nvPr/>
        </p:nvSpPr>
        <p:spPr>
          <a:xfrm>
            <a:off x="1206531" y="254743"/>
            <a:ext cx="4825942" cy="1207824"/>
          </a:xfrm>
          <a:prstGeom prst="rect">
            <a:avLst/>
          </a:prstGeom>
          <a:solidFill>
            <a:srgbClr val="09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object 11"/>
          <p:cNvSpPr txBox="1"/>
          <p:nvPr/>
        </p:nvSpPr>
        <p:spPr>
          <a:xfrm>
            <a:off x="1418453" y="280792"/>
            <a:ext cx="4432271" cy="1121461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2355215" algn="l"/>
                <a:tab pos="3071495" algn="l"/>
                <a:tab pos="4358005" algn="l"/>
              </a:tabLst>
            </a:pPr>
            <a:r>
              <a:rPr lang="ru-RU" sz="2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Мероприятия, приуроченные к памятным датам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67" y="1691789"/>
            <a:ext cx="430110" cy="4301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02349" y="1691789"/>
            <a:ext cx="54101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sz="1700" dirty="0"/>
              <a:t>Патриотическое шествие «Огонь памяти» в рамках празднования Дня Победы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20373" y="4288351"/>
            <a:ext cx="243839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300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</a:p>
        </p:txBody>
      </p:sp>
      <p:pic>
        <p:nvPicPr>
          <p:cNvPr id="25" name="Рисунок 24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75" y="4218959"/>
            <a:ext cx="467314" cy="5571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39" y="3422255"/>
            <a:ext cx="430110" cy="43011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18251" y="3391302"/>
            <a:ext cx="5410199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sz="1700" dirty="0"/>
              <a:t>Несение Почетной Вахты Памяти на Посту №1 y мемориалов и обелисков Великой Отечественной войны 1941-1945 годов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20374" y="5932673"/>
            <a:ext cx="243839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800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36" name="Рисунок 35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18" y="5932673"/>
            <a:ext cx="467314" cy="5571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8" y="5231585"/>
            <a:ext cx="430110" cy="4301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547738" y="5173554"/>
            <a:ext cx="5334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Эстафета «100 памятных дней», приуроченная ко Дню Победы</a:t>
            </a:r>
          </a:p>
        </p:txBody>
      </p:sp>
    </p:spTree>
    <p:extLst>
      <p:ext uri="{BB962C8B-B14F-4D97-AF65-F5344CB8AC3E}">
        <p14:creationId xmlns:p14="http://schemas.microsoft.com/office/powerpoint/2010/main" val="256029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1" y="152400"/>
            <a:ext cx="914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762" y="283319"/>
            <a:ext cx="749371" cy="935881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20374" y="2388943"/>
            <a:ext cx="26015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550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31" name="Рисунок 30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7" y="2356572"/>
            <a:ext cx="467314" cy="55715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F193916-473A-01A6-5B7A-D2DA62603208}"/>
              </a:ext>
            </a:extLst>
          </p:cNvPr>
          <p:cNvSpPr/>
          <p:nvPr/>
        </p:nvSpPr>
        <p:spPr>
          <a:xfrm>
            <a:off x="1206531" y="283319"/>
            <a:ext cx="4825942" cy="772894"/>
          </a:xfrm>
          <a:prstGeom prst="rect">
            <a:avLst/>
          </a:prstGeom>
          <a:solidFill>
            <a:srgbClr val="09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object 11"/>
          <p:cNvSpPr txBox="1"/>
          <p:nvPr/>
        </p:nvSpPr>
        <p:spPr>
          <a:xfrm>
            <a:off x="1235104" y="478367"/>
            <a:ext cx="4825943" cy="382797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2355215" algn="l"/>
                <a:tab pos="3071495" algn="l"/>
                <a:tab pos="4358005" algn="l"/>
              </a:tabLst>
            </a:pPr>
            <a:r>
              <a:rPr lang="ru-RU" sz="2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Патриотические акции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02" y="1628327"/>
            <a:ext cx="430110" cy="4301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02349" y="1609961"/>
            <a:ext cx="5410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sz="2000" dirty="0"/>
              <a:t>Патриотическая добровольческая акция «Снежный десант»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20373" y="4330135"/>
            <a:ext cx="243839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500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25" name="Рисунок 24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75" y="4260743"/>
            <a:ext cx="467314" cy="5571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41" y="3531702"/>
            <a:ext cx="430110" cy="43011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18251" y="3308175"/>
            <a:ext cx="54101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sz="1400" dirty="0"/>
              <a:t>Гражданско-патриотическая акция «Дорогами Славы» по изучению и благоустройству памятных мест, аллей Славы и мест захоронений ветеранов Великой Отечественной войны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20374" y="6001025"/>
            <a:ext cx="268482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1500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36" name="Рисунок 35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18" y="6001025"/>
            <a:ext cx="467314" cy="5571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18" y="5354992"/>
            <a:ext cx="430110" cy="4301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85801" y="5277659"/>
            <a:ext cx="5334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Молодёжная патриотическая акция «Свеча памяти. Рассвет»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2"/>
          <a:stretch/>
        </p:blipFill>
        <p:spPr>
          <a:xfrm>
            <a:off x="6290942" y="0"/>
            <a:ext cx="5901061" cy="3531702"/>
          </a:xfrm>
          <a:prstGeom prst="rect">
            <a:avLst/>
          </a:prstGeom>
        </p:spPr>
      </p:pic>
      <p:pic>
        <p:nvPicPr>
          <p:cNvPr id="2050" name="Picture 2" descr="https://sun9-80.userapi.com/impf/c850228/v850228074/175443/4nPA-pIbw1U.jpg?size=2560x1707&amp;quality=96&amp;sign=2e25e5cbf6bcdf605baf87fe65d1899d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 b="10937"/>
          <a:stretch/>
        </p:blipFill>
        <p:spPr bwMode="auto">
          <a:xfrm>
            <a:off x="6290942" y="3531702"/>
            <a:ext cx="5901058" cy="33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0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1" y="152400"/>
            <a:ext cx="914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762" y="283319"/>
            <a:ext cx="749371" cy="935881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3BBDD6F-D49A-6991-0796-B2A953284AAA}"/>
              </a:ext>
            </a:extLst>
          </p:cNvPr>
          <p:cNvSpPr/>
          <p:nvPr/>
        </p:nvSpPr>
        <p:spPr>
          <a:xfrm>
            <a:off x="533401" y="3459779"/>
            <a:ext cx="5110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Открытый турнир г. Сочи по АРБ (абсолютно реальному бою) среди военно – патриотических и военно – спортивных клубов памяти Виктории Лосевой</a:t>
            </a:r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un9-58.userapi.com/impg/KMIB0Dq2chO3-kXXpkn6vD2JBY03wGv0P35jvA/pignTds5V1E.jpg?size=2560x1702&amp;quality=95&amp;sign=39a5e8683dac2dbfab8a5c529a9e21a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2"/>
          <a:stretch/>
        </p:blipFill>
        <p:spPr bwMode="auto">
          <a:xfrm>
            <a:off x="6290939" y="0"/>
            <a:ext cx="590106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790657" y="2949225"/>
            <a:ext cx="26015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650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21" name="Рисунок 20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0" y="2916854"/>
            <a:ext cx="467314" cy="55715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F193916-473A-01A6-5B7A-D2DA62603208}"/>
              </a:ext>
            </a:extLst>
          </p:cNvPr>
          <p:cNvSpPr/>
          <p:nvPr/>
        </p:nvSpPr>
        <p:spPr>
          <a:xfrm>
            <a:off x="1206531" y="283321"/>
            <a:ext cx="4825942" cy="690574"/>
          </a:xfrm>
          <a:prstGeom prst="rect">
            <a:avLst/>
          </a:prstGeom>
          <a:solidFill>
            <a:srgbClr val="09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5" name="object 11"/>
          <p:cNvSpPr txBox="1"/>
          <p:nvPr/>
        </p:nvSpPr>
        <p:spPr>
          <a:xfrm>
            <a:off x="1187479" y="283321"/>
            <a:ext cx="4825943" cy="690574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2355215" algn="l"/>
                <a:tab pos="3071495" algn="l"/>
                <a:tab pos="4358005" algn="l"/>
              </a:tabLst>
            </a:pPr>
            <a:r>
              <a:rPr lang="ru-RU" sz="22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Мероприятия по АРБ (абсолютно реальному бою)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02" y="1784511"/>
            <a:ext cx="430110" cy="4301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02349" y="1691789"/>
            <a:ext cx="54101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sz="1600" dirty="0"/>
              <a:t>Открытый турнир г. Сочи по АРБ (абсолютно реальному бою) среди военно - патриотических и военно – спортивных клубов памяти Виктории Лосевой</a:t>
            </a:r>
            <a:endParaRPr lang="ru-RU" sz="17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4092C86-60EF-F530-479A-BB8AE3B70E2E}"/>
              </a:ext>
            </a:extLst>
          </p:cNvPr>
          <p:cNvSpPr/>
          <p:nvPr/>
        </p:nvSpPr>
        <p:spPr>
          <a:xfrm>
            <a:off x="833046" y="5770535"/>
            <a:ext cx="267215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Охват - </a:t>
            </a:r>
            <a:r>
              <a:rPr lang="ru-RU" sz="2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1500</a:t>
            </a:r>
            <a:r>
              <a:rPr lang="ru-RU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rPr>
              <a:t> чел.</a:t>
            </a:r>
            <a:endParaRPr lang="ru-RU" sz="2000" b="1" dirty="0">
              <a:solidFill>
                <a:srgbClr val="0C3257"/>
              </a:solidFill>
              <a:latin typeface="Montserrat ExtraBold" panose="00000900000000000000" pitchFamily="2" charset="-52"/>
              <a:ea typeface="Roboto"/>
              <a:cs typeface="Roboto"/>
            </a:endParaRPr>
          </a:p>
        </p:txBody>
      </p:sp>
      <p:pic>
        <p:nvPicPr>
          <p:cNvPr id="39" name="Рисунок 38" descr="Изображение выглядит как канц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F8232359-B809-E228-8B61-33A69D546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48" y="5701143"/>
            <a:ext cx="467314" cy="5571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8DBF33C-199B-5E25-D2A8-871B92249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14" y="4529691"/>
            <a:ext cx="430110" cy="4301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E6D8177-38DD-F857-BAFF-0A7708D00DCF}"/>
              </a:ext>
            </a:extLst>
          </p:cNvPr>
          <p:cNvSpPr txBox="1"/>
          <p:nvPr/>
        </p:nvSpPr>
        <p:spPr>
          <a:xfrm>
            <a:off x="630924" y="4306164"/>
            <a:ext cx="54101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094673"/>
                </a:solidFill>
                <a:effectLst/>
                <a:latin typeface="Montserrat ExtraBold" panose="00000900000000000000" pitchFamily="2" charset="-52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Турнир по абсолютно реальному бою среди военно-патриотических и военно-спортивных клубов памяти Героя Российской Федерации </a:t>
            </a:r>
            <a:endParaRPr lang="ru-RU" dirty="0" smtClean="0"/>
          </a:p>
          <a:p>
            <a:pPr algn="ctr"/>
            <a:r>
              <a:rPr lang="ru-RU" dirty="0" smtClean="0"/>
              <a:t>Е.Ю</a:t>
            </a:r>
            <a:r>
              <a:rPr lang="ru-RU" dirty="0"/>
              <a:t>. </a:t>
            </a:r>
            <a:r>
              <a:rPr lang="ru-RU" dirty="0" err="1"/>
              <a:t>Эпова</a:t>
            </a:r>
            <a:endParaRPr lang="ru-RU" dirty="0"/>
          </a:p>
        </p:txBody>
      </p:sp>
      <p:pic>
        <p:nvPicPr>
          <p:cNvPr id="3074" name="Picture 2" descr="https://sun9-19.userapi.com/impf/c849132/v849132589/de42e/Lp9pkBmNibE.jpg?size=1280x720&amp;quality=96&amp;sign=f01c298a8024e78335b97f98ffb89fc6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97" y="3276600"/>
            <a:ext cx="5935903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64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85CDB7F-42B7-88C5-53CC-6005E14E1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95" y="3550787"/>
            <a:ext cx="5239905" cy="33736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0676CE0-FCE8-53A2-B960-659C98AE1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4" r="17189"/>
          <a:stretch/>
        </p:blipFill>
        <p:spPr>
          <a:xfrm>
            <a:off x="2999565" y="2042744"/>
            <a:ext cx="2816257" cy="204274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999667-6D5B-C963-AB8D-08FCF595C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609" y="1"/>
            <a:ext cx="3076130" cy="2042743"/>
          </a:xfrm>
          <a:prstGeom prst="rect">
            <a:avLst/>
          </a:prstGeom>
        </p:spPr>
      </p:pic>
      <p:sp>
        <p:nvSpPr>
          <p:cNvPr id="2" name="Прямоугольник с одним вырезанным углом 15">
            <a:extLst>
              <a:ext uri="{FF2B5EF4-FFF2-40B4-BE49-F238E27FC236}">
                <a16:creationId xmlns:a16="http://schemas.microsoft.com/office/drawing/2014/main" id="{7DBD52BB-4367-E09B-4BB6-21A9C0FEE1EA}"/>
              </a:ext>
            </a:extLst>
          </p:cNvPr>
          <p:cNvSpPr/>
          <p:nvPr/>
        </p:nvSpPr>
        <p:spPr>
          <a:xfrm flipH="1">
            <a:off x="4343400" y="2292"/>
            <a:ext cx="7848594" cy="6858000"/>
          </a:xfrm>
          <a:custGeom>
            <a:avLst/>
            <a:gdLst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7968342 w 7968342"/>
              <a:gd name="connsiteY2" fmla="*/ 1841579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6977742 w 7968342"/>
              <a:gd name="connsiteY2" fmla="*/ 3111579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8342" h="6858000">
                <a:moveTo>
                  <a:pt x="0" y="0"/>
                </a:moveTo>
                <a:lnTo>
                  <a:pt x="6126763" y="0"/>
                </a:lnTo>
                <a:lnTo>
                  <a:pt x="6977742" y="3111579"/>
                </a:lnTo>
                <a:lnTo>
                  <a:pt x="79683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D499A696-BB20-ED80-12F1-BECE85B73E07}"/>
              </a:ext>
            </a:extLst>
          </p:cNvPr>
          <p:cNvSpPr/>
          <p:nvPr/>
        </p:nvSpPr>
        <p:spPr>
          <a:xfrm rot="10800000">
            <a:off x="4959707" y="66392"/>
            <a:ext cx="6935685" cy="6512596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845" y="442319"/>
            <a:ext cx="748308" cy="935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F1625-5D90-52AE-2BA0-552064E29E9A}"/>
              </a:ext>
            </a:extLst>
          </p:cNvPr>
          <p:cNvSpPr txBox="1"/>
          <p:nvPr/>
        </p:nvSpPr>
        <p:spPr>
          <a:xfrm>
            <a:off x="6044061" y="437695"/>
            <a:ext cx="4794018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104A6B"/>
                </a:solidFill>
                <a:latin typeface="Montserrat" panose="020B0604020202020204" charset="-52"/>
                <a:cs typeface="Times New Roman" panose="02020603050405020304" pitchFamily="18" charset="0"/>
              </a:defRPr>
            </a:lvl1pPr>
          </a:lstStyle>
          <a:p>
            <a:r>
              <a:rPr lang="ru-RU" sz="3200" dirty="0">
                <a:latin typeface="Montserrat ExtraBold" panose="00000900000000000000" pitchFamily="2" charset="-52"/>
              </a:rPr>
              <a:t>5 дневные </a:t>
            </a:r>
          </a:p>
          <a:p>
            <a:r>
              <a:rPr lang="ru-RU" sz="3200" dirty="0">
                <a:latin typeface="Montserrat ExtraBold" panose="00000900000000000000" pitchFamily="2" charset="-52"/>
              </a:rPr>
              <a:t>военные сборы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004CE1C-9EC7-9E69-DF17-836D80DF651E}"/>
              </a:ext>
            </a:extLst>
          </p:cNvPr>
          <p:cNvSpPr/>
          <p:nvPr/>
        </p:nvSpPr>
        <p:spPr>
          <a:xfrm rot="10800000" flipV="1">
            <a:off x="6376179" y="2404183"/>
            <a:ext cx="5258950" cy="1199901"/>
          </a:xfrm>
          <a:prstGeom prst="roundRect">
            <a:avLst>
              <a:gd name="adj" fmla="val 1089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0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B6053EC-03CA-5874-090F-C06B1CD5720A}"/>
              </a:ext>
            </a:extLst>
          </p:cNvPr>
          <p:cNvSpPr/>
          <p:nvPr/>
        </p:nvSpPr>
        <p:spPr>
          <a:xfrm rot="10800000" flipV="1">
            <a:off x="5921006" y="4740349"/>
            <a:ext cx="5714123" cy="1352171"/>
          </a:xfrm>
          <a:prstGeom prst="roundRect">
            <a:avLst>
              <a:gd name="adj" fmla="val 1089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D215B25-3F99-589B-2F28-C6AB7F39DF77}"/>
              </a:ext>
            </a:extLst>
          </p:cNvPr>
          <p:cNvSpPr/>
          <p:nvPr/>
        </p:nvSpPr>
        <p:spPr>
          <a:xfrm>
            <a:off x="6570382" y="2537507"/>
            <a:ext cx="49420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18 образовательных организаций</a:t>
            </a:r>
            <a:endParaRPr lang="ru-RU" sz="2800" dirty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C17340-5C9F-619C-FA9D-5A73D31DCD18}"/>
              </a:ext>
            </a:extLst>
          </p:cNvPr>
          <p:cNvSpPr/>
          <p:nvPr/>
        </p:nvSpPr>
        <p:spPr>
          <a:xfrm>
            <a:off x="10041030" y="3900818"/>
            <a:ext cx="1594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6</a:t>
            </a:r>
            <a:r>
              <a:rPr lang="ru-RU" sz="2000" b="1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 встреч</a:t>
            </a:r>
            <a:endParaRPr lang="ru-RU" sz="2000" dirty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AFBAAE-F046-2B0B-5BE4-767439FBB0AD}"/>
              </a:ext>
            </a:extLst>
          </p:cNvPr>
          <p:cNvSpPr/>
          <p:nvPr/>
        </p:nvSpPr>
        <p:spPr>
          <a:xfrm>
            <a:off x="6245537" y="5031964"/>
            <a:ext cx="4974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&gt; </a:t>
            </a:r>
            <a:r>
              <a:rPr lang="ru-RU" sz="3600" b="1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15</a:t>
            </a:r>
            <a:r>
              <a:rPr lang="en-US" sz="3600" b="1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00</a:t>
            </a:r>
            <a:r>
              <a:rPr lang="ru-RU" sz="3600" b="1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 студентов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0071E8-C6CE-9EF6-D102-5106B7B3B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07" y="0"/>
            <a:ext cx="3064116" cy="20427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CDCEED-BB55-81AB-BB1B-3D5E24C122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2744"/>
            <a:ext cx="2999565" cy="19965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E831F7-01D4-4A3E-8315-FBBB0A83157E}"/>
              </a:ext>
            </a:extLst>
          </p:cNvPr>
          <p:cNvSpPr txBox="1"/>
          <p:nvPr/>
        </p:nvSpPr>
        <p:spPr>
          <a:xfrm>
            <a:off x="6034425" y="1594431"/>
            <a:ext cx="547802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104A6B"/>
                </a:solidFill>
                <a:latin typeface="Montserrat" panose="020B0604020202020204" charset="-52"/>
                <a:cs typeface="Times New Roman" panose="02020603050405020304" pitchFamily="18" charset="0"/>
              </a:defRPr>
            </a:lvl1pPr>
          </a:lstStyle>
          <a:p>
            <a:r>
              <a:rPr lang="ru-RU" sz="3200" dirty="0">
                <a:latin typeface="Montserrat ExtraBold" panose="00000900000000000000" pitchFamily="2" charset="-52"/>
              </a:rPr>
              <a:t>«Мы опора Родины!»</a:t>
            </a:r>
          </a:p>
        </p:txBody>
      </p:sp>
    </p:spTree>
    <p:extLst>
      <p:ext uri="{BB962C8B-B14F-4D97-AF65-F5344CB8AC3E}">
        <p14:creationId xmlns:p14="http://schemas.microsoft.com/office/powerpoint/2010/main" val="17962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