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6" r:id="rId3"/>
    <p:sldId id="282" r:id="rId4"/>
    <p:sldId id="284" r:id="rId5"/>
    <p:sldId id="286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273" r:id="rId3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863D0C"/>
    <a:srgbClr val="70330A"/>
    <a:srgbClr val="632D09"/>
    <a:srgbClr val="F7BB89"/>
    <a:srgbClr val="AB4405"/>
    <a:srgbClr val="AB6225"/>
    <a:srgbClr val="4D2307"/>
    <a:srgbClr val="E5B287"/>
    <a:srgbClr val="D88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04" autoAdjust="0"/>
  </p:normalViewPr>
  <p:slideViewPr>
    <p:cSldViewPr snapToGrid="0">
      <p:cViewPr varScale="1">
        <p:scale>
          <a:sx n="109" d="100"/>
          <a:sy n="109" d="100"/>
        </p:scale>
        <p:origin x="612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8D91A-DFA3-429E-9A8D-F24FC85322E9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C70ED-0CD0-4C56-BBB1-99E4FBF5CA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8641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01B32-4578-4925-9D32-1FADFBDF1A7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6F2CB-A0AD-4497-ACC6-1F92D2FB3D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8291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дминистрация титу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5355578" y="6374584"/>
            <a:ext cx="2743200" cy="365125"/>
          </a:xfrm>
        </p:spPr>
        <p:txBody>
          <a:bodyPr/>
          <a:lstStyle/>
          <a:p>
            <a:fld id="{DA674562-2FB9-49AD-8358-88D8ADB2391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1262356" y="2565174"/>
            <a:ext cx="10929644" cy="3422931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ru-RU" dirty="0"/>
              <a:t>Описание презентации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45747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дминистрация 2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62356" y="1033371"/>
            <a:ext cx="10929644" cy="1325563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Заголовок слайда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74562-2FB9-49AD-8358-88D8ADB2391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 hasCustomPrompt="1"/>
          </p:nvPr>
        </p:nvSpPr>
        <p:spPr>
          <a:xfrm>
            <a:off x="1262356" y="2674596"/>
            <a:ext cx="5028526" cy="3495563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ru-RU" dirty="0"/>
              <a:t>Рисунок 1</a:t>
            </a:r>
          </a:p>
        </p:txBody>
      </p:sp>
      <p:sp>
        <p:nvSpPr>
          <p:cNvPr id="7" name="Рисунок 5"/>
          <p:cNvSpPr>
            <a:spLocks noGrp="1"/>
          </p:cNvSpPr>
          <p:nvPr>
            <p:ph type="pic" sz="quarter" idx="13" hasCustomPrompt="1"/>
          </p:nvPr>
        </p:nvSpPr>
        <p:spPr>
          <a:xfrm>
            <a:off x="7163474" y="2672194"/>
            <a:ext cx="5028526" cy="349796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ru-RU" dirty="0"/>
              <a:t>Рисунок 2</a:t>
            </a:r>
          </a:p>
        </p:txBody>
      </p:sp>
      <p:sp>
        <p:nvSpPr>
          <p:cNvPr id="11" name="Текст 8"/>
          <p:cNvSpPr>
            <a:spLocks noGrp="1"/>
          </p:cNvSpPr>
          <p:nvPr>
            <p:ph type="body" sz="quarter" idx="15" hasCustomPrompt="1"/>
          </p:nvPr>
        </p:nvSpPr>
        <p:spPr>
          <a:xfrm>
            <a:off x="8045786" y="6170159"/>
            <a:ext cx="3739983" cy="404813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Подпись рисунка</a:t>
            </a:r>
          </a:p>
          <a:p>
            <a:pPr lvl="0"/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 hasCustomPrompt="1"/>
          </p:nvPr>
        </p:nvSpPr>
        <p:spPr>
          <a:xfrm>
            <a:off x="1495882" y="5590249"/>
            <a:ext cx="3713163" cy="420687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ru-RU" dirty="0"/>
              <a:t>Подпись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266022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дминистрация 2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Заголовок слайда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74562-2FB9-49AD-8358-88D8ADB2391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иаграмма 5"/>
          <p:cNvSpPr>
            <a:spLocks noGrp="1"/>
          </p:cNvSpPr>
          <p:nvPr>
            <p:ph type="chart" sz="quarter" idx="12" hasCustomPrompt="1"/>
          </p:nvPr>
        </p:nvSpPr>
        <p:spPr>
          <a:xfrm>
            <a:off x="838200" y="1878013"/>
            <a:ext cx="5001552" cy="358457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ru-RU" dirty="0"/>
              <a:t>Диаграмма</a:t>
            </a:r>
          </a:p>
        </p:txBody>
      </p:sp>
      <p:sp>
        <p:nvSpPr>
          <p:cNvPr id="7" name="Диаграмма 5"/>
          <p:cNvSpPr>
            <a:spLocks noGrp="1"/>
          </p:cNvSpPr>
          <p:nvPr>
            <p:ph type="chart" sz="quarter" idx="13" hasCustomPrompt="1"/>
          </p:nvPr>
        </p:nvSpPr>
        <p:spPr>
          <a:xfrm>
            <a:off x="6352248" y="1878013"/>
            <a:ext cx="5001552" cy="3584575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ru-RU" dirty="0"/>
              <a:t>Диаграмма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4" hasCustomPrompt="1"/>
          </p:nvPr>
        </p:nvSpPr>
        <p:spPr>
          <a:xfrm>
            <a:off x="1482394" y="5607051"/>
            <a:ext cx="3713163" cy="420687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ru-RU" dirty="0"/>
              <a:t>Подпись диаграммы</a:t>
            </a:r>
          </a:p>
        </p:txBody>
      </p:sp>
      <p:sp>
        <p:nvSpPr>
          <p:cNvPr id="9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6996442" y="5607051"/>
            <a:ext cx="3713163" cy="420687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ru-RU" dirty="0"/>
              <a:t>Подпись диаграммы</a:t>
            </a:r>
          </a:p>
        </p:txBody>
      </p:sp>
    </p:spTree>
    <p:extLst>
      <p:ext uri="{BB962C8B-B14F-4D97-AF65-F5344CB8AC3E}">
        <p14:creationId xmlns:p14="http://schemas.microsoft.com/office/powerpoint/2010/main" val="164691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дминистраци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Заголовок слайда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74562-2FB9-49AD-8358-88D8ADB2391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иаграмма 5"/>
          <p:cNvSpPr>
            <a:spLocks noGrp="1"/>
          </p:cNvSpPr>
          <p:nvPr>
            <p:ph type="chart" sz="quarter" idx="12" hasCustomPrompt="1"/>
          </p:nvPr>
        </p:nvSpPr>
        <p:spPr>
          <a:xfrm>
            <a:off x="838200" y="1878013"/>
            <a:ext cx="10515600" cy="358457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ru-RU" dirty="0"/>
              <a:t>Диаграмма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2782093" y="5612199"/>
            <a:ext cx="6627813" cy="489196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ru-RU" dirty="0"/>
              <a:t>Подпись диаграммы</a:t>
            </a:r>
          </a:p>
        </p:txBody>
      </p:sp>
    </p:spTree>
    <p:extLst>
      <p:ext uri="{BB962C8B-B14F-4D97-AF65-F5344CB8AC3E}">
        <p14:creationId xmlns:p14="http://schemas.microsoft.com/office/powerpoint/2010/main" val="361706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дминистрация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Заголовок слайда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74562-2FB9-49AD-8358-88D8ADB2391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 hasCustomPrompt="1"/>
          </p:nvPr>
        </p:nvSpPr>
        <p:spPr>
          <a:xfrm>
            <a:off x="838200" y="1797050"/>
            <a:ext cx="10515600" cy="369728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ru-RU" dirty="0"/>
              <a:t>Рисунок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2612231" y="5600700"/>
            <a:ext cx="6967538" cy="493713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ru-RU" dirty="0"/>
              <a:t>Подпись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134262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дминистрация Те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74562-2FB9-49AD-8358-88D8ADB239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878013"/>
            <a:ext cx="10515600" cy="3608387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ru-RU" dirty="0"/>
              <a:t>Основной текст</a:t>
            </a:r>
          </a:p>
        </p:txBody>
      </p:sp>
    </p:spTree>
    <p:extLst>
      <p:ext uri="{BB962C8B-B14F-4D97-AF65-F5344CB8AC3E}">
        <p14:creationId xmlns:p14="http://schemas.microsoft.com/office/powerpoint/2010/main" val="233933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74562-2FB9-49AD-8358-88D8ADB239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 hasCustomPrompt="1"/>
          </p:nvPr>
        </p:nvSpPr>
        <p:spPr>
          <a:xfrm>
            <a:off x="838200" y="1942593"/>
            <a:ext cx="5473588" cy="35199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 dirty="0"/>
              <a:t>Рисунок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6546850" y="1933575"/>
            <a:ext cx="4806950" cy="35290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9" name="Текст 7"/>
          <p:cNvSpPr>
            <a:spLocks noGrp="1"/>
          </p:cNvSpPr>
          <p:nvPr>
            <p:ph type="body" sz="quarter" idx="14" hasCustomPrompt="1"/>
          </p:nvPr>
        </p:nvSpPr>
        <p:spPr>
          <a:xfrm>
            <a:off x="1718412" y="5577744"/>
            <a:ext cx="3713163" cy="420687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ru-RU" dirty="0"/>
              <a:t>Подпись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5905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0F01-0071-40FB-8244-E70DA7608A3F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69F9-82BA-4881-A524-976631FC9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33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-1" y="0"/>
            <a:ext cx="930584" cy="1762551"/>
          </a:xfrm>
          <a:prstGeom prst="rect">
            <a:avLst/>
          </a:prstGeom>
          <a:solidFill>
            <a:srgbClr val="EBE7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2356" y="948829"/>
            <a:ext cx="109296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62356" y="2403741"/>
            <a:ext cx="10929644" cy="3538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593454" y="6374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74562-2FB9-49AD-8358-88D8ADB2391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0" y="3714"/>
            <a:ext cx="769242" cy="864658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 userDrawn="1"/>
        </p:nvCxnSpPr>
        <p:spPr>
          <a:xfrm>
            <a:off x="1262356" y="835663"/>
            <a:ext cx="10929644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1944130" y="0"/>
            <a:ext cx="10288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МО ГОРОДСКОЙ</a:t>
            </a:r>
            <a:r>
              <a:rPr lang="ru-RU" sz="24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ОКРУГ 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ГОРОД-КУРОРТ</a:t>
            </a:r>
            <a:r>
              <a:rPr lang="ru-RU" sz="24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СОЧИ КК</a:t>
            </a: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09" t="425" r="48403" b="-425"/>
          <a:stretch/>
        </p:blipFill>
        <p:spPr>
          <a:xfrm>
            <a:off x="0" y="1316332"/>
            <a:ext cx="930583" cy="5222580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0" y="5899150"/>
            <a:ext cx="930584" cy="958850"/>
          </a:xfrm>
          <a:prstGeom prst="rect">
            <a:avLst/>
          </a:prstGeom>
          <a:solidFill>
            <a:srgbClr val="EBE7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Текст 7"/>
          <p:cNvSpPr txBox="1">
            <a:spLocks/>
          </p:cNvSpPr>
          <p:nvPr userDrawn="1"/>
        </p:nvSpPr>
        <p:spPr>
          <a:xfrm>
            <a:off x="1262357" y="379576"/>
            <a:ext cx="10929644" cy="4238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муниципальных закупок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2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  <p:sldLayoutId id="2147483654" r:id="rId6"/>
    <p:sldLayoutId id="2147483655" r:id="rId7"/>
    <p:sldLayoutId id="2147483656" r:id="rId8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hyperlink" Target="mailto:umz@sochiadm.r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2253" y="1318553"/>
            <a:ext cx="10929644" cy="3885930"/>
          </a:xfrm>
        </p:spPr>
        <p:txBody>
          <a:bodyPr>
            <a:normAutofit/>
          </a:bodyPr>
          <a:lstStyle/>
          <a:p>
            <a:r>
              <a:rPr lang="ru-RU" sz="3600" dirty="0"/>
              <a:t>Заключение контрактов с единственным поставщиком (подрядчиком, исполнителем) </a:t>
            </a:r>
            <a:br>
              <a:rPr lang="ru-RU" sz="3600" dirty="0"/>
            </a:br>
            <a:r>
              <a:rPr lang="ru-RU" sz="3600" dirty="0"/>
              <a:t>и внесение изменений в заключенные контракты, </a:t>
            </a:r>
            <a:br>
              <a:rPr lang="ru-RU" sz="3600" dirty="0"/>
            </a:br>
            <a:r>
              <a:rPr lang="ru-RU" sz="3600" dirty="0"/>
              <a:t>которые находятся на стадии исполнения</a:t>
            </a:r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8275477" y="4948194"/>
            <a:ext cx="4529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Кармазиненко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Наталья Сергеевна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477" y="5677644"/>
            <a:ext cx="39165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 муниципальных закупок администрации муниципального образования городской округ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город-курорт Сочи Краснодарского края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17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01439" y="1828913"/>
            <a:ext cx="1128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с соблюдением положений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частей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1.3 - 1.6 статьи 95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№ 44-ФЗ: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14414" y="2372538"/>
            <a:ext cx="946087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«Обновленное» обеспечение исполнения контракта (при необходимости) при возникновении новых обязательств поставщика</a:t>
            </a:r>
          </a:p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уменьшения цены контракта – уменьшение и возврат части денежных средств, внесенных в качестве обеспечения контракта</a:t>
            </a:r>
          </a:p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изменения срока исполнения контракта  - новый срок возврата заказчиком поставщику денежных средств (обеспечение контракта)</a:t>
            </a:r>
          </a:p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пределах лимитов бюджетных обязательств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 rot="5400000">
            <a:off x="1411184" y="2549441"/>
            <a:ext cx="495381" cy="427053"/>
          </a:xfrm>
          <a:prstGeom prst="triangl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5400000">
            <a:off x="1405697" y="3498545"/>
            <a:ext cx="495381" cy="427053"/>
          </a:xfrm>
          <a:prstGeom prst="triangl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5400000">
            <a:off x="1405696" y="4745641"/>
            <a:ext cx="495381" cy="427053"/>
          </a:xfrm>
          <a:prstGeom prst="triangl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 rot="5400000">
            <a:off x="1405698" y="5741593"/>
            <a:ext cx="495381" cy="427053"/>
          </a:xfrm>
          <a:prstGeom prst="triangl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001439" y="2289168"/>
            <a:ext cx="10559833" cy="19026"/>
          </a:xfrm>
          <a:prstGeom prst="line">
            <a:avLst/>
          </a:prstGeom>
          <a:ln w="28575">
            <a:solidFill>
              <a:srgbClr val="001E6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001439" y="3238273"/>
            <a:ext cx="10559836" cy="2077"/>
          </a:xfrm>
          <a:prstGeom prst="line">
            <a:avLst/>
          </a:prstGeom>
          <a:ln w="28575">
            <a:solidFill>
              <a:srgbClr val="001E6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1001439" y="4241670"/>
            <a:ext cx="10559833" cy="39082"/>
          </a:xfrm>
          <a:prstGeom prst="line">
            <a:avLst/>
          </a:prstGeom>
          <a:ln w="28575">
            <a:solidFill>
              <a:srgbClr val="001E6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1001439" y="5574067"/>
            <a:ext cx="10559834" cy="1110"/>
          </a:xfrm>
          <a:prstGeom prst="line">
            <a:avLst/>
          </a:prstGeom>
          <a:ln w="28575">
            <a:solidFill>
              <a:srgbClr val="001E6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1"/>
          <p:cNvSpPr txBox="1">
            <a:spLocks/>
          </p:cNvSpPr>
          <p:nvPr/>
        </p:nvSpPr>
        <p:spPr>
          <a:xfrm>
            <a:off x="903784" y="631432"/>
            <a:ext cx="11288215" cy="1153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Изменение существенных условий в соответствии с частью 65.1 статьи 112 Закона № 44-ФЗ</a:t>
            </a:r>
            <a:endParaRPr lang="ru-RU" sz="2800" b="1" dirty="0">
              <a:solidFill>
                <a:schemeClr val="accent2"/>
              </a:solidFill>
              <a:ea typeface="Segoe UI Black" panose="020B0A02040204020203" pitchFamily="34" charset="0"/>
            </a:endParaRPr>
          </a:p>
        </p:txBody>
      </p:sp>
      <p:sp>
        <p:nvSpPr>
          <p:cNvPr id="23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028624" y="6492875"/>
            <a:ext cx="2743200" cy="365125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85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893823" y="1754017"/>
            <a:ext cx="2833735" cy="104763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93824" y="3111730"/>
            <a:ext cx="2833735" cy="1638677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высшего исполнительного органа государственной власти субъекта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93824" y="5070003"/>
            <a:ext cx="2833735" cy="1638677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местной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193613" y="1716336"/>
            <a:ext cx="2944686" cy="1047638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для федеральных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7193613" y="3004189"/>
            <a:ext cx="3051218" cy="1638677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для нужд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(Краснодарского края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7193613" y="4990104"/>
            <a:ext cx="3051218" cy="1638679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для муниципальных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5105033" y="2111847"/>
            <a:ext cx="1711105" cy="353086"/>
          </a:xfrm>
          <a:prstGeom prst="right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5105033" y="3754525"/>
            <a:ext cx="1711105" cy="353086"/>
          </a:xfrm>
          <a:prstGeom prst="right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5144212" y="5712798"/>
            <a:ext cx="1711105" cy="353086"/>
          </a:xfrm>
          <a:prstGeom prst="right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995443" y="619876"/>
            <a:ext cx="11288215" cy="1153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Изменение существенных условий в соответствии с частью 65.1 статьи 112 Закона № 44-ФЗ</a:t>
            </a:r>
            <a:endParaRPr lang="ru-RU" sz="2800" b="1" dirty="0">
              <a:solidFill>
                <a:schemeClr val="accent2"/>
              </a:solidFill>
              <a:ea typeface="Segoe UI Black" panose="020B0A02040204020203" pitchFamily="34" charset="0"/>
            </a:endParaRPr>
          </a:p>
        </p:txBody>
      </p:sp>
      <p:sp>
        <p:nvSpPr>
          <p:cNvPr id="19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028624" y="6492875"/>
            <a:ext cx="2743200" cy="365125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40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6512" y="2644917"/>
            <a:ext cx="101860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управлении муниципальных закупок подготовлен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постановления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города Сочи, утверждающий методические рекомендации по внесению изменения в существенные условия контракта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95443" y="770796"/>
            <a:ext cx="11288215" cy="1153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Изменение существенных условий в соответствии с частью 65.1 статьи 112 Закона № 44-ФЗ</a:t>
            </a:r>
            <a:endParaRPr lang="ru-RU" sz="2800" b="1" dirty="0">
              <a:solidFill>
                <a:schemeClr val="accent2"/>
              </a:solidFill>
              <a:ea typeface="Segoe UI Black" panose="020B0A02040204020203" pitchFamily="34" charset="0"/>
            </a:endParaRPr>
          </a:p>
        </p:txBody>
      </p:sp>
      <p:sp>
        <p:nvSpPr>
          <p:cNvPr id="10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028624" y="6492875"/>
            <a:ext cx="2743200" cy="365125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9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598308" y="1316822"/>
            <a:ext cx="4665686" cy="163867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 </a:t>
            </a:r>
          </a:p>
          <a:p>
            <a:pPr algn="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</a:t>
            </a:r>
          </a:p>
          <a:p>
            <a:pPr algn="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 </a:t>
            </a:r>
          </a:p>
          <a:p>
            <a:pPr algn="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внесении изменений</a:t>
            </a:r>
            <a:r>
              <a:rPr lang="ru-RU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048895" y="1316822"/>
            <a:ext cx="2970807" cy="1638677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дополнительного соглашения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11306" y="4691448"/>
            <a:ext cx="36128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Обращение от поставщика (исполнителя, подрядчика), обосновывающее невозможность исполнения контракта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73879" y="4137451"/>
            <a:ext cx="2632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Согласование с ГРБС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645257" y="3952785"/>
            <a:ext cx="26322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Подготовка и внесение на согласование распоряжения главы</a:t>
            </a:r>
          </a:p>
        </p:txBody>
      </p:sp>
      <p:sp>
        <p:nvSpPr>
          <p:cNvPr id="31" name="Стрелка вправо 30"/>
          <p:cNvSpPr/>
          <p:nvPr/>
        </p:nvSpPr>
        <p:spPr>
          <a:xfrm>
            <a:off x="3974875" y="3277599"/>
            <a:ext cx="926484" cy="353086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7556119" y="3259258"/>
            <a:ext cx="926484" cy="353086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00095" y="1931181"/>
            <a:ext cx="433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</a:t>
            </a:r>
            <a:endParaRPr lang="ru-RU" sz="4000" dirty="0">
              <a:solidFill>
                <a:srgbClr val="FF000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67658" y="307567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715157" y="307567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3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870677" y="1954972"/>
            <a:ext cx="717755" cy="717755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829646" y="3080604"/>
            <a:ext cx="717755" cy="717755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9602500" y="3070735"/>
            <a:ext cx="717755" cy="717755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углом вверх 3"/>
          <p:cNvSpPr/>
          <p:nvPr/>
        </p:nvSpPr>
        <p:spPr>
          <a:xfrm rot="16200000">
            <a:off x="9349870" y="1916586"/>
            <a:ext cx="793528" cy="819339"/>
          </a:xfrm>
          <a:prstGeom prst="bentUp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9776" y="3030520"/>
            <a:ext cx="32132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Постановление администрации об утверждении методических рекомендаций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+</a:t>
            </a:r>
            <a:endParaRPr lang="ru-RU" dirty="0" smtClean="0"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 rot="10800000">
            <a:off x="6022465" y="1929491"/>
            <a:ext cx="926484" cy="353086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028624" y="6492875"/>
            <a:ext cx="2743200" cy="365125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fld id="{DA674562-2FB9-49AD-8358-88D8ADB23915}" type="slidenum">
              <a:rPr lang="ru-RU" sz="120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13</a:t>
            </a:fld>
            <a:endParaRPr lang="ru-RU" sz="1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22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 bwMode="auto">
          <a:xfrm>
            <a:off x="8799159" y="5211926"/>
            <a:ext cx="3106922" cy="1331651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5102605" y="5211927"/>
            <a:ext cx="2317072" cy="1331651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1258345" y="5211928"/>
            <a:ext cx="2317072" cy="1331651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1402" y="668117"/>
            <a:ext cx="10515600" cy="115354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Закупки в соответствии с Постановлением </a:t>
            </a:r>
            <a:b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губернатора Краснодарского края от 21.03.2022 № </a:t>
            </a:r>
            <a:r>
              <a:rPr lang="ru-RU" sz="2800" b="1" dirty="0">
                <a:solidFill>
                  <a:schemeClr val="accent2"/>
                </a:solidFill>
                <a:ea typeface="Segoe UI Black" panose="020B0A02040204020203" pitchFamily="34" charset="0"/>
              </a:rPr>
              <a:t>9</a:t>
            </a:r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8</a:t>
            </a:r>
            <a:endParaRPr lang="ru-RU" sz="2800" b="1" dirty="0">
              <a:solidFill>
                <a:schemeClr val="accent2"/>
              </a:solidFill>
              <a:ea typeface="Segoe UI Black" panose="020B0A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9009" y="1714363"/>
            <a:ext cx="11152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следующие дополнительные случаи закупок у единственного поставщика до 31.12.2022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2954" y="2308741"/>
            <a:ext cx="104050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вследствие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расторжения контракта по основаниям,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8 статьи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 Закона № 44-ФЗ.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до расторжения контракта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 частично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исполнил обязательства, предусмотренные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заключении нового контракта количество поставляемого товара, объем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выполняемой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или оказываемой услуги должны быть уменьшены с учетом количества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товара, объема выполненной работы или оказанной услуги по расторгнутому контракту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9101" y="5344357"/>
            <a:ext cx="23987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Расторжение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соглашению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05233" y="5343250"/>
            <a:ext cx="1981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Расторжение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решению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99159" y="5297201"/>
            <a:ext cx="3208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дносторонний отказ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исполнения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26390" y="4265367"/>
            <a:ext cx="5615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часть 8 статьи 95 Закона № 44-ФЗ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48499" y="4840318"/>
            <a:ext cx="7955042" cy="779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312944" y="4558200"/>
            <a:ext cx="0" cy="27990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4" idx="0"/>
          </p:cNvCxnSpPr>
          <p:nvPr/>
        </p:nvCxnSpPr>
        <p:spPr>
          <a:xfrm>
            <a:off x="2448499" y="4840318"/>
            <a:ext cx="1" cy="50403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312945" y="4838658"/>
            <a:ext cx="1" cy="50403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0403541" y="4877047"/>
            <a:ext cx="1" cy="45729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054420" y="6565771"/>
            <a:ext cx="2743200" cy="365125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8300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5125828" y="5155929"/>
            <a:ext cx="2457518" cy="1463342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919928" y="1850331"/>
            <a:ext cx="111004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закупки товаров, работ, услуг (за исключением закупок, предметом которых является выполнение работ по строительству, реконструкции, капитальному ремонту, сносу объекта капитального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строительства, проведению работ по сохранению объектов культурного наследия (памятников истории и культуры) народов Российской Федерации) вследствие признания открытого конкурентного способа определения поставщика (подрядчика, исполнителя) несостоявшимся по основаниям, предусмотренным пунктами 3, 5 части 1 статьи 52 Федерального закона, и проведение повторного открытого конкурентного способа определения поставщика (подрядчика, исполнителя) и осуществление закупки в соответствии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пунктом 25 части 1 статьи 93 Федерального закона нецелесообразно;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81181" y="5215450"/>
            <a:ext cx="25673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заявок</a:t>
            </a: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уклонились от заключения контракта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16567" y="4263378"/>
            <a:ext cx="169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Прямая со стрелкой 60"/>
          <p:cNvCxnSpPr/>
          <p:nvPr/>
        </p:nvCxnSpPr>
        <p:spPr>
          <a:xfrm>
            <a:off x="6279872" y="4725043"/>
            <a:ext cx="0" cy="375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Заголовок 1"/>
          <p:cNvSpPr txBox="1">
            <a:spLocks/>
          </p:cNvSpPr>
          <p:nvPr/>
        </p:nvSpPr>
        <p:spPr>
          <a:xfrm>
            <a:off x="1373128" y="701261"/>
            <a:ext cx="10515600" cy="1153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Закупки в соответствии с Постановлением </a:t>
            </a:r>
            <a:b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губернатора Краснодарского края от 21.03.2022 № 98</a:t>
            </a:r>
            <a:endParaRPr lang="ru-RU" sz="2800" b="1" dirty="0">
              <a:solidFill>
                <a:schemeClr val="accent2"/>
              </a:solidFill>
              <a:ea typeface="Segoe UI Black" panose="020B0A02040204020203" pitchFamily="34" charset="0"/>
            </a:endParaRPr>
          </a:p>
        </p:txBody>
      </p:sp>
      <p:sp>
        <p:nvSpPr>
          <p:cNvPr id="15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4982987" y="6619271"/>
            <a:ext cx="2743200" cy="365125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7586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5331936" y="1174912"/>
            <a:ext cx="1344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81570" y="2448058"/>
            <a:ext cx="19199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Не </a:t>
            </a:r>
          </a:p>
          <a:p>
            <a:pPr algn="ctr"/>
            <a: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строительство </a:t>
            </a:r>
          </a:p>
          <a:p>
            <a:pPr algn="ctr"/>
            <a: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и </a:t>
            </a:r>
            <a:r>
              <a:rPr lang="ru-RU" sz="20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тд</a:t>
            </a:r>
            <a: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20444" y="2231033"/>
            <a:ext cx="25673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 конкурентная процедура нецелесообразна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531666" y="2294170"/>
            <a:ext cx="25673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 у ед. поставщика по п. 25 ч.1 ст. 93 нецелесообразна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358689" y="2224219"/>
            <a:ext cx="1765671" cy="1463342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940358" y="2224219"/>
            <a:ext cx="2127564" cy="1463342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8633259" y="2224219"/>
            <a:ext cx="2440108" cy="1463342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Прямая со стрелкой 62"/>
          <p:cNvCxnSpPr>
            <a:stCxn id="53" idx="2"/>
            <a:endCxn id="58" idx="0"/>
          </p:cNvCxnSpPr>
          <p:nvPr/>
        </p:nvCxnSpPr>
        <p:spPr>
          <a:xfrm flipH="1">
            <a:off x="2241525" y="1636577"/>
            <a:ext cx="3762615" cy="5876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endCxn id="59" idx="0"/>
          </p:cNvCxnSpPr>
          <p:nvPr/>
        </p:nvCxnSpPr>
        <p:spPr>
          <a:xfrm flipH="1">
            <a:off x="6004140" y="1629763"/>
            <a:ext cx="26864" cy="594456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53" idx="2"/>
            <a:endCxn id="60" idx="0"/>
          </p:cNvCxnSpPr>
          <p:nvPr/>
        </p:nvCxnSpPr>
        <p:spPr>
          <a:xfrm>
            <a:off x="6004140" y="1636577"/>
            <a:ext cx="3849173" cy="5876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авая фигурная скобка 9"/>
          <p:cNvSpPr/>
          <p:nvPr/>
        </p:nvSpPr>
        <p:spPr>
          <a:xfrm rot="5400000">
            <a:off x="7688187" y="726632"/>
            <a:ext cx="543207" cy="6478693"/>
          </a:xfrm>
          <a:prstGeom prst="rightBrace">
            <a:avLst>
              <a:gd name="adj1" fmla="val 8333"/>
              <a:gd name="adj2" fmla="val 49720"/>
            </a:avLst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555687" y="4541745"/>
            <a:ext cx="68082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роки проведения процедуры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изменяющаяся цена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никальный товар с отсутствующим конкурирующим рынком</a:t>
            </a:r>
          </a:p>
          <a:p>
            <a:pPr algn="ctr"/>
            <a:endParaRPr lang="ru-RU" sz="20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Знак запрета 13"/>
          <p:cNvSpPr/>
          <p:nvPr/>
        </p:nvSpPr>
        <p:spPr>
          <a:xfrm>
            <a:off x="1204452" y="3204449"/>
            <a:ext cx="742384" cy="742384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133315" y="4688509"/>
            <a:ext cx="270829" cy="270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5960585" y="5100915"/>
            <a:ext cx="270829" cy="270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4677808" y="5572323"/>
            <a:ext cx="270829" cy="2708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827055" y="479623"/>
            <a:ext cx="11364945" cy="1153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sz="20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Закупки в соответствии с Постановлением губернатора Краснодарского края от 21.03.2022 № 98</a:t>
            </a:r>
            <a:endParaRPr lang="ru-RU" sz="2000" b="1" dirty="0">
              <a:solidFill>
                <a:schemeClr val="accent2"/>
              </a:solidFill>
              <a:ea typeface="Segoe UI Black" panose="020B0A02040204020203" pitchFamily="34" charset="0"/>
            </a:endParaRPr>
          </a:p>
        </p:txBody>
      </p:sp>
      <p:sp>
        <p:nvSpPr>
          <p:cNvPr id="25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028624" y="6492875"/>
            <a:ext cx="2743200" cy="365125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1076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3275" y="2077260"/>
            <a:ext cx="112987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осуществление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товаров для нормального жизнеобеспечения граждан.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заказчик вправе осуществить закупку таких товаров в количестве, объеме, которые необходимы для такого жизнеобеспечения граждан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337766" y="3907050"/>
            <a:ext cx="1039373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на поставку товаров, необходимых для нормального жизнеобеспечения граждан, - контракт, предусматривающий поставку продовольствия, средств, необходимых для оказания скорой, в том числе скорой специализированной, медицинской помощи в экстренной или неотложной форме, лекарственных средств, топлива, отсутствие которых приведет к нарушению нормального жизнеобеспечения граждан;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204452" y="3907050"/>
            <a:ext cx="10598022" cy="1631216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337766" y="771437"/>
            <a:ext cx="10515600" cy="1153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Закупки в соответствии с Постановлением </a:t>
            </a:r>
            <a:b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губернатора Краснодарского края от 21.03.2022 № 98</a:t>
            </a:r>
            <a:endParaRPr lang="ru-RU" sz="2800" b="1" dirty="0">
              <a:solidFill>
                <a:schemeClr val="accent2"/>
              </a:solidFill>
              <a:ea typeface="Segoe UI Black" panose="020B0A02040204020203" pitchFamily="34" charset="0"/>
            </a:endParaRPr>
          </a:p>
        </p:txBody>
      </p:sp>
      <p:sp>
        <p:nvSpPr>
          <p:cNvPr id="14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028624" y="6492875"/>
            <a:ext cx="2743200" cy="365125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10445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1353" y="3011580"/>
            <a:ext cx="112987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осуществление закупки медицинских изделий одноразового применения, необходимых для обеспечения непрерывного лечебного процесса граждан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332915" y="758117"/>
            <a:ext cx="10515600" cy="1153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Закупки в соответствии с Постановлением </a:t>
            </a:r>
            <a:b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губернатора Краснодарского края от 21.03.2022 № 98</a:t>
            </a:r>
            <a:endParaRPr lang="ru-RU" sz="2800" b="1" dirty="0">
              <a:solidFill>
                <a:schemeClr val="accent2"/>
              </a:solidFill>
              <a:ea typeface="Segoe UI Black" panose="020B0A02040204020203" pitchFamily="34" charset="0"/>
            </a:endParaRPr>
          </a:p>
        </p:txBody>
      </p:sp>
      <p:sp>
        <p:nvSpPr>
          <p:cNvPr id="10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028624" y="6492875"/>
            <a:ext cx="2743200" cy="365125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3737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10861762" y="286720"/>
            <a:ext cx="0" cy="580103"/>
          </a:xfrm>
          <a:prstGeom prst="line">
            <a:avLst/>
          </a:prstGeom>
          <a:ln w="2857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71311" y="2563108"/>
            <a:ext cx="50010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осуществление закупки запасных частей и (или) расходных материалов к машинам и оборудованию, поставка которых на территорию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ведется в связи с введением политических или экономических санкций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иностранными государствами, совершающими недружественные действия в отношении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0329" y="2093305"/>
            <a:ext cx="5548477" cy="402227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8908611" y="2093305"/>
            <a:ext cx="2375304" cy="9396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273206" y="657132"/>
            <a:ext cx="10515600" cy="1153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Закупки в соответствии с Постановлением </a:t>
            </a:r>
            <a:b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губернатора Краснодарского края от 21.03.2022 № 98</a:t>
            </a:r>
            <a:endParaRPr lang="ru-RU" sz="2800" b="1" dirty="0">
              <a:solidFill>
                <a:schemeClr val="accent2"/>
              </a:solidFill>
              <a:ea typeface="Segoe UI Black" panose="020B0A02040204020203" pitchFamily="34" charset="0"/>
            </a:endParaRPr>
          </a:p>
        </p:txBody>
      </p:sp>
      <p:sp>
        <p:nvSpPr>
          <p:cNvPr id="15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028624" y="6492875"/>
            <a:ext cx="2743200" cy="365125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09372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Заголовок 1"/>
          <p:cNvSpPr txBox="1">
            <a:spLocks/>
          </p:cNvSpPr>
          <p:nvPr/>
        </p:nvSpPr>
        <p:spPr>
          <a:xfrm>
            <a:off x="1337733" y="9154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b="1" dirty="0" smtClean="0">
                <a:solidFill>
                  <a:schemeClr val="accent2"/>
                </a:solidFill>
              </a:rPr>
              <a:t>Приоритетными остаются конкурентные </a:t>
            </a:r>
            <a:r>
              <a:rPr lang="ru-RU" sz="3600" b="1" dirty="0" smtClean="0">
                <a:solidFill>
                  <a:schemeClr val="accent2"/>
                </a:solidFill>
              </a:rPr>
              <a:t>способы</a:t>
            </a:r>
            <a:r>
              <a:rPr lang="ru-RU" b="1" dirty="0" smtClean="0">
                <a:solidFill>
                  <a:schemeClr val="accent2"/>
                </a:solidFill>
              </a:rPr>
              <a:t> закупок: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337733" y="2514305"/>
            <a:ext cx="10515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конкурс в электронной форме;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аукцион в электронной форме;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 котировок в электронной форме.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признания конкурентной закупки несостоявшейся заказчик вправе осуществить новую закупку в соответствии с 44-ФЗ либо осуществить закупку у единственного поставщика (подрядчика, исполнителя)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028624" y="6492875"/>
            <a:ext cx="2743200" cy="365125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6539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1353" y="2933350"/>
            <a:ext cx="112987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осуществление закупки товаров, работ, услуг в иных случаях, определенных решением главы администрации (губернатора) Краснодарского края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332916" y="714991"/>
            <a:ext cx="10515600" cy="1153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Закупки в соответствии с Постановлением </a:t>
            </a:r>
            <a:b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губернатора Краснодарского края от 21.03.2022 № 98</a:t>
            </a:r>
            <a:endParaRPr lang="ru-RU" sz="2800" b="1" dirty="0">
              <a:solidFill>
                <a:schemeClr val="accent2"/>
              </a:solidFill>
              <a:ea typeface="Segoe UI Black" panose="020B0A02040204020203" pitchFamily="34" charset="0"/>
            </a:endParaRPr>
          </a:p>
        </p:txBody>
      </p:sp>
      <p:sp>
        <p:nvSpPr>
          <p:cNvPr id="10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028624" y="6492875"/>
            <a:ext cx="2743200" cy="365125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74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19405" y="2050687"/>
            <a:ext cx="6623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1. Обоснование цены контракта</a:t>
            </a: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2"/>
          <a:srcRect b="17584"/>
          <a:stretch/>
        </p:blipFill>
        <p:spPr>
          <a:xfrm>
            <a:off x="1009095" y="2573907"/>
            <a:ext cx="11043822" cy="3964278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273206" y="657132"/>
            <a:ext cx="10515600" cy="1153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Закупки в соответствии с Постановлением </a:t>
            </a:r>
            <a:b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губернатора Краснодарского края от 21.03.2022 № 98</a:t>
            </a:r>
            <a:endParaRPr lang="ru-RU" sz="2800" b="1" dirty="0">
              <a:solidFill>
                <a:schemeClr val="accent2"/>
              </a:solidFill>
              <a:ea typeface="Segoe UI Black" panose="020B0A02040204020203" pitchFamily="34" charset="0"/>
            </a:endParaRPr>
          </a:p>
        </p:txBody>
      </p:sp>
      <p:sp>
        <p:nvSpPr>
          <p:cNvPr id="14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090768" y="6595671"/>
            <a:ext cx="2743200" cy="365125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ru-RU" sz="1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04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7760472" y="3935129"/>
            <a:ext cx="4318503" cy="233710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23655" y="1822646"/>
            <a:ext cx="6932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2. Решение и согласование такого решения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591099" y="1849000"/>
            <a:ext cx="2511106" cy="95410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655" y="2650570"/>
            <a:ext cx="6535672" cy="3895602"/>
          </a:xfrm>
          <a:prstGeom prst="rect">
            <a:avLst/>
          </a:prstGeom>
        </p:spPr>
      </p:pic>
      <p:cxnSp>
        <p:nvCxnSpPr>
          <p:cNvPr id="20" name="Прямая со стрелкой 19"/>
          <p:cNvCxnSpPr>
            <a:endCxn id="21" idx="1"/>
          </p:cNvCxnSpPr>
          <p:nvPr/>
        </p:nvCxnSpPr>
        <p:spPr>
          <a:xfrm flipV="1">
            <a:off x="7155920" y="2339843"/>
            <a:ext cx="1362750" cy="6493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518670" y="1862789"/>
            <a:ext cx="2692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ГРБС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9829521" y="2816896"/>
            <a:ext cx="17131" cy="11182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74224" y="3980294"/>
            <a:ext cx="44909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Письменное уведомление заказчика о согласовании или об отказе в согласовании с указанием причин такого отказа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471188" y="635438"/>
            <a:ext cx="10515600" cy="1153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Закупки в соответствии с Постановлением </a:t>
            </a:r>
            <a:b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губернатора Краснодарского края от 21.03.2022 № 98</a:t>
            </a:r>
            <a:endParaRPr lang="ru-RU" sz="2800" b="1" dirty="0">
              <a:solidFill>
                <a:schemeClr val="accent2"/>
              </a:solidFill>
              <a:ea typeface="Segoe UI Black" panose="020B0A02040204020203" pitchFamily="34" charset="0"/>
            </a:endParaRPr>
          </a:p>
        </p:txBody>
      </p:sp>
      <p:sp>
        <p:nvSpPr>
          <p:cNvPr id="19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017272" y="6547306"/>
            <a:ext cx="2743200" cy="365125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ru-RU" sz="1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4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6727" y="2067362"/>
            <a:ext cx="111246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3. Планирование        </a:t>
            </a:r>
          </a:p>
          <a:p>
            <a:pPr algn="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Шаг 4. Формирование сведений о контракте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719" y="3672358"/>
            <a:ext cx="10048875" cy="2695575"/>
          </a:xfrm>
          <a:prstGeom prst="rect">
            <a:avLst/>
          </a:prstGeom>
        </p:spPr>
      </p:pic>
      <p:cxnSp>
        <p:nvCxnSpPr>
          <p:cNvPr id="14" name="Прямая со стрелкой 13"/>
          <p:cNvCxnSpPr/>
          <p:nvPr/>
        </p:nvCxnSpPr>
        <p:spPr>
          <a:xfrm flipH="1">
            <a:off x="6409853" y="3052042"/>
            <a:ext cx="8702" cy="18458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707004" y="5284871"/>
            <a:ext cx="2134076" cy="2444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574524" y="2640534"/>
            <a:ext cx="9354" cy="10217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Заголовок 1"/>
          <p:cNvSpPr txBox="1">
            <a:spLocks/>
          </p:cNvSpPr>
          <p:nvPr/>
        </p:nvSpPr>
        <p:spPr>
          <a:xfrm>
            <a:off x="1373252" y="637509"/>
            <a:ext cx="10515600" cy="1153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Закупки в соответствии с Постановлением </a:t>
            </a:r>
            <a:b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губернатора Краснодарского края от 21.03.2022 № 98</a:t>
            </a:r>
            <a:endParaRPr lang="ru-RU" sz="2800" b="1" dirty="0">
              <a:solidFill>
                <a:schemeClr val="accent2"/>
              </a:solidFill>
              <a:ea typeface="Segoe UI Black" panose="020B0A02040204020203" pitchFamily="34" charset="0"/>
            </a:endParaRPr>
          </a:p>
        </p:txBody>
      </p:sp>
      <p:sp>
        <p:nvSpPr>
          <p:cNvPr id="18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028624" y="6492875"/>
            <a:ext cx="2743200" cy="365125"/>
          </a:xfrm>
        </p:spPr>
        <p:txBody>
          <a:bodyPr/>
          <a:lstStyle/>
          <a:p>
            <a:pPr algn="ctr"/>
            <a:r>
              <a:rPr lang="ru-RU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fld id="{DA674562-2FB9-49AD-8358-88D8ADB23915}" type="slidenum">
              <a:rPr lang="ru-RU" sz="120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23</a:t>
            </a:fld>
            <a:endParaRPr lang="ru-RU" sz="1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8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10861762" y="286720"/>
            <a:ext cx="0" cy="580103"/>
          </a:xfrm>
          <a:prstGeom prst="line">
            <a:avLst/>
          </a:prstGeom>
          <a:ln w="2857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04452" y="255639"/>
            <a:ext cx="0" cy="580103"/>
          </a:xfrm>
          <a:prstGeom prst="line">
            <a:avLst/>
          </a:prstGeom>
          <a:ln w="2857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65689" y="1110179"/>
            <a:ext cx="11632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4. Формирование сведений о контракте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2" t="16843" r="14604" b="13345"/>
          <a:stretch/>
        </p:blipFill>
        <p:spPr>
          <a:xfrm>
            <a:off x="967666" y="1832322"/>
            <a:ext cx="8682361" cy="460821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5" t="49623" r="34309" b="25689"/>
          <a:stretch/>
        </p:blipFill>
        <p:spPr>
          <a:xfrm>
            <a:off x="5092985" y="2530568"/>
            <a:ext cx="6959305" cy="207513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7679880" y="3657601"/>
            <a:ext cx="2134076" cy="2444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028962" y="2545842"/>
            <a:ext cx="2134076" cy="3784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3780335" y="3721926"/>
            <a:ext cx="3899545" cy="147476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29381" y="4525428"/>
            <a:ext cx="29631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заказчика, согласованное с ГРБС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147303" y="4605706"/>
            <a:ext cx="2770360" cy="17356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7792911" y="3902044"/>
            <a:ext cx="823365" cy="70366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028624" y="6492875"/>
            <a:ext cx="2743200" cy="365125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ru-RU" sz="1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6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4452" y="2067340"/>
            <a:ext cx="9586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5. Направление на размещение в ЕИС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697" y="4005626"/>
            <a:ext cx="10358107" cy="220746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r="17561"/>
          <a:stretch/>
        </p:blipFill>
        <p:spPr>
          <a:xfrm>
            <a:off x="5632402" y="3136915"/>
            <a:ext cx="6190408" cy="1882574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8727606" y="3827257"/>
            <a:ext cx="2228909" cy="2444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461315" y="652274"/>
            <a:ext cx="10515600" cy="1153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Закупки в соответствии с Постановлением </a:t>
            </a:r>
            <a:b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губернатора Краснодарского края от 21.03.2022 № 98</a:t>
            </a:r>
            <a:endParaRPr lang="ru-RU" sz="2800" b="1" dirty="0">
              <a:solidFill>
                <a:schemeClr val="accent2"/>
              </a:solidFill>
              <a:ea typeface="Segoe UI Black" panose="020B0A02040204020203" pitchFamily="34" charset="0"/>
            </a:endParaRPr>
          </a:p>
        </p:txBody>
      </p:sp>
      <p:sp>
        <p:nvSpPr>
          <p:cNvPr id="15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028624" y="6492875"/>
            <a:ext cx="2743200" cy="365125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ru-RU" sz="1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66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4915" y="663167"/>
            <a:ext cx="10515600" cy="1153547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Изменение существенных условий контракта </a:t>
            </a:r>
            <a:b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(статья 95 Закона № 44-ФЗ)</a:t>
            </a:r>
            <a:endParaRPr lang="ru-RU" sz="2800" b="1" dirty="0">
              <a:solidFill>
                <a:schemeClr val="accent2"/>
              </a:solidFill>
              <a:ea typeface="Segoe UI Black" panose="020B0A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318" y="1988338"/>
            <a:ext cx="1082279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существенных условий контракта: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 Снижение цены контракта без изменений количества ТРУ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 Уменьшение или увеличение на 10 % количества ТРУ и пропорционально цены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1.3. Изменение объема и /или видов работ по строительству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пропорционально цены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10%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Изменение любых условий контракта для муниципальных нужд заключенного на срок от года и ценой от 500 млн руб. по решению местной администрации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Изменение цены контракта при изменении тарифов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цены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уменьшении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доведенных до государственного или муниципального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заказчика лимитов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обязательств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Изменение строительных контрактов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решению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местной администрации в пределах 30%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Однократное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строительных контрактах  срока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контракта на срок, 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превышающее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срока исполнения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срока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отдельного этапа (отдельных этапов) исполнения контракта в рамках срока исполнения контракта, предусмотренного при 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заключении и др.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028624" y="6492875"/>
            <a:ext cx="2743200" cy="365125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endParaRPr lang="ru-RU" sz="1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5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207160" y="2686537"/>
            <a:ext cx="108716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8 части 1 статьи 95 закона № 44-ФЗ          В связи с существенным увеличением в 2021 году цен на строительные ресурсы издано ПП РФ от 09.08.2021 № 1315, согласно которому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исполнении контракта, предметом которого является выполнение работ по строительству, реконструкции, капитальному ремонту, сносу объекта капитального строительства, проведению работ по сохранению объектов культурного наследия допускается изменение существенных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контракта в пределах лимитов бюджетных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Сочи от 12.10.2021 № 2224 «Об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изменения (увеличения) цены контракта, предметом которого является выполнение работ по строительству, реконструкции, капитальному ремонту, сносу объекта капитального строительства, проведению работ по сохранению объектов культурного наследия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5578609" y="2700041"/>
            <a:ext cx="291658" cy="300484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2715522" y="4105955"/>
            <a:ext cx="291658" cy="300484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207160" y="681309"/>
            <a:ext cx="10515600" cy="1153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Изменение существенных условий контракта </a:t>
            </a:r>
            <a:b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(статья 95 Закона № 44-ФЗ)</a:t>
            </a:r>
            <a:endParaRPr lang="ru-RU" sz="2800" b="1" dirty="0">
              <a:solidFill>
                <a:schemeClr val="accent2"/>
              </a:solidFill>
              <a:ea typeface="Segoe UI Black" panose="020B0A02040204020203" pitchFamily="34" charset="0"/>
            </a:endParaRPr>
          </a:p>
        </p:txBody>
      </p:sp>
      <p:sp>
        <p:nvSpPr>
          <p:cNvPr id="16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028624" y="6492875"/>
            <a:ext cx="2743200" cy="365125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endParaRPr lang="ru-RU" sz="1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5285364"/>
            <a:ext cx="10117856" cy="921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постановление Правительства РФ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09.08.2021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1315 было внесено изменение 23.03.2022 года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оно распространило свое действие до 31.12.2022 года.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67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2864" y="646786"/>
            <a:ext cx="10515600" cy="115354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ea typeface="Segoe UI Black" panose="020B0A02040204020203" pitchFamily="34" charset="0"/>
              </a:rPr>
              <a:t>Изменение существенных условий в соответствии </a:t>
            </a:r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с пунктом 8 части 1 </a:t>
            </a:r>
            <a:r>
              <a:rPr lang="ru-RU" sz="2800" b="1" dirty="0">
                <a:solidFill>
                  <a:schemeClr val="accent2"/>
                </a:solidFill>
                <a:ea typeface="Segoe UI Black" panose="020B0A02040204020203" pitchFamily="34" charset="0"/>
              </a:rPr>
              <a:t>статьи </a:t>
            </a:r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95 </a:t>
            </a:r>
            <a:r>
              <a:rPr lang="ru-RU" sz="2800" b="1" dirty="0">
                <a:solidFill>
                  <a:schemeClr val="accent2"/>
                </a:solidFill>
                <a:ea typeface="Segoe UI Black" panose="020B0A02040204020203" pitchFamily="34" charset="0"/>
              </a:rPr>
              <a:t>Закона № 44-ФЗ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1274016" y="1814215"/>
            <a:ext cx="10574448" cy="5481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74016" y="2057430"/>
            <a:ext cx="1087857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контракта: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работ по строительству, реконструкции, капитальному ремонту, сносу объекта капитального строительства, проведению работ по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культурного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наследия</a:t>
            </a:r>
          </a:p>
          <a:p>
            <a:pPr lvl="0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Цена контракта:</a:t>
            </a:r>
          </a:p>
          <a:p>
            <a:pPr lvl="0"/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 млн рублей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(ПП РФ 1186 для контрактов, заключенных до 31 декабря 2022 года)</a:t>
            </a:r>
          </a:p>
          <a:p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 рублей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(ПП РФ 1186 для контрактов, заключенных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31 декабря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года)</a:t>
            </a:r>
          </a:p>
          <a:p>
            <a:pPr lvl="0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исполнения контракта:</a:t>
            </a:r>
          </a:p>
          <a:p>
            <a:pPr lvl="0"/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ограничений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для контрактов, заключенных в 2021 и 2022 годах</a:t>
            </a:r>
          </a:p>
          <a:p>
            <a:pPr lvl="0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Изменение: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пределах 30 %</a:t>
            </a:r>
          </a:p>
        </p:txBody>
      </p:sp>
      <p:sp>
        <p:nvSpPr>
          <p:cNvPr id="9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028624" y="6492875"/>
            <a:ext cx="2743200" cy="365125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ru-RU" sz="1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6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097478" y="1065458"/>
            <a:ext cx="10929644" cy="877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sz="2800" b="1" dirty="0">
                <a:solidFill>
                  <a:schemeClr val="tx2"/>
                </a:solidFill>
              </a:rPr>
              <a:t>Спасибо за внимание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858" y="4717959"/>
            <a:ext cx="423548" cy="42354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858" y="5394059"/>
            <a:ext cx="412143" cy="412143"/>
          </a:xfrm>
          <a:prstGeom prst="rect">
            <a:avLst/>
          </a:prstGeom>
        </p:spPr>
      </p:pic>
      <p:sp>
        <p:nvSpPr>
          <p:cNvPr id="20" name="Текст 6"/>
          <p:cNvSpPr txBox="1">
            <a:spLocks/>
          </p:cNvSpPr>
          <p:nvPr/>
        </p:nvSpPr>
        <p:spPr>
          <a:xfrm>
            <a:off x="1879427" y="4757083"/>
            <a:ext cx="1839117" cy="3177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8 862 241-81-08</a:t>
            </a:r>
          </a:p>
        </p:txBody>
      </p:sp>
      <p:sp>
        <p:nvSpPr>
          <p:cNvPr id="21" name="Текст 6"/>
          <p:cNvSpPr txBox="1">
            <a:spLocks/>
          </p:cNvSpPr>
          <p:nvPr/>
        </p:nvSpPr>
        <p:spPr>
          <a:xfrm>
            <a:off x="1879426" y="5407011"/>
            <a:ext cx="2086253" cy="3177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umz@sochiadm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399" y="6154073"/>
            <a:ext cx="537620" cy="443929"/>
          </a:xfrm>
          <a:prstGeom prst="rect">
            <a:avLst/>
          </a:prstGeom>
        </p:spPr>
      </p:pic>
      <p:sp>
        <p:nvSpPr>
          <p:cNvPr id="27" name="Текст 6"/>
          <p:cNvSpPr txBox="1">
            <a:spLocks/>
          </p:cNvSpPr>
          <p:nvPr/>
        </p:nvSpPr>
        <p:spPr>
          <a:xfrm>
            <a:off x="1758019" y="6217143"/>
            <a:ext cx="3671522" cy="3177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354061, г. Сочи, ул.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Навагинская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</a:p>
        </p:txBody>
      </p:sp>
      <p:sp>
        <p:nvSpPr>
          <p:cNvPr id="28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028624" y="6492875"/>
            <a:ext cx="2743200" cy="36512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endParaRPr lang="ru-RU" sz="1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84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028624" y="6492875"/>
            <a:ext cx="2743200" cy="365125"/>
          </a:xfrm>
        </p:spPr>
        <p:txBody>
          <a:bodyPr/>
          <a:lstStyle/>
          <a:p>
            <a:fld id="{DA674562-2FB9-49AD-8358-88D8ADB23915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142424" y="7416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sz="3200" b="1" dirty="0" smtClean="0">
                <a:solidFill>
                  <a:schemeClr val="accent2"/>
                </a:solidFill>
              </a:rPr>
              <a:t>Действия заказчика при признании открытого конкурентного способа несостоявшимся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46610" y="2067251"/>
            <a:ext cx="1051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1 статьи 52 Закона № 44-ФЗ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подана только одна заявка на участие;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одна заявка соответствует установленным требованиям;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подано ни одной заявки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по осуществлению закупок отклонила все заявки;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участники закупки признаны уклонившимися от заключения контракта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в соответствии с частями 9 и 10 статьи 31 Закона № 44-ФЗ (отстранение участника закупки) отказался от заключения контракта с участником закупки</a:t>
            </a:r>
          </a:p>
        </p:txBody>
      </p:sp>
    </p:spTree>
    <p:extLst>
      <p:ext uri="{BB962C8B-B14F-4D97-AF65-F5344CB8AC3E}">
        <p14:creationId xmlns:p14="http://schemas.microsoft.com/office/powerpoint/2010/main" val="170311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306743" y="77779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sz="3200" b="1" dirty="0">
                <a:solidFill>
                  <a:schemeClr val="accent2"/>
                </a:solidFill>
                <a:ea typeface="Segoe UI Black" panose="020B0A02040204020203" pitchFamily="34" charset="0"/>
              </a:rPr>
              <a:t>Действия заказчика при признании открытого конкурентного способа несостоявшимся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698237"/>
              </p:ext>
            </p:extLst>
          </p:nvPr>
        </p:nvGraphicFramePr>
        <p:xfrm>
          <a:off x="1978733" y="2636669"/>
          <a:ext cx="9331418" cy="248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2975">
                  <a:extLst>
                    <a:ext uri="{9D8B030D-6E8A-4147-A177-3AD203B41FA5}">
                      <a16:colId xmlns:a16="http://schemas.microsoft.com/office/drawing/2014/main" val="2415433479"/>
                    </a:ext>
                  </a:extLst>
                </a:gridCol>
                <a:gridCol w="5628443">
                  <a:extLst>
                    <a:ext uri="{9D8B030D-6E8A-4147-A177-3AD203B41FA5}">
                      <a16:colId xmlns:a16="http://schemas.microsoft.com/office/drawing/2014/main" val="3572811048"/>
                    </a:ext>
                  </a:extLst>
                </a:gridCol>
              </a:tblGrid>
              <a:tr h="12961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подано ни одной заявки (п.3 ч.1 ст.52 Закона № 44-ФЗ)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новой закупки или заключение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контракта с единственным поставщиком (подрядчиком, исполнителем) в соответствии с п.25 ч.1 ст.93 Закона № 44-ФЗ* (ч.8 ст.52 Закона № 44-ФЗ)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4305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участники закупки признаны уклонившимися от заключения контракта (п.5 ч.1 ст.52 Закона № 44-ФЗ)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новой закупки или заключение контракта с единственным поставщиком (подрядчиком,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исполнителем) в соответствии с п.25 ч.1 ст.93 Закона № 44-ФЗ* (ч.8 ст.52 Закона № 44-ФЗ)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2965962"/>
                  </a:ext>
                </a:extLst>
              </a:tr>
            </a:tbl>
          </a:graphicData>
        </a:graphic>
      </p:graphicFrame>
      <p:sp>
        <p:nvSpPr>
          <p:cNvPr id="10" name="Номер слайда 2"/>
          <p:cNvSpPr txBox="1">
            <a:spLocks/>
          </p:cNvSpPr>
          <p:nvPr/>
        </p:nvSpPr>
        <p:spPr>
          <a:xfrm>
            <a:off x="5028624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263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9358548" y="5173862"/>
            <a:ext cx="2129157" cy="13750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417114" y="3413729"/>
            <a:ext cx="2212258" cy="136379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108" y="693387"/>
            <a:ext cx="11036180" cy="1153547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Заключение контракта с единственным поставщиком (подрядчиком, исполнителем) в соответствии с п. 25 ч. 1 ст. 93 Закона № 44-ФЗ</a:t>
            </a:r>
            <a:endParaRPr lang="ru-RU" sz="2500" b="1" dirty="0">
              <a:solidFill>
                <a:schemeClr val="accent2"/>
              </a:solidFill>
              <a:ea typeface="Segoe UI Black" panose="020B0A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6145" y="130191"/>
            <a:ext cx="5533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5</a:t>
            </a:r>
            <a:endParaRPr lang="ru-RU" sz="48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59108" y="1733596"/>
            <a:ext cx="93974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условиях, предусмотренных извещением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цене, не превышающей Н(М)ЦК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порядке, установленном Законом № 44-ФЗ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аукционов и конкурсов - По согласованию с контрольным органом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закупок  при превышении предельного размера Н(М)ЦК:</a:t>
            </a:r>
          </a:p>
          <a:p>
            <a:pPr>
              <a:buClr>
                <a:schemeClr val="tx2">
                  <a:lumMod val="75000"/>
                </a:schemeClr>
              </a:buClr>
              <a:buSzPct val="200000"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1463">
              <a:buClr>
                <a:schemeClr val="tx2">
                  <a:lumMod val="75000"/>
                </a:schemeClr>
              </a:buClr>
              <a:buSzPct val="200000"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подано ни одной заявки;</a:t>
            </a:r>
          </a:p>
          <a:p>
            <a:pPr indent="271463">
              <a:buClr>
                <a:schemeClr val="tx2">
                  <a:lumMod val="75000"/>
                </a:schemeClr>
              </a:buClr>
              <a:buSzPct val="200000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осуществлению закупок отклонила все заявки;</a:t>
            </a:r>
          </a:p>
          <a:p>
            <a:pPr indent="271463">
              <a:buClr>
                <a:schemeClr val="tx2">
                  <a:lumMod val="75000"/>
                </a:schemeClr>
              </a:buClr>
              <a:buSzPct val="200000"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закупки признаны уклонившимися </a:t>
            </a:r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1463">
              <a:buClr>
                <a:schemeClr val="tx2">
                  <a:lumMod val="75000"/>
                </a:schemeClr>
              </a:buClr>
              <a:buSzPct val="200000"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контракта;</a:t>
            </a:r>
          </a:p>
          <a:p>
            <a:pPr indent="271463">
              <a:buClr>
                <a:schemeClr val="tx2">
                  <a:lumMod val="75000"/>
                </a:schemeClr>
              </a:buClr>
              <a:buSzPct val="200000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частями 9 и 10 статьи 31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1463">
              <a:buClr>
                <a:schemeClr val="tx2">
                  <a:lumMod val="75000"/>
                </a:schemeClr>
              </a:buClr>
              <a:buSzPct val="200000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44-ФЗ (отстранение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закупки) отказался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1463">
              <a:buClr>
                <a:schemeClr val="tx2">
                  <a:lumMod val="75000"/>
                </a:schemeClr>
              </a:buClr>
              <a:buSzPct val="200000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контракта с участником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</a:t>
            </a:r>
          </a:p>
          <a:p>
            <a:pPr indent="271463">
              <a:buClr>
                <a:schemeClr val="tx2">
                  <a:lumMod val="75000"/>
                </a:schemeClr>
              </a:buClr>
              <a:buSzPct val="200000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1463">
              <a:buClr>
                <a:schemeClr val="tx2">
                  <a:lumMod val="75000"/>
                </a:schemeClr>
              </a:buClr>
              <a:buSzPct val="200000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1463">
              <a:buClr>
                <a:schemeClr val="tx2">
                  <a:lumMod val="75000"/>
                </a:schemeClr>
              </a:buClr>
              <a:buSzPct val="200000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подана только одна заявка на участие;</a:t>
            </a:r>
          </a:p>
          <a:p>
            <a:pPr marL="271463">
              <a:buClr>
                <a:schemeClr val="tx2">
                  <a:lumMod val="75000"/>
                </a:schemeClr>
              </a:buClr>
              <a:buSzPct val="200000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одна заявка соответствует установленным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8529612" y="3293615"/>
            <a:ext cx="397913" cy="1604021"/>
          </a:xfrm>
          <a:prstGeom prst="rightBrace">
            <a:avLst>
              <a:gd name="adj1" fmla="val 19488"/>
              <a:gd name="adj2" fmla="val 50000"/>
            </a:avLst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8493383" y="5222526"/>
            <a:ext cx="397913" cy="1427489"/>
          </a:xfrm>
          <a:prstGeom prst="rightBrac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9955491" y="3339705"/>
            <a:ext cx="11355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1</a:t>
            </a:r>
            <a:r>
              <a:rPr lang="ru-RU" sz="2400" b="1" dirty="0" smtClean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тыс.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рублей</a:t>
            </a:r>
            <a:endParaRPr lang="ru-RU" sz="2400" b="1" dirty="0"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648837" y="5151440"/>
            <a:ext cx="17488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250 млн. руб.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(гос. </a:t>
            </a:r>
            <a:r>
              <a:rPr lang="ru-RU" sz="2000" b="1" dirty="0" err="1" smtClean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мун</a:t>
            </a:r>
            <a:r>
              <a:rPr lang="ru-RU" sz="2000" b="1" dirty="0" smtClean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.)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500 млн. руб.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(</a:t>
            </a:r>
            <a:r>
              <a:rPr lang="ru-RU" sz="2000" b="1" dirty="0" err="1" smtClean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фед</a:t>
            </a:r>
            <a:r>
              <a:rPr lang="ru-RU" sz="2000" b="1" dirty="0" smtClean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.)</a:t>
            </a:r>
            <a:endParaRPr lang="ru-RU" sz="2000" b="1" dirty="0"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985368" y="6577327"/>
            <a:ext cx="2743200" cy="365125"/>
          </a:xfrm>
        </p:spPr>
        <p:txBody>
          <a:bodyPr/>
          <a:lstStyle/>
          <a:p>
            <a:r>
              <a:rPr lang="ru-RU" sz="1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74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6094" y="754353"/>
            <a:ext cx="10750859" cy="1153547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2"/>
                </a:solidFill>
                <a:ea typeface="Segoe UI Black" panose="020B0A02040204020203" pitchFamily="34" charset="0"/>
              </a:rPr>
              <a:t>Согласование контракта с контрольным органом </a:t>
            </a:r>
            <a:r>
              <a:rPr lang="ru-RU" sz="32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/>
            </a:r>
            <a:br>
              <a:rPr lang="ru-RU" sz="32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</a:br>
            <a:r>
              <a:rPr lang="ru-RU" sz="32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в </a:t>
            </a:r>
            <a:r>
              <a:rPr lang="ru-RU" sz="3200" b="1" dirty="0">
                <a:solidFill>
                  <a:schemeClr val="accent2"/>
                </a:solidFill>
                <a:ea typeface="Segoe UI Black" panose="020B0A02040204020203" pitchFamily="34" charset="0"/>
              </a:rPr>
              <a:t>сфере закупок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61504" y="2171084"/>
            <a:ext cx="837445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контракта с единственным поставщиком (подрядчиком, исполнителем) в случае признания определения поставщика (подрядчика, исполнителя)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несостоявшимся 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согласованию с контрольным органом в сфере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начальная (максимальная) цена контракта превышает предельный размер (предельные размеры) начальной (максимальной) цены контракта, который устанавливается Правительством Российской Федерации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Заказчики, осуществляющие закупки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муниципальных нужд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7807416" y="5809333"/>
            <a:ext cx="1159065" cy="441815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966481" y="5142702"/>
            <a:ext cx="31188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Департамент экономики и стратегического развития администрации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г. Сочи</a:t>
            </a:r>
          </a:p>
        </p:txBody>
      </p:sp>
      <p:sp>
        <p:nvSpPr>
          <p:cNvPr id="14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049923" y="6523014"/>
            <a:ext cx="2743200" cy="365125"/>
          </a:xfrm>
        </p:spPr>
        <p:txBody>
          <a:bodyPr/>
          <a:lstStyle/>
          <a:p>
            <a:pPr algn="ctr"/>
            <a:r>
              <a:rPr lang="ru-RU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9258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642413" y="1489898"/>
            <a:ext cx="83744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332575"/>
              </p:ext>
            </p:extLst>
          </p:nvPr>
        </p:nvGraphicFramePr>
        <p:xfrm>
          <a:off x="2599082" y="2248651"/>
          <a:ext cx="8128000" cy="2983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400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направления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рассмотрения контрольным органом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93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позднее пяти рабочих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дней с даты размещения/подписания в ЕИС протокола, содержащего информацию о признании процедуры несостоявшейся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позднее 10 рабочих дней со дня, следующем за днем поступления обращения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046094" y="754353"/>
            <a:ext cx="10750859" cy="1153547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2"/>
                </a:solidFill>
                <a:ea typeface="Segoe UI Black" panose="020B0A02040204020203" pitchFamily="34" charset="0"/>
              </a:rPr>
              <a:t>Согласование контракта с контрольным органом </a:t>
            </a:r>
            <a:r>
              <a:rPr lang="ru-RU" sz="32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/>
            </a:r>
            <a:br>
              <a:rPr lang="ru-RU" sz="32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</a:br>
            <a:r>
              <a:rPr lang="ru-RU" sz="32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в </a:t>
            </a:r>
            <a:r>
              <a:rPr lang="ru-RU" sz="3200" b="1" dirty="0">
                <a:solidFill>
                  <a:schemeClr val="accent2"/>
                </a:solidFill>
                <a:ea typeface="Segoe UI Black" panose="020B0A02040204020203" pitchFamily="34" charset="0"/>
              </a:rPr>
              <a:t>сфере закупок</a:t>
            </a:r>
          </a:p>
        </p:txBody>
      </p:sp>
      <p:sp>
        <p:nvSpPr>
          <p:cNvPr id="14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291482" y="6492875"/>
            <a:ext cx="2743200" cy="365125"/>
          </a:xfrm>
        </p:spPr>
        <p:txBody>
          <a:bodyPr/>
          <a:lstStyle/>
          <a:p>
            <a:pPr algn="ctr"/>
            <a:r>
              <a:rPr lang="ru-RU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7975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709" y="1287849"/>
            <a:ext cx="6480582" cy="299899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3312" y="4109287"/>
            <a:ext cx="7599111" cy="2561091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250280" y="711075"/>
            <a:ext cx="10750859" cy="700475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2"/>
                </a:solidFill>
                <a:ea typeface="Segoe UI Black" panose="020B0A02040204020203" pitchFamily="34" charset="0"/>
              </a:rPr>
              <a:t>Согласование контракта с контрольным органом </a:t>
            </a:r>
            <a:r>
              <a:rPr lang="ru-RU" sz="24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в </a:t>
            </a:r>
            <a:r>
              <a:rPr lang="ru-RU" sz="2400" b="1" dirty="0">
                <a:solidFill>
                  <a:schemeClr val="accent2"/>
                </a:solidFill>
                <a:ea typeface="Segoe UI Black" panose="020B0A02040204020203" pitchFamily="34" charset="0"/>
              </a:rPr>
              <a:t>сфере закупок</a:t>
            </a:r>
          </a:p>
        </p:txBody>
      </p:sp>
      <p:sp>
        <p:nvSpPr>
          <p:cNvPr id="14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374854" y="6619454"/>
            <a:ext cx="2743200" cy="365125"/>
          </a:xfrm>
        </p:spPr>
        <p:txBody>
          <a:bodyPr/>
          <a:lstStyle/>
          <a:p>
            <a:pPr algn="ctr"/>
            <a:r>
              <a:rPr lang="ru-RU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52123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6706" y="933858"/>
            <a:ext cx="10515600" cy="115354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ea typeface="Segoe UI Black" panose="020B0A02040204020203" pitchFamily="34" charset="0"/>
              </a:rPr>
              <a:t>Изменение существенных условий в соответствии </a:t>
            </a:r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ea typeface="Segoe UI Black" panose="020B0A02040204020203" pitchFamily="34" charset="0"/>
              </a:rPr>
              <a:t>с </a:t>
            </a:r>
            <a:r>
              <a:rPr lang="ru-RU" sz="2800" b="1" dirty="0">
                <a:solidFill>
                  <a:schemeClr val="accent2"/>
                </a:solidFill>
                <a:ea typeface="Segoe UI Black" panose="020B0A02040204020203" pitchFamily="34" charset="0"/>
              </a:rPr>
              <a:t>частью 65.1 статьи 112 Закона № 44-ФЗ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56706" y="2531288"/>
            <a:ext cx="10515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соглашению сторон допускается изменение существенных условий контракта, заключенного до 1 января 2023 года, если при исполнении такого контракта возникли независящие от сторон контракта обстоятельства, влекущие невозможность его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242906" y="6492875"/>
            <a:ext cx="2743200" cy="365125"/>
          </a:xfrm>
        </p:spPr>
        <p:txBody>
          <a:bodyPr/>
          <a:lstStyle/>
          <a:p>
            <a:pPr algn="ctr"/>
            <a:r>
              <a:rPr lang="ru-RU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38245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дминистрация Сочи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CCCCCC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10913</TotalTime>
  <Words>1736</Words>
  <Application>Microsoft Office PowerPoint</Application>
  <PresentationFormat>Широкоэкранный</PresentationFormat>
  <Paragraphs>233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Calibri</vt:lpstr>
      <vt:lpstr>Segoe UI</vt:lpstr>
      <vt:lpstr>Segoe UI Black</vt:lpstr>
      <vt:lpstr>Times New Roman</vt:lpstr>
      <vt:lpstr>Wingdings</vt:lpstr>
      <vt:lpstr>Администрация Сочи</vt:lpstr>
      <vt:lpstr>Заключение контрактов с единственным поставщиком (подрядчиком, исполнителем)  и внесение изменений в заключенные контракты,  которые находятся на стадии исполнения</vt:lpstr>
      <vt:lpstr>Презентация PowerPoint</vt:lpstr>
      <vt:lpstr>Презентация PowerPoint</vt:lpstr>
      <vt:lpstr>Презентация PowerPoint</vt:lpstr>
      <vt:lpstr>Заключение контракта с единственным поставщиком (подрядчиком, исполнителем) в соответствии с п. 25 ч. 1 ст. 93 Закона № 44-ФЗ</vt:lpstr>
      <vt:lpstr>Согласование контракта с контрольным органом  в сфере закупок</vt:lpstr>
      <vt:lpstr>Согласование контракта с контрольным органом  в сфере закупок</vt:lpstr>
      <vt:lpstr>Согласование контракта с контрольным органом в сфере закупок</vt:lpstr>
      <vt:lpstr>Изменение существенных условий в соответствии  с частью 65.1 статьи 112 Закона № 44-ФЗ</vt:lpstr>
      <vt:lpstr>Презентация PowerPoint</vt:lpstr>
      <vt:lpstr>Презентация PowerPoint</vt:lpstr>
      <vt:lpstr>Презентация PowerPoint</vt:lpstr>
      <vt:lpstr>Презентация PowerPoint</vt:lpstr>
      <vt:lpstr>Закупки в соответствии с Постановлением  губернатора Краснодарского края от 21.03.2022 № 98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Изменение существенных условий контракта  (статья 95 Закона № 44-ФЗ)</vt:lpstr>
      <vt:lpstr>Презентация PowerPoint</vt:lpstr>
      <vt:lpstr>Изменение существенных условий в соответствии  с пунктом 8 части 1 статьи 95 Закона № 44-ФЗ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Ивченко Владислав Сергеевич</dc:creator>
  <cp:lastModifiedBy>Кармазиненко Наталья Сергеевна</cp:lastModifiedBy>
  <cp:revision>216</cp:revision>
  <cp:lastPrinted>2022-03-28T12:38:11Z</cp:lastPrinted>
  <dcterms:created xsi:type="dcterms:W3CDTF">2020-10-06T12:59:06Z</dcterms:created>
  <dcterms:modified xsi:type="dcterms:W3CDTF">2022-03-28T12:38:14Z</dcterms:modified>
</cp:coreProperties>
</file>